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9" r:id="rId2"/>
    <p:sldId id="274" r:id="rId3"/>
    <p:sldId id="273" r:id="rId4"/>
    <p:sldId id="272" r:id="rId5"/>
    <p:sldId id="261" r:id="rId6"/>
    <p:sldId id="262" r:id="rId7"/>
    <p:sldId id="270" r:id="rId8"/>
    <p:sldId id="271" r:id="rId9"/>
    <p:sldId id="267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3E0945-63B3-4FC8-87C6-26A108EFDFA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3827590-F86E-42AF-8211-D922D861B757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IE" dirty="0" smtClean="0"/>
            <a:t>State Investment Bank</a:t>
          </a:r>
          <a:endParaRPr lang="en-IE" dirty="0"/>
        </a:p>
      </dgm:t>
    </dgm:pt>
    <dgm:pt modelId="{6988A911-EDFB-4D93-AE76-6264893E14E9}" type="parTrans" cxnId="{31EACEDE-DDB2-4EFC-8101-82E1522E09A3}">
      <dgm:prSet/>
      <dgm:spPr/>
      <dgm:t>
        <a:bodyPr/>
        <a:lstStyle/>
        <a:p>
          <a:endParaRPr lang="en-IE"/>
        </a:p>
      </dgm:t>
    </dgm:pt>
    <dgm:pt modelId="{3405E591-D496-4327-9F39-929C6B4E2C76}" type="sibTrans" cxnId="{31EACEDE-DDB2-4EFC-8101-82E1522E09A3}">
      <dgm:prSet/>
      <dgm:spPr/>
      <dgm:t>
        <a:bodyPr/>
        <a:lstStyle/>
        <a:p>
          <a:endParaRPr lang="en-IE"/>
        </a:p>
      </dgm:t>
    </dgm:pt>
    <dgm:pt modelId="{380B7C4B-8B94-4DC1-9411-FDC2B1EF5231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IE" dirty="0" smtClean="0"/>
            <a:t>Changing Investment Trends</a:t>
          </a:r>
          <a:endParaRPr lang="en-IE" dirty="0"/>
        </a:p>
      </dgm:t>
    </dgm:pt>
    <dgm:pt modelId="{56AFD53E-C3C7-42D3-A0B5-9D3FB8330594}" type="parTrans" cxnId="{1EA26F7F-2E51-4801-834B-95BC57F0A63A}">
      <dgm:prSet/>
      <dgm:spPr/>
      <dgm:t>
        <a:bodyPr/>
        <a:lstStyle/>
        <a:p>
          <a:endParaRPr lang="en-IE"/>
        </a:p>
      </dgm:t>
    </dgm:pt>
    <dgm:pt modelId="{C7C3EEDA-E76E-46D5-89A3-9E696B24B441}" type="sibTrans" cxnId="{1EA26F7F-2E51-4801-834B-95BC57F0A63A}">
      <dgm:prSet/>
      <dgm:spPr/>
      <dgm:t>
        <a:bodyPr/>
        <a:lstStyle/>
        <a:p>
          <a:endParaRPr lang="en-IE"/>
        </a:p>
      </dgm:t>
    </dgm:pt>
    <dgm:pt modelId="{D2941D24-3FD4-4CCA-845C-0C397F89C1F6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IE" dirty="0" smtClean="0"/>
            <a:t>‘Private’ Banks</a:t>
          </a:r>
          <a:endParaRPr lang="en-IE" dirty="0"/>
        </a:p>
      </dgm:t>
    </dgm:pt>
    <dgm:pt modelId="{F298C341-5324-4664-9321-9B9800D65BCE}" type="parTrans" cxnId="{696F29C9-8714-4CFC-9988-F1BF2E020F8B}">
      <dgm:prSet/>
      <dgm:spPr/>
      <dgm:t>
        <a:bodyPr/>
        <a:lstStyle/>
        <a:p>
          <a:endParaRPr lang="en-IE"/>
        </a:p>
      </dgm:t>
    </dgm:pt>
    <dgm:pt modelId="{56B2A430-9CEC-45C9-8C35-613E0444EF12}" type="sibTrans" cxnId="{696F29C9-8714-4CFC-9988-F1BF2E020F8B}">
      <dgm:prSet/>
      <dgm:spPr/>
      <dgm:t>
        <a:bodyPr/>
        <a:lstStyle/>
        <a:p>
          <a:endParaRPr lang="en-IE"/>
        </a:p>
      </dgm:t>
    </dgm:pt>
    <dgm:pt modelId="{5339132D-9418-4B23-9167-97E9F0A96F5C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IE" dirty="0" smtClean="0"/>
            <a:t>Supporting and Shaping Private Funds</a:t>
          </a:r>
          <a:endParaRPr lang="en-IE" dirty="0"/>
        </a:p>
      </dgm:t>
    </dgm:pt>
    <dgm:pt modelId="{593513E8-C5D9-4AE7-93B0-EACBF4DC929E}" type="parTrans" cxnId="{6E7E7771-2432-4006-928F-F908895DC538}">
      <dgm:prSet/>
      <dgm:spPr/>
      <dgm:t>
        <a:bodyPr/>
        <a:lstStyle/>
        <a:p>
          <a:endParaRPr lang="en-IE"/>
        </a:p>
      </dgm:t>
    </dgm:pt>
    <dgm:pt modelId="{346ED5F5-B84C-497D-8932-2957D6B12D93}" type="sibTrans" cxnId="{6E7E7771-2432-4006-928F-F908895DC538}">
      <dgm:prSet/>
      <dgm:spPr/>
      <dgm:t>
        <a:bodyPr/>
        <a:lstStyle/>
        <a:p>
          <a:endParaRPr lang="en-IE"/>
        </a:p>
      </dgm:t>
    </dgm:pt>
    <dgm:pt modelId="{93A4DB46-8AA7-4F17-A202-D99C640E1508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IE" dirty="0" smtClean="0"/>
            <a:t>Transforming the Capabilities of Banks</a:t>
          </a:r>
          <a:endParaRPr lang="en-IE" dirty="0"/>
        </a:p>
      </dgm:t>
    </dgm:pt>
    <dgm:pt modelId="{5F7A470B-D575-4BBF-9D4A-2ED4D79CC573}" type="parTrans" cxnId="{2634A261-D1AC-43E2-81FA-2624EBF2B010}">
      <dgm:prSet/>
      <dgm:spPr/>
      <dgm:t>
        <a:bodyPr/>
        <a:lstStyle/>
        <a:p>
          <a:endParaRPr lang="en-IE"/>
        </a:p>
      </dgm:t>
    </dgm:pt>
    <dgm:pt modelId="{59656620-DBCD-4192-8CE8-EBCC8B433376}" type="sibTrans" cxnId="{2634A261-D1AC-43E2-81FA-2624EBF2B010}">
      <dgm:prSet/>
      <dgm:spPr/>
      <dgm:t>
        <a:bodyPr/>
        <a:lstStyle/>
        <a:p>
          <a:endParaRPr lang="en-IE"/>
        </a:p>
      </dgm:t>
    </dgm:pt>
    <dgm:pt modelId="{B96B736F-57AE-43CF-A19F-3251C13AA6D2}" type="pres">
      <dgm:prSet presAssocID="{123E0945-63B3-4FC8-87C6-26A108EFDFA0}" presName="Name0" presStyleCnt="0">
        <dgm:presLayoutVars>
          <dgm:dir/>
          <dgm:resizeHandles val="exact"/>
        </dgm:presLayoutVars>
      </dgm:prSet>
      <dgm:spPr/>
    </dgm:pt>
    <dgm:pt modelId="{E6472C98-C75C-467D-8E41-DFF7E029710C}" type="pres">
      <dgm:prSet presAssocID="{D3827590-F86E-42AF-8211-D922D861B757}" presName="node" presStyleLbl="node1" presStyleIdx="0" presStyleCnt="5">
        <dgm:presLayoutVars>
          <dgm:bulletEnabled val="1"/>
        </dgm:presLayoutVars>
      </dgm:prSet>
      <dgm:spPr/>
    </dgm:pt>
    <dgm:pt modelId="{3A38A614-FB73-4406-8946-8265E2DD37CE}" type="pres">
      <dgm:prSet presAssocID="{3405E591-D496-4327-9F39-929C6B4E2C76}" presName="sibTrans" presStyleLbl="sibTrans2D1" presStyleIdx="0" presStyleCnt="4"/>
      <dgm:spPr/>
    </dgm:pt>
    <dgm:pt modelId="{68D3D4E3-77FA-4708-968B-FE3B04838737}" type="pres">
      <dgm:prSet presAssocID="{3405E591-D496-4327-9F39-929C6B4E2C76}" presName="connectorText" presStyleLbl="sibTrans2D1" presStyleIdx="0" presStyleCnt="4"/>
      <dgm:spPr/>
    </dgm:pt>
    <dgm:pt modelId="{C6B98612-1C7B-463B-A580-B0573BBA21CC}" type="pres">
      <dgm:prSet presAssocID="{380B7C4B-8B94-4DC1-9411-FDC2B1EF5231}" presName="node" presStyleLbl="node1" presStyleIdx="1" presStyleCnt="5">
        <dgm:presLayoutVars>
          <dgm:bulletEnabled val="1"/>
        </dgm:presLayoutVars>
      </dgm:prSet>
      <dgm:spPr/>
    </dgm:pt>
    <dgm:pt modelId="{07EE2BC2-17F4-4F6F-9252-8EDF4CE0FDB4}" type="pres">
      <dgm:prSet presAssocID="{C7C3EEDA-E76E-46D5-89A3-9E696B24B441}" presName="sibTrans" presStyleLbl="sibTrans2D1" presStyleIdx="1" presStyleCnt="4"/>
      <dgm:spPr/>
    </dgm:pt>
    <dgm:pt modelId="{F0A57DBE-0892-4661-9E84-59F2E051B08B}" type="pres">
      <dgm:prSet presAssocID="{C7C3EEDA-E76E-46D5-89A3-9E696B24B441}" presName="connectorText" presStyleLbl="sibTrans2D1" presStyleIdx="1" presStyleCnt="4"/>
      <dgm:spPr/>
    </dgm:pt>
    <dgm:pt modelId="{CDA2AB3B-401D-4FEB-98DE-033ADADF0687}" type="pres">
      <dgm:prSet presAssocID="{5339132D-9418-4B23-9167-97E9F0A96F5C}" presName="node" presStyleLbl="node1" presStyleIdx="2" presStyleCnt="5">
        <dgm:presLayoutVars>
          <dgm:bulletEnabled val="1"/>
        </dgm:presLayoutVars>
      </dgm:prSet>
      <dgm:spPr/>
    </dgm:pt>
    <dgm:pt modelId="{788EA064-3CE3-4367-90A6-965963AFAA6A}" type="pres">
      <dgm:prSet presAssocID="{346ED5F5-B84C-497D-8932-2957D6B12D93}" presName="sibTrans" presStyleLbl="sibTrans2D1" presStyleIdx="2" presStyleCnt="4"/>
      <dgm:spPr/>
    </dgm:pt>
    <dgm:pt modelId="{CB82D4DD-592F-474F-A187-1EAFB6F2779F}" type="pres">
      <dgm:prSet presAssocID="{346ED5F5-B84C-497D-8932-2957D6B12D93}" presName="connectorText" presStyleLbl="sibTrans2D1" presStyleIdx="2" presStyleCnt="4"/>
      <dgm:spPr/>
    </dgm:pt>
    <dgm:pt modelId="{E34422A5-F26C-40B5-8867-F0E49F31907C}" type="pres">
      <dgm:prSet presAssocID="{93A4DB46-8AA7-4F17-A202-D99C640E150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C09773B-E146-4A28-B2CF-DDD8BFD224F1}" type="pres">
      <dgm:prSet presAssocID="{59656620-DBCD-4192-8CE8-EBCC8B433376}" presName="sibTrans" presStyleLbl="sibTrans2D1" presStyleIdx="3" presStyleCnt="4"/>
      <dgm:spPr/>
    </dgm:pt>
    <dgm:pt modelId="{F39EF8DC-A805-4763-8B37-E226D14EDE4C}" type="pres">
      <dgm:prSet presAssocID="{59656620-DBCD-4192-8CE8-EBCC8B433376}" presName="connectorText" presStyleLbl="sibTrans2D1" presStyleIdx="3" presStyleCnt="4"/>
      <dgm:spPr/>
    </dgm:pt>
    <dgm:pt modelId="{5202F13E-35D7-4C13-8E75-761956074256}" type="pres">
      <dgm:prSet presAssocID="{D2941D24-3FD4-4CCA-845C-0C397F89C1F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1EA26F7F-2E51-4801-834B-95BC57F0A63A}" srcId="{123E0945-63B3-4FC8-87C6-26A108EFDFA0}" destId="{380B7C4B-8B94-4DC1-9411-FDC2B1EF5231}" srcOrd="1" destOrd="0" parTransId="{56AFD53E-C3C7-42D3-A0B5-9D3FB8330594}" sibTransId="{C7C3EEDA-E76E-46D5-89A3-9E696B24B441}"/>
    <dgm:cxn modelId="{6E7E7771-2432-4006-928F-F908895DC538}" srcId="{123E0945-63B3-4FC8-87C6-26A108EFDFA0}" destId="{5339132D-9418-4B23-9167-97E9F0A96F5C}" srcOrd="2" destOrd="0" parTransId="{593513E8-C5D9-4AE7-93B0-EACBF4DC929E}" sibTransId="{346ED5F5-B84C-497D-8932-2957D6B12D93}"/>
    <dgm:cxn modelId="{F588D402-47FF-45CF-9DF6-75043BE5A184}" type="presOf" srcId="{D3827590-F86E-42AF-8211-D922D861B757}" destId="{E6472C98-C75C-467D-8E41-DFF7E029710C}" srcOrd="0" destOrd="0" presId="urn:microsoft.com/office/officeart/2005/8/layout/process1"/>
    <dgm:cxn modelId="{77C81333-F65B-493E-B3E3-BA98DBA24F2B}" type="presOf" srcId="{59656620-DBCD-4192-8CE8-EBCC8B433376}" destId="{F39EF8DC-A805-4763-8B37-E226D14EDE4C}" srcOrd="1" destOrd="0" presId="urn:microsoft.com/office/officeart/2005/8/layout/process1"/>
    <dgm:cxn modelId="{5D31FC50-BDFE-4C55-B46E-3E827600FA2D}" type="presOf" srcId="{346ED5F5-B84C-497D-8932-2957D6B12D93}" destId="{CB82D4DD-592F-474F-A187-1EAFB6F2779F}" srcOrd="1" destOrd="0" presId="urn:microsoft.com/office/officeart/2005/8/layout/process1"/>
    <dgm:cxn modelId="{66E94C1A-7900-4392-AB69-9B20B6707A3D}" type="presOf" srcId="{59656620-DBCD-4192-8CE8-EBCC8B433376}" destId="{2C09773B-E146-4A28-B2CF-DDD8BFD224F1}" srcOrd="0" destOrd="0" presId="urn:microsoft.com/office/officeart/2005/8/layout/process1"/>
    <dgm:cxn modelId="{AE2F0702-6D93-4F47-8859-DE7BFF864E2F}" type="presOf" srcId="{346ED5F5-B84C-497D-8932-2957D6B12D93}" destId="{788EA064-3CE3-4367-90A6-965963AFAA6A}" srcOrd="0" destOrd="0" presId="urn:microsoft.com/office/officeart/2005/8/layout/process1"/>
    <dgm:cxn modelId="{11EA2AC2-49E5-48EE-A1D0-7DE13818B382}" type="presOf" srcId="{5339132D-9418-4B23-9167-97E9F0A96F5C}" destId="{CDA2AB3B-401D-4FEB-98DE-033ADADF0687}" srcOrd="0" destOrd="0" presId="urn:microsoft.com/office/officeart/2005/8/layout/process1"/>
    <dgm:cxn modelId="{D1279AD4-AA1E-467E-B748-3C44E84D2FC7}" type="presOf" srcId="{C7C3EEDA-E76E-46D5-89A3-9E696B24B441}" destId="{F0A57DBE-0892-4661-9E84-59F2E051B08B}" srcOrd="1" destOrd="0" presId="urn:microsoft.com/office/officeart/2005/8/layout/process1"/>
    <dgm:cxn modelId="{31EACEDE-DDB2-4EFC-8101-82E1522E09A3}" srcId="{123E0945-63B3-4FC8-87C6-26A108EFDFA0}" destId="{D3827590-F86E-42AF-8211-D922D861B757}" srcOrd="0" destOrd="0" parTransId="{6988A911-EDFB-4D93-AE76-6264893E14E9}" sibTransId="{3405E591-D496-4327-9F39-929C6B4E2C76}"/>
    <dgm:cxn modelId="{2634A261-D1AC-43E2-81FA-2624EBF2B010}" srcId="{123E0945-63B3-4FC8-87C6-26A108EFDFA0}" destId="{93A4DB46-8AA7-4F17-A202-D99C640E1508}" srcOrd="3" destOrd="0" parTransId="{5F7A470B-D575-4BBF-9D4A-2ED4D79CC573}" sibTransId="{59656620-DBCD-4192-8CE8-EBCC8B433376}"/>
    <dgm:cxn modelId="{06052B41-B1A1-4971-BBD3-65D6F8360AA5}" type="presOf" srcId="{D2941D24-3FD4-4CCA-845C-0C397F89C1F6}" destId="{5202F13E-35D7-4C13-8E75-761956074256}" srcOrd="0" destOrd="0" presId="urn:microsoft.com/office/officeart/2005/8/layout/process1"/>
    <dgm:cxn modelId="{66E3C69E-C9B7-41F4-8399-AC13FBD25308}" type="presOf" srcId="{93A4DB46-8AA7-4F17-A202-D99C640E1508}" destId="{E34422A5-F26C-40B5-8867-F0E49F31907C}" srcOrd="0" destOrd="0" presId="urn:microsoft.com/office/officeart/2005/8/layout/process1"/>
    <dgm:cxn modelId="{696F29C9-8714-4CFC-9988-F1BF2E020F8B}" srcId="{123E0945-63B3-4FC8-87C6-26A108EFDFA0}" destId="{D2941D24-3FD4-4CCA-845C-0C397F89C1F6}" srcOrd="4" destOrd="0" parTransId="{F298C341-5324-4664-9321-9B9800D65BCE}" sibTransId="{56B2A430-9CEC-45C9-8C35-613E0444EF12}"/>
    <dgm:cxn modelId="{CCEC21DD-AFD2-4154-B40D-F10B5EA7AB6C}" type="presOf" srcId="{3405E591-D496-4327-9F39-929C6B4E2C76}" destId="{3A38A614-FB73-4406-8946-8265E2DD37CE}" srcOrd="0" destOrd="0" presId="urn:microsoft.com/office/officeart/2005/8/layout/process1"/>
    <dgm:cxn modelId="{AD73FCAD-EBA9-443D-B8E2-3CF9D382B614}" type="presOf" srcId="{123E0945-63B3-4FC8-87C6-26A108EFDFA0}" destId="{B96B736F-57AE-43CF-A19F-3251C13AA6D2}" srcOrd="0" destOrd="0" presId="urn:microsoft.com/office/officeart/2005/8/layout/process1"/>
    <dgm:cxn modelId="{B4DE75E0-A5F4-48E8-8EA4-9158DE202B55}" type="presOf" srcId="{C7C3EEDA-E76E-46D5-89A3-9E696B24B441}" destId="{07EE2BC2-17F4-4F6F-9252-8EDF4CE0FDB4}" srcOrd="0" destOrd="0" presId="urn:microsoft.com/office/officeart/2005/8/layout/process1"/>
    <dgm:cxn modelId="{07B526DF-A521-47E0-8216-B2C7CC084782}" type="presOf" srcId="{3405E591-D496-4327-9F39-929C6B4E2C76}" destId="{68D3D4E3-77FA-4708-968B-FE3B04838737}" srcOrd="1" destOrd="0" presId="urn:microsoft.com/office/officeart/2005/8/layout/process1"/>
    <dgm:cxn modelId="{D70D8243-DA43-4881-BD1D-1DBAFA5AC87A}" type="presOf" srcId="{380B7C4B-8B94-4DC1-9411-FDC2B1EF5231}" destId="{C6B98612-1C7B-463B-A580-B0573BBA21CC}" srcOrd="0" destOrd="0" presId="urn:microsoft.com/office/officeart/2005/8/layout/process1"/>
    <dgm:cxn modelId="{649D0758-21A4-47B9-B310-12BF7B5CE307}" type="presParOf" srcId="{B96B736F-57AE-43CF-A19F-3251C13AA6D2}" destId="{E6472C98-C75C-467D-8E41-DFF7E029710C}" srcOrd="0" destOrd="0" presId="urn:microsoft.com/office/officeart/2005/8/layout/process1"/>
    <dgm:cxn modelId="{A51F1399-38F0-4C09-88E9-A1991D96149C}" type="presParOf" srcId="{B96B736F-57AE-43CF-A19F-3251C13AA6D2}" destId="{3A38A614-FB73-4406-8946-8265E2DD37CE}" srcOrd="1" destOrd="0" presId="urn:microsoft.com/office/officeart/2005/8/layout/process1"/>
    <dgm:cxn modelId="{CF9794FB-371C-4C02-A8FF-C30710CF63DA}" type="presParOf" srcId="{3A38A614-FB73-4406-8946-8265E2DD37CE}" destId="{68D3D4E3-77FA-4708-968B-FE3B04838737}" srcOrd="0" destOrd="0" presId="urn:microsoft.com/office/officeart/2005/8/layout/process1"/>
    <dgm:cxn modelId="{550505A3-0890-4DCC-839F-84CE93BE0C26}" type="presParOf" srcId="{B96B736F-57AE-43CF-A19F-3251C13AA6D2}" destId="{C6B98612-1C7B-463B-A580-B0573BBA21CC}" srcOrd="2" destOrd="0" presId="urn:microsoft.com/office/officeart/2005/8/layout/process1"/>
    <dgm:cxn modelId="{0B911991-CC8A-4F10-8CBE-516DC6770F62}" type="presParOf" srcId="{B96B736F-57AE-43CF-A19F-3251C13AA6D2}" destId="{07EE2BC2-17F4-4F6F-9252-8EDF4CE0FDB4}" srcOrd="3" destOrd="0" presId="urn:microsoft.com/office/officeart/2005/8/layout/process1"/>
    <dgm:cxn modelId="{04503632-5A52-435B-AAA1-B50F1AC2E48C}" type="presParOf" srcId="{07EE2BC2-17F4-4F6F-9252-8EDF4CE0FDB4}" destId="{F0A57DBE-0892-4661-9E84-59F2E051B08B}" srcOrd="0" destOrd="0" presId="urn:microsoft.com/office/officeart/2005/8/layout/process1"/>
    <dgm:cxn modelId="{E6D6D749-95A6-49EA-9136-1D652351B3CF}" type="presParOf" srcId="{B96B736F-57AE-43CF-A19F-3251C13AA6D2}" destId="{CDA2AB3B-401D-4FEB-98DE-033ADADF0687}" srcOrd="4" destOrd="0" presId="urn:microsoft.com/office/officeart/2005/8/layout/process1"/>
    <dgm:cxn modelId="{30B9D959-3431-421B-AE3F-D054156466C8}" type="presParOf" srcId="{B96B736F-57AE-43CF-A19F-3251C13AA6D2}" destId="{788EA064-3CE3-4367-90A6-965963AFAA6A}" srcOrd="5" destOrd="0" presId="urn:microsoft.com/office/officeart/2005/8/layout/process1"/>
    <dgm:cxn modelId="{FC604636-8DC4-42C1-B75A-A0C0FC9BFD5B}" type="presParOf" srcId="{788EA064-3CE3-4367-90A6-965963AFAA6A}" destId="{CB82D4DD-592F-474F-A187-1EAFB6F2779F}" srcOrd="0" destOrd="0" presId="urn:microsoft.com/office/officeart/2005/8/layout/process1"/>
    <dgm:cxn modelId="{D70A451F-30ED-4DB8-8CC4-E1AAB7B71BE6}" type="presParOf" srcId="{B96B736F-57AE-43CF-A19F-3251C13AA6D2}" destId="{E34422A5-F26C-40B5-8867-F0E49F31907C}" srcOrd="6" destOrd="0" presId="urn:microsoft.com/office/officeart/2005/8/layout/process1"/>
    <dgm:cxn modelId="{01B8C23C-1422-4E72-8BA0-DFF856BE88A7}" type="presParOf" srcId="{B96B736F-57AE-43CF-A19F-3251C13AA6D2}" destId="{2C09773B-E146-4A28-B2CF-DDD8BFD224F1}" srcOrd="7" destOrd="0" presId="urn:microsoft.com/office/officeart/2005/8/layout/process1"/>
    <dgm:cxn modelId="{1BCF05A7-8352-4246-BCF5-2BC985CF1FA6}" type="presParOf" srcId="{2C09773B-E146-4A28-B2CF-DDD8BFD224F1}" destId="{F39EF8DC-A805-4763-8B37-E226D14EDE4C}" srcOrd="0" destOrd="0" presId="urn:microsoft.com/office/officeart/2005/8/layout/process1"/>
    <dgm:cxn modelId="{37B7C615-0C08-47EA-8B58-E02B626DDD7E}" type="presParOf" srcId="{B96B736F-57AE-43CF-A19F-3251C13AA6D2}" destId="{5202F13E-35D7-4C13-8E75-761956074256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ADA43C-CE15-40C1-8CAD-3B0ED9451086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844E3A8F-AFF3-46CE-8C12-ECAF13804B00}">
      <dgm:prSet phldrT="[Text]"/>
      <dgm:spPr/>
      <dgm:t>
        <a:bodyPr/>
        <a:lstStyle/>
        <a:p>
          <a:r>
            <a:rPr lang="en-IE" dirty="0" smtClean="0"/>
            <a:t>Unions: </a:t>
          </a:r>
        </a:p>
        <a:p>
          <a:r>
            <a:rPr lang="en-IE" dirty="0" smtClean="0"/>
            <a:t>Wage restraint and productivity</a:t>
          </a:r>
          <a:endParaRPr lang="en-IE" dirty="0"/>
        </a:p>
      </dgm:t>
    </dgm:pt>
    <dgm:pt modelId="{FDE3953F-3BCD-4020-AFDA-741CCE31ED4F}" type="parTrans" cxnId="{E8AEA7A8-0D45-4C2D-B99E-9E337603B802}">
      <dgm:prSet/>
      <dgm:spPr/>
      <dgm:t>
        <a:bodyPr/>
        <a:lstStyle/>
        <a:p>
          <a:endParaRPr lang="en-IE"/>
        </a:p>
      </dgm:t>
    </dgm:pt>
    <dgm:pt modelId="{7BFD52BF-1DD8-4DC2-B01A-FBEC3BD708CC}" type="sibTrans" cxnId="{E8AEA7A8-0D45-4C2D-B99E-9E337603B802}">
      <dgm:prSet/>
      <dgm:spPr/>
      <dgm:t>
        <a:bodyPr/>
        <a:lstStyle/>
        <a:p>
          <a:endParaRPr lang="en-IE"/>
        </a:p>
      </dgm:t>
    </dgm:pt>
    <dgm:pt modelId="{0AB5503E-0050-4E3A-8C4A-C2F666631E71}">
      <dgm:prSet phldrT="[Text]"/>
      <dgm:spPr/>
      <dgm:t>
        <a:bodyPr/>
        <a:lstStyle/>
        <a:p>
          <a:r>
            <a:rPr lang="en-IE" dirty="0" smtClean="0"/>
            <a:t>Employers:</a:t>
          </a:r>
        </a:p>
        <a:p>
          <a:r>
            <a:rPr lang="en-IE" dirty="0" smtClean="0"/>
            <a:t>Investment and Upgrading</a:t>
          </a:r>
          <a:endParaRPr lang="en-IE" dirty="0"/>
        </a:p>
      </dgm:t>
    </dgm:pt>
    <dgm:pt modelId="{E7C1E2CC-9965-41B1-B66A-AE771F255E7C}" type="parTrans" cxnId="{9F30CC05-17E0-4963-B27F-B4D0685A19F9}">
      <dgm:prSet/>
      <dgm:spPr/>
      <dgm:t>
        <a:bodyPr/>
        <a:lstStyle/>
        <a:p>
          <a:endParaRPr lang="en-IE"/>
        </a:p>
      </dgm:t>
    </dgm:pt>
    <dgm:pt modelId="{F589BCAA-55E5-486B-A2A2-91706600C870}" type="sibTrans" cxnId="{9F30CC05-17E0-4963-B27F-B4D0685A19F9}">
      <dgm:prSet/>
      <dgm:spPr/>
      <dgm:t>
        <a:bodyPr/>
        <a:lstStyle/>
        <a:p>
          <a:endParaRPr lang="en-IE"/>
        </a:p>
      </dgm:t>
    </dgm:pt>
    <dgm:pt modelId="{D337A2EB-443F-4896-B45A-4071D9F2D3E6}">
      <dgm:prSet phldrT="[Text]"/>
      <dgm:spPr/>
      <dgm:t>
        <a:bodyPr/>
        <a:lstStyle/>
        <a:p>
          <a:r>
            <a:rPr lang="en-IE" dirty="0" smtClean="0"/>
            <a:t>Government:</a:t>
          </a:r>
        </a:p>
        <a:p>
          <a:r>
            <a:rPr lang="en-IE" dirty="0" smtClean="0"/>
            <a:t>Public Services and Development Finance</a:t>
          </a:r>
          <a:endParaRPr lang="en-IE" dirty="0"/>
        </a:p>
      </dgm:t>
    </dgm:pt>
    <dgm:pt modelId="{72941002-D485-41D4-B988-C03730609804}" type="parTrans" cxnId="{237B85A5-F99B-40DF-BA2A-955026B83A3D}">
      <dgm:prSet/>
      <dgm:spPr/>
      <dgm:t>
        <a:bodyPr/>
        <a:lstStyle/>
        <a:p>
          <a:endParaRPr lang="en-IE"/>
        </a:p>
      </dgm:t>
    </dgm:pt>
    <dgm:pt modelId="{3F0EBB35-0B24-42C2-B147-1F1AB1093BE9}" type="sibTrans" cxnId="{237B85A5-F99B-40DF-BA2A-955026B83A3D}">
      <dgm:prSet/>
      <dgm:spPr/>
      <dgm:t>
        <a:bodyPr/>
        <a:lstStyle/>
        <a:p>
          <a:endParaRPr lang="en-IE"/>
        </a:p>
      </dgm:t>
    </dgm:pt>
    <dgm:pt modelId="{D451A2B0-2B69-45FD-92C9-E166C45FB283}" type="pres">
      <dgm:prSet presAssocID="{14ADA43C-CE15-40C1-8CAD-3B0ED9451086}" presName="Name0" presStyleCnt="0">
        <dgm:presLayoutVars>
          <dgm:dir/>
          <dgm:resizeHandles val="exact"/>
        </dgm:presLayoutVars>
      </dgm:prSet>
      <dgm:spPr/>
    </dgm:pt>
    <dgm:pt modelId="{A751272E-9925-4668-AA1F-022BB0A1A4E6}" type="pres">
      <dgm:prSet presAssocID="{844E3A8F-AFF3-46CE-8C12-ECAF13804B00}" presName="node" presStyleLbl="node1" presStyleIdx="0" presStyleCnt="3" custScaleX="110047" custScaleY="151554">
        <dgm:presLayoutVars>
          <dgm:bulletEnabled val="1"/>
        </dgm:presLayoutVars>
      </dgm:prSet>
      <dgm:spPr/>
    </dgm:pt>
    <dgm:pt modelId="{1F417818-ECF0-4AFB-976A-99550A8C42C6}" type="pres">
      <dgm:prSet presAssocID="{7BFD52BF-1DD8-4DC2-B01A-FBEC3BD708CC}" presName="sibTrans" presStyleLbl="sibTrans2D1" presStyleIdx="0" presStyleCnt="3"/>
      <dgm:spPr/>
    </dgm:pt>
    <dgm:pt modelId="{1CF7F5E7-47BD-44B7-A242-08DCCD40ABC6}" type="pres">
      <dgm:prSet presAssocID="{7BFD52BF-1DD8-4DC2-B01A-FBEC3BD708CC}" presName="connectorText" presStyleLbl="sibTrans2D1" presStyleIdx="0" presStyleCnt="3"/>
      <dgm:spPr/>
    </dgm:pt>
    <dgm:pt modelId="{F1BD4BA1-025A-475F-9AE2-B8213A122842}" type="pres">
      <dgm:prSet presAssocID="{0AB5503E-0050-4E3A-8C4A-C2F666631E71}" presName="node" presStyleLbl="node1" presStyleIdx="1" presStyleCnt="3" custScaleX="111425" custScaleY="16523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F1FECEB0-8DF2-4970-AF36-CCC45C8E7084}" type="pres">
      <dgm:prSet presAssocID="{F589BCAA-55E5-486B-A2A2-91706600C870}" presName="sibTrans" presStyleLbl="sibTrans2D1" presStyleIdx="1" presStyleCnt="3"/>
      <dgm:spPr/>
    </dgm:pt>
    <dgm:pt modelId="{169CEB5A-83C8-49A9-B004-B5965F21F707}" type="pres">
      <dgm:prSet presAssocID="{F589BCAA-55E5-486B-A2A2-91706600C870}" presName="connectorText" presStyleLbl="sibTrans2D1" presStyleIdx="1" presStyleCnt="3"/>
      <dgm:spPr/>
    </dgm:pt>
    <dgm:pt modelId="{593F66DF-6D0A-494D-B33E-EAFADB9DB627}" type="pres">
      <dgm:prSet presAssocID="{D337A2EB-443F-4896-B45A-4071D9F2D3E6}" presName="node" presStyleLbl="node1" presStyleIdx="2" presStyleCnt="3" custScaleX="111136" custScaleY="16976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7F95FC0-69F6-4C7E-901F-AAFBF91C5EFD}" type="pres">
      <dgm:prSet presAssocID="{3F0EBB35-0B24-42C2-B147-1F1AB1093BE9}" presName="sibTrans" presStyleLbl="sibTrans2D1" presStyleIdx="2" presStyleCnt="3"/>
      <dgm:spPr/>
    </dgm:pt>
    <dgm:pt modelId="{0705E891-7C21-4F7F-A9F6-EAA03BFE20D4}" type="pres">
      <dgm:prSet presAssocID="{3F0EBB35-0B24-42C2-B147-1F1AB1093BE9}" presName="connectorText" presStyleLbl="sibTrans2D1" presStyleIdx="2" presStyleCnt="3"/>
      <dgm:spPr/>
    </dgm:pt>
  </dgm:ptLst>
  <dgm:cxnLst>
    <dgm:cxn modelId="{C827953B-8F20-4F31-BCFB-EEE43A260196}" type="presOf" srcId="{D337A2EB-443F-4896-B45A-4071D9F2D3E6}" destId="{593F66DF-6D0A-494D-B33E-EAFADB9DB627}" srcOrd="0" destOrd="0" presId="urn:microsoft.com/office/officeart/2005/8/layout/cycle7"/>
    <dgm:cxn modelId="{72D45F8A-F764-48B8-A872-FF20B2B69199}" type="presOf" srcId="{7BFD52BF-1DD8-4DC2-B01A-FBEC3BD708CC}" destId="{1F417818-ECF0-4AFB-976A-99550A8C42C6}" srcOrd="0" destOrd="0" presId="urn:microsoft.com/office/officeart/2005/8/layout/cycle7"/>
    <dgm:cxn modelId="{58E10111-046D-40BB-BC10-5C6B54310F56}" type="presOf" srcId="{0AB5503E-0050-4E3A-8C4A-C2F666631E71}" destId="{F1BD4BA1-025A-475F-9AE2-B8213A122842}" srcOrd="0" destOrd="0" presId="urn:microsoft.com/office/officeart/2005/8/layout/cycle7"/>
    <dgm:cxn modelId="{9F30CC05-17E0-4963-B27F-B4D0685A19F9}" srcId="{14ADA43C-CE15-40C1-8CAD-3B0ED9451086}" destId="{0AB5503E-0050-4E3A-8C4A-C2F666631E71}" srcOrd="1" destOrd="0" parTransId="{E7C1E2CC-9965-41B1-B66A-AE771F255E7C}" sibTransId="{F589BCAA-55E5-486B-A2A2-91706600C870}"/>
    <dgm:cxn modelId="{24AEC3C4-A834-4B21-94EA-2E2CBDEB684C}" type="presOf" srcId="{844E3A8F-AFF3-46CE-8C12-ECAF13804B00}" destId="{A751272E-9925-4668-AA1F-022BB0A1A4E6}" srcOrd="0" destOrd="0" presId="urn:microsoft.com/office/officeart/2005/8/layout/cycle7"/>
    <dgm:cxn modelId="{C6EEAC50-4592-4899-BF29-0A5610399F95}" type="presOf" srcId="{F589BCAA-55E5-486B-A2A2-91706600C870}" destId="{169CEB5A-83C8-49A9-B004-B5965F21F707}" srcOrd="1" destOrd="0" presId="urn:microsoft.com/office/officeart/2005/8/layout/cycle7"/>
    <dgm:cxn modelId="{E8AEA7A8-0D45-4C2D-B99E-9E337603B802}" srcId="{14ADA43C-CE15-40C1-8CAD-3B0ED9451086}" destId="{844E3A8F-AFF3-46CE-8C12-ECAF13804B00}" srcOrd="0" destOrd="0" parTransId="{FDE3953F-3BCD-4020-AFDA-741CCE31ED4F}" sibTransId="{7BFD52BF-1DD8-4DC2-B01A-FBEC3BD708CC}"/>
    <dgm:cxn modelId="{02BE5F4F-322C-4CF8-A986-2853C7F15A37}" type="presOf" srcId="{14ADA43C-CE15-40C1-8CAD-3B0ED9451086}" destId="{D451A2B0-2B69-45FD-92C9-E166C45FB283}" srcOrd="0" destOrd="0" presId="urn:microsoft.com/office/officeart/2005/8/layout/cycle7"/>
    <dgm:cxn modelId="{32190E4A-13BB-480F-9CB6-8D241BFF0987}" type="presOf" srcId="{3F0EBB35-0B24-42C2-B147-1F1AB1093BE9}" destId="{0705E891-7C21-4F7F-A9F6-EAA03BFE20D4}" srcOrd="1" destOrd="0" presId="urn:microsoft.com/office/officeart/2005/8/layout/cycle7"/>
    <dgm:cxn modelId="{237B85A5-F99B-40DF-BA2A-955026B83A3D}" srcId="{14ADA43C-CE15-40C1-8CAD-3B0ED9451086}" destId="{D337A2EB-443F-4896-B45A-4071D9F2D3E6}" srcOrd="2" destOrd="0" parTransId="{72941002-D485-41D4-B988-C03730609804}" sibTransId="{3F0EBB35-0B24-42C2-B147-1F1AB1093BE9}"/>
    <dgm:cxn modelId="{093CE9C4-929E-4DD7-BA85-FCDA03BB2692}" type="presOf" srcId="{7BFD52BF-1DD8-4DC2-B01A-FBEC3BD708CC}" destId="{1CF7F5E7-47BD-44B7-A242-08DCCD40ABC6}" srcOrd="1" destOrd="0" presId="urn:microsoft.com/office/officeart/2005/8/layout/cycle7"/>
    <dgm:cxn modelId="{CCC40C4A-1DED-4853-BDE9-6F46A78D1C6B}" type="presOf" srcId="{3F0EBB35-0B24-42C2-B147-1F1AB1093BE9}" destId="{C7F95FC0-69F6-4C7E-901F-AAFBF91C5EFD}" srcOrd="0" destOrd="0" presId="urn:microsoft.com/office/officeart/2005/8/layout/cycle7"/>
    <dgm:cxn modelId="{9B5214BF-5851-44E8-A2F3-0ABA6ABE4405}" type="presOf" srcId="{F589BCAA-55E5-486B-A2A2-91706600C870}" destId="{F1FECEB0-8DF2-4970-AF36-CCC45C8E7084}" srcOrd="0" destOrd="0" presId="urn:microsoft.com/office/officeart/2005/8/layout/cycle7"/>
    <dgm:cxn modelId="{516B2D5C-716B-452F-85D7-9C2548C51FC9}" type="presParOf" srcId="{D451A2B0-2B69-45FD-92C9-E166C45FB283}" destId="{A751272E-9925-4668-AA1F-022BB0A1A4E6}" srcOrd="0" destOrd="0" presId="urn:microsoft.com/office/officeart/2005/8/layout/cycle7"/>
    <dgm:cxn modelId="{1AEF115A-54B7-4348-AD15-A2DF83AB6F2C}" type="presParOf" srcId="{D451A2B0-2B69-45FD-92C9-E166C45FB283}" destId="{1F417818-ECF0-4AFB-976A-99550A8C42C6}" srcOrd="1" destOrd="0" presId="urn:microsoft.com/office/officeart/2005/8/layout/cycle7"/>
    <dgm:cxn modelId="{47D755FD-24C8-44B8-955B-50CD8E9ED1C7}" type="presParOf" srcId="{1F417818-ECF0-4AFB-976A-99550A8C42C6}" destId="{1CF7F5E7-47BD-44B7-A242-08DCCD40ABC6}" srcOrd="0" destOrd="0" presId="urn:microsoft.com/office/officeart/2005/8/layout/cycle7"/>
    <dgm:cxn modelId="{6E56A903-808A-4055-A722-CDC2A11A595D}" type="presParOf" srcId="{D451A2B0-2B69-45FD-92C9-E166C45FB283}" destId="{F1BD4BA1-025A-475F-9AE2-B8213A122842}" srcOrd="2" destOrd="0" presId="urn:microsoft.com/office/officeart/2005/8/layout/cycle7"/>
    <dgm:cxn modelId="{58E490A5-714C-4777-95F6-D6EDE0FAEBE9}" type="presParOf" srcId="{D451A2B0-2B69-45FD-92C9-E166C45FB283}" destId="{F1FECEB0-8DF2-4970-AF36-CCC45C8E7084}" srcOrd="3" destOrd="0" presId="urn:microsoft.com/office/officeart/2005/8/layout/cycle7"/>
    <dgm:cxn modelId="{EDDBD2FA-DA45-4908-8B6D-DF765F75D76A}" type="presParOf" srcId="{F1FECEB0-8DF2-4970-AF36-CCC45C8E7084}" destId="{169CEB5A-83C8-49A9-B004-B5965F21F707}" srcOrd="0" destOrd="0" presId="urn:microsoft.com/office/officeart/2005/8/layout/cycle7"/>
    <dgm:cxn modelId="{C0593A47-92B1-4F5F-B8D5-FD5B35F80519}" type="presParOf" srcId="{D451A2B0-2B69-45FD-92C9-E166C45FB283}" destId="{593F66DF-6D0A-494D-B33E-EAFADB9DB627}" srcOrd="4" destOrd="0" presId="urn:microsoft.com/office/officeart/2005/8/layout/cycle7"/>
    <dgm:cxn modelId="{D940DA28-ED18-40D1-A9A8-DF89AE7CEF1E}" type="presParOf" srcId="{D451A2B0-2B69-45FD-92C9-E166C45FB283}" destId="{C7F95FC0-69F6-4C7E-901F-AAFBF91C5EFD}" srcOrd="5" destOrd="0" presId="urn:microsoft.com/office/officeart/2005/8/layout/cycle7"/>
    <dgm:cxn modelId="{93BB33E6-FA99-4032-9840-85831C975FC2}" type="presParOf" srcId="{C7F95FC0-69F6-4C7E-901F-AAFBF91C5EFD}" destId="{0705E891-7C21-4F7F-A9F6-EAA03BFE20D4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472C98-C75C-467D-8E41-DFF7E029710C}">
      <dsp:nvSpPr>
        <dsp:cNvPr id="0" name=""/>
        <dsp:cNvSpPr/>
      </dsp:nvSpPr>
      <dsp:spPr>
        <a:xfrm>
          <a:off x="4078" y="296741"/>
          <a:ext cx="1264359" cy="103531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kern="1200" dirty="0" smtClean="0"/>
            <a:t>State Investment Bank</a:t>
          </a:r>
          <a:endParaRPr lang="en-IE" sz="1500" kern="1200" dirty="0"/>
        </a:p>
      </dsp:txBody>
      <dsp:txXfrm>
        <a:off x="4078" y="296741"/>
        <a:ext cx="1264359" cy="1035317"/>
      </dsp:txXfrm>
    </dsp:sp>
    <dsp:sp modelId="{3A38A614-FB73-4406-8946-8265E2DD37CE}">
      <dsp:nvSpPr>
        <dsp:cNvPr id="0" name=""/>
        <dsp:cNvSpPr/>
      </dsp:nvSpPr>
      <dsp:spPr>
        <a:xfrm>
          <a:off x="1394873" y="657619"/>
          <a:ext cx="268044" cy="3135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200" kern="1200"/>
        </a:p>
      </dsp:txBody>
      <dsp:txXfrm>
        <a:off x="1394873" y="657619"/>
        <a:ext cx="268044" cy="313561"/>
      </dsp:txXfrm>
    </dsp:sp>
    <dsp:sp modelId="{C6B98612-1C7B-463B-A580-B0573BBA21CC}">
      <dsp:nvSpPr>
        <dsp:cNvPr id="0" name=""/>
        <dsp:cNvSpPr/>
      </dsp:nvSpPr>
      <dsp:spPr>
        <a:xfrm>
          <a:off x="1774181" y="296741"/>
          <a:ext cx="1264359" cy="103531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kern="1200" dirty="0" smtClean="0"/>
            <a:t>Changing Investment Trends</a:t>
          </a:r>
          <a:endParaRPr lang="en-IE" sz="1500" kern="1200" dirty="0"/>
        </a:p>
      </dsp:txBody>
      <dsp:txXfrm>
        <a:off x="1774181" y="296741"/>
        <a:ext cx="1264359" cy="1035317"/>
      </dsp:txXfrm>
    </dsp:sp>
    <dsp:sp modelId="{07EE2BC2-17F4-4F6F-9252-8EDF4CE0FDB4}">
      <dsp:nvSpPr>
        <dsp:cNvPr id="0" name=""/>
        <dsp:cNvSpPr/>
      </dsp:nvSpPr>
      <dsp:spPr>
        <a:xfrm>
          <a:off x="3164976" y="657619"/>
          <a:ext cx="268044" cy="3135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200" kern="1200"/>
        </a:p>
      </dsp:txBody>
      <dsp:txXfrm>
        <a:off x="3164976" y="657619"/>
        <a:ext cx="268044" cy="313561"/>
      </dsp:txXfrm>
    </dsp:sp>
    <dsp:sp modelId="{CDA2AB3B-401D-4FEB-98DE-033ADADF0687}">
      <dsp:nvSpPr>
        <dsp:cNvPr id="0" name=""/>
        <dsp:cNvSpPr/>
      </dsp:nvSpPr>
      <dsp:spPr>
        <a:xfrm>
          <a:off x="3544284" y="296741"/>
          <a:ext cx="1264359" cy="103531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kern="1200" dirty="0" smtClean="0"/>
            <a:t>Supporting and Shaping Private Funds</a:t>
          </a:r>
          <a:endParaRPr lang="en-IE" sz="1500" kern="1200" dirty="0"/>
        </a:p>
      </dsp:txBody>
      <dsp:txXfrm>
        <a:off x="3544284" y="296741"/>
        <a:ext cx="1264359" cy="1035317"/>
      </dsp:txXfrm>
    </dsp:sp>
    <dsp:sp modelId="{788EA064-3CE3-4367-90A6-965963AFAA6A}">
      <dsp:nvSpPr>
        <dsp:cNvPr id="0" name=""/>
        <dsp:cNvSpPr/>
      </dsp:nvSpPr>
      <dsp:spPr>
        <a:xfrm>
          <a:off x="4935079" y="657619"/>
          <a:ext cx="268044" cy="3135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200" kern="1200"/>
        </a:p>
      </dsp:txBody>
      <dsp:txXfrm>
        <a:off x="4935079" y="657619"/>
        <a:ext cx="268044" cy="313561"/>
      </dsp:txXfrm>
    </dsp:sp>
    <dsp:sp modelId="{E34422A5-F26C-40B5-8867-F0E49F31907C}">
      <dsp:nvSpPr>
        <dsp:cNvPr id="0" name=""/>
        <dsp:cNvSpPr/>
      </dsp:nvSpPr>
      <dsp:spPr>
        <a:xfrm>
          <a:off x="5314387" y="296741"/>
          <a:ext cx="1264359" cy="103531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kern="1200" dirty="0" smtClean="0"/>
            <a:t>Transforming the Capabilities of Banks</a:t>
          </a:r>
          <a:endParaRPr lang="en-IE" sz="1500" kern="1200" dirty="0"/>
        </a:p>
      </dsp:txBody>
      <dsp:txXfrm>
        <a:off x="5314387" y="296741"/>
        <a:ext cx="1264359" cy="1035317"/>
      </dsp:txXfrm>
    </dsp:sp>
    <dsp:sp modelId="{2C09773B-E146-4A28-B2CF-DDD8BFD224F1}">
      <dsp:nvSpPr>
        <dsp:cNvPr id="0" name=""/>
        <dsp:cNvSpPr/>
      </dsp:nvSpPr>
      <dsp:spPr>
        <a:xfrm>
          <a:off x="6705182" y="657619"/>
          <a:ext cx="268044" cy="3135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200" kern="1200"/>
        </a:p>
      </dsp:txBody>
      <dsp:txXfrm>
        <a:off x="6705182" y="657619"/>
        <a:ext cx="268044" cy="313561"/>
      </dsp:txXfrm>
    </dsp:sp>
    <dsp:sp modelId="{5202F13E-35D7-4C13-8E75-761956074256}">
      <dsp:nvSpPr>
        <dsp:cNvPr id="0" name=""/>
        <dsp:cNvSpPr/>
      </dsp:nvSpPr>
      <dsp:spPr>
        <a:xfrm>
          <a:off x="7084490" y="296741"/>
          <a:ext cx="1264359" cy="103531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kern="1200" dirty="0" smtClean="0"/>
            <a:t>‘Private’ Banks</a:t>
          </a:r>
          <a:endParaRPr lang="en-IE" sz="1500" kern="1200" dirty="0"/>
        </a:p>
      </dsp:txBody>
      <dsp:txXfrm>
        <a:off x="7084490" y="296741"/>
        <a:ext cx="1264359" cy="103531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51272E-9925-4668-AA1F-022BB0A1A4E6}">
      <dsp:nvSpPr>
        <dsp:cNvPr id="0" name=""/>
        <dsp:cNvSpPr/>
      </dsp:nvSpPr>
      <dsp:spPr>
        <a:xfrm>
          <a:off x="2824069" y="-353744"/>
          <a:ext cx="2578074" cy="17752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Unions: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Wage restraint and productivity</a:t>
          </a:r>
          <a:endParaRPr lang="en-IE" sz="2400" kern="1200" dirty="0"/>
        </a:p>
      </dsp:txBody>
      <dsp:txXfrm>
        <a:off x="2824069" y="-353744"/>
        <a:ext cx="2578074" cy="1775230"/>
      </dsp:txXfrm>
    </dsp:sp>
    <dsp:sp modelId="{1F417818-ECF0-4AFB-976A-99550A8C42C6}">
      <dsp:nvSpPr>
        <dsp:cNvPr id="0" name=""/>
        <dsp:cNvSpPr/>
      </dsp:nvSpPr>
      <dsp:spPr>
        <a:xfrm rot="3600000">
          <a:off x="4552268" y="1964611"/>
          <a:ext cx="1010454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700" kern="1200"/>
        </a:p>
      </dsp:txBody>
      <dsp:txXfrm rot="3600000">
        <a:off x="4552268" y="1964611"/>
        <a:ext cx="1010454" cy="409973"/>
      </dsp:txXfrm>
    </dsp:sp>
    <dsp:sp modelId="{F1BD4BA1-025A-475F-9AE2-B8213A122842}">
      <dsp:nvSpPr>
        <dsp:cNvPr id="0" name=""/>
        <dsp:cNvSpPr/>
      </dsp:nvSpPr>
      <dsp:spPr>
        <a:xfrm>
          <a:off x="4742948" y="2917711"/>
          <a:ext cx="2610357" cy="19354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300" kern="1200" dirty="0" smtClean="0"/>
            <a:t>Employers: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300" kern="1200" dirty="0" smtClean="0"/>
            <a:t>Investment and Upgrading</a:t>
          </a:r>
          <a:endParaRPr lang="en-IE" sz="2300" kern="1200" dirty="0"/>
        </a:p>
      </dsp:txBody>
      <dsp:txXfrm>
        <a:off x="4742948" y="2917711"/>
        <a:ext cx="2610357" cy="1935424"/>
      </dsp:txXfrm>
    </dsp:sp>
    <dsp:sp modelId="{F1FECEB0-8DF2-4970-AF36-CCC45C8E7084}">
      <dsp:nvSpPr>
        <dsp:cNvPr id="0" name=""/>
        <dsp:cNvSpPr/>
      </dsp:nvSpPr>
      <dsp:spPr>
        <a:xfrm rot="10800000">
          <a:off x="3606187" y="3680436"/>
          <a:ext cx="1010454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700" kern="1200"/>
        </a:p>
      </dsp:txBody>
      <dsp:txXfrm rot="10800000">
        <a:off x="3606187" y="3680436"/>
        <a:ext cx="1010454" cy="409973"/>
      </dsp:txXfrm>
    </dsp:sp>
    <dsp:sp modelId="{593F66DF-6D0A-494D-B33E-EAFADB9DB627}">
      <dsp:nvSpPr>
        <dsp:cNvPr id="0" name=""/>
        <dsp:cNvSpPr/>
      </dsp:nvSpPr>
      <dsp:spPr>
        <a:xfrm>
          <a:off x="876293" y="2891138"/>
          <a:ext cx="2603586" cy="1988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300" kern="1200" dirty="0" smtClean="0"/>
            <a:t>Government: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300" kern="1200" dirty="0" smtClean="0"/>
            <a:t>Public Services and Development Finance</a:t>
          </a:r>
          <a:endParaRPr lang="en-IE" sz="2300" kern="1200" dirty="0"/>
        </a:p>
      </dsp:txBody>
      <dsp:txXfrm>
        <a:off x="876293" y="2891138"/>
        <a:ext cx="2603586" cy="1988568"/>
      </dsp:txXfrm>
    </dsp:sp>
    <dsp:sp modelId="{C7F95FC0-69F6-4C7E-901F-AAFBF91C5EFD}">
      <dsp:nvSpPr>
        <dsp:cNvPr id="0" name=""/>
        <dsp:cNvSpPr/>
      </dsp:nvSpPr>
      <dsp:spPr>
        <a:xfrm rot="18000000">
          <a:off x="2671163" y="1951325"/>
          <a:ext cx="1010454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700" kern="1200"/>
        </a:p>
      </dsp:txBody>
      <dsp:txXfrm rot="18000000">
        <a:off x="2671163" y="1951325"/>
        <a:ext cx="1010454" cy="409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F06E1-2BD6-4427-9E25-CA2F5B18A255}" type="datetimeFigureOut">
              <a:rPr lang="en-IE" smtClean="0"/>
              <a:t>10/04/2014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E7233-F5B5-43B5-9C8F-D4240DC6FF75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8A86C4-1AAA-419D-BECE-2F0E108BDA30}" type="slidenum">
              <a:rPr lang="en-I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I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B5F2-3759-4DC7-B520-5A192CB9C91A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2B9-14CD-4DF1-B6C2-3B610AE8464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B5F2-3759-4DC7-B520-5A192CB9C91A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2B9-14CD-4DF1-B6C2-3B610AE8464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B5F2-3759-4DC7-B520-5A192CB9C91A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2B9-14CD-4DF1-B6C2-3B610AE8464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B5F2-3759-4DC7-B520-5A192CB9C91A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2B9-14CD-4DF1-B6C2-3B610AE8464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B5F2-3759-4DC7-B520-5A192CB9C91A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2B9-14CD-4DF1-B6C2-3B610AE8464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B5F2-3759-4DC7-B520-5A192CB9C91A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2B9-14CD-4DF1-B6C2-3B610AE8464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B5F2-3759-4DC7-B520-5A192CB9C91A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2B9-14CD-4DF1-B6C2-3B610AE8464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B5F2-3759-4DC7-B520-5A192CB9C91A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2B9-14CD-4DF1-B6C2-3B610AE8464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B5F2-3759-4DC7-B520-5A192CB9C91A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2B9-14CD-4DF1-B6C2-3B610AE8464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B5F2-3759-4DC7-B520-5A192CB9C91A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2B9-14CD-4DF1-B6C2-3B610AE8464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B5F2-3759-4DC7-B520-5A192CB9C91A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F2B9-14CD-4DF1-B6C2-3B610AE8464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8B5F2-3759-4DC7-B520-5A192CB9C91A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9F2B9-14CD-4DF1-B6C2-3B610AE8464D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nuim.ie/newdeals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88350" cy="1470025"/>
          </a:xfrm>
        </p:spPr>
        <p:txBody>
          <a:bodyPr rtlCol="0">
            <a:noAutofit/>
          </a:bodyPr>
          <a:lstStyle/>
          <a:p>
            <a:r>
              <a:rPr lang="en-IE" sz="4000" b="1" dirty="0" smtClean="0"/>
              <a:t>A Fair Recovery for Ireland?</a:t>
            </a:r>
            <a:endParaRPr lang="en-IE" sz="4000" b="1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776864" cy="3456384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Seán</a:t>
            </a:r>
            <a:r>
              <a:rPr lang="en-I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I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Ó </a:t>
            </a:r>
            <a:r>
              <a:rPr lang="en-IE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Riain</a:t>
            </a:r>
            <a:endParaRPr lang="en-IE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Sociology and NIRSA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National Univ. Of Ireland </a:t>
            </a:r>
            <a:r>
              <a:rPr lang="en-IE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Maynooth</a:t>
            </a:r>
            <a:r>
              <a:rPr lang="en-I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I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IE" dirty="0" smtClean="0">
                <a:hlinkClick r:id="rId3"/>
              </a:rPr>
              <a:t>www.nuim.ie/newdeals</a:t>
            </a:r>
            <a:r>
              <a:rPr lang="en-IE" dirty="0" smtClean="0"/>
              <a:t> </a:t>
            </a:r>
          </a:p>
          <a:p>
            <a:pPr>
              <a:defRPr/>
            </a:pPr>
            <a:endParaRPr lang="en-IE" sz="2200" b="1" dirty="0" smtClean="0"/>
          </a:p>
          <a:p>
            <a:pPr>
              <a:defRPr/>
            </a:pPr>
            <a:r>
              <a:rPr lang="en-IE" b="1" dirty="0" smtClean="0"/>
              <a:t>A New Course for Better Times</a:t>
            </a:r>
          </a:p>
          <a:p>
            <a:pPr>
              <a:defRPr/>
            </a:pPr>
            <a:r>
              <a:rPr lang="en-IE" b="1" dirty="0" smtClean="0"/>
              <a:t>ICTU, Mansion House, April 2014</a:t>
            </a:r>
            <a:endParaRPr lang="en-IE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IE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IE" dirty="0"/>
          </a:p>
        </p:txBody>
      </p:sp>
      <p:pic>
        <p:nvPicPr>
          <p:cNvPr id="2052" name="Picture 2" descr="C:\Users\soriain\Desktop\NewDeals\NDcommunications\european_research_counci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613" y="5661025"/>
            <a:ext cx="10795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3" descr="C:\Users\soriain\Desktop\NewDeals\NDcommunications\official logos\EU_fla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938" y="5661025"/>
            <a:ext cx="93662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" descr="C:\Users\soriain\Desktop\NewDeals\NDcommunications\sociology_logo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650" y="5732463"/>
            <a:ext cx="71913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3" descr="C:\Users\soriain\Desktop\NewDeals\NDcommunications\NIRSASmall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5825" y="5732463"/>
            <a:ext cx="142081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4" descr="C:\Users\soriain\Desktop\NewDeals\NDcommunications\official logos\irc_logo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3800" y="5732463"/>
            <a:ext cx="2016125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5BD33D-8E21-4F91-9B82-831727A2BD74}" type="slidenum">
              <a:rPr lang="en-IE"/>
              <a:pPr>
                <a:defRPr/>
              </a:pPr>
              <a:t>1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encrypted-tbn3.gstatic.com/images?q=tbn:ANd9GcQ7J2x9XCa0OzHKvZs9cruE6Qyti_jGHQB_4ZDgh2zGyk9_YdkL_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32656"/>
            <a:ext cx="4524375" cy="6334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411760" y="1628800"/>
          <a:ext cx="3983270" cy="460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7869"/>
                <a:gridCol w="2065401"/>
              </a:tblGrid>
              <a:tr h="1614160">
                <a:tc>
                  <a:txBody>
                    <a:bodyPr/>
                    <a:lstStyle/>
                    <a:p>
                      <a:pPr algn="ctr" fontAlgn="b"/>
                      <a:endParaRPr lang="en-IE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Social Spending, 2002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(% GDP)</a:t>
                      </a:r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16078"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Nordic </a:t>
                      </a:r>
                    </a:p>
                    <a:p>
                      <a:pPr algn="ctr" fontAlgn="b"/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Social Democracies</a:t>
                      </a:r>
                      <a:endParaRPr lang="en-IE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36.6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16078"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Continental Christian Democracies</a:t>
                      </a:r>
                      <a:endParaRPr lang="en-IE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32.5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581098"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Liberal </a:t>
                      </a:r>
                    </a:p>
                    <a:p>
                      <a:pPr algn="ctr" fontAlgn="b"/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(UK</a:t>
                      </a:r>
                      <a:r>
                        <a:rPr lang="en-IE" sz="18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&amp; Ireland)</a:t>
                      </a:r>
                      <a:endParaRPr lang="en-IE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27.5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81098"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Mediterranean</a:t>
                      </a:r>
                      <a:endParaRPr lang="en-IE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26.6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E" dirty="0" smtClean="0"/>
              <a:t>Which Model for Recovery? </a:t>
            </a:r>
            <a:endParaRPr lang="en-IE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1547664" y="1628800"/>
          <a:ext cx="6696746" cy="460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356"/>
                <a:gridCol w="2286695"/>
                <a:gridCol w="2286695"/>
              </a:tblGrid>
              <a:tr h="1614160">
                <a:tc>
                  <a:txBody>
                    <a:bodyPr/>
                    <a:lstStyle/>
                    <a:p>
                      <a:pPr algn="ctr" fontAlgn="b"/>
                      <a:endParaRPr lang="en-IE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Social Spending, 2002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(% GDP)</a:t>
                      </a:r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Average ‘Structural’ Fiscal Balance </a:t>
                      </a:r>
                    </a:p>
                    <a:p>
                      <a:pPr algn="ctr" fontAlgn="b"/>
                      <a:r>
                        <a:rPr lang="en-IE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1999-2007 </a:t>
                      </a:r>
                    </a:p>
                    <a:p>
                      <a:pPr algn="ctr" fontAlgn="b"/>
                      <a:r>
                        <a:rPr lang="en-IE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(% ‘potential’ GDP)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16078"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Nordic </a:t>
                      </a:r>
                    </a:p>
                    <a:p>
                      <a:pPr algn="ctr" fontAlgn="b"/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Social Democracies</a:t>
                      </a:r>
                      <a:endParaRPr lang="en-IE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36.6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0.3</a:t>
                      </a:r>
                      <a:endParaRPr lang="en-IE" sz="24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16078"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Continental Christian Democracies</a:t>
                      </a:r>
                      <a:endParaRPr lang="en-IE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32.5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r>
                        <a:rPr lang="en-IE" sz="2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1.7</a:t>
                      </a:r>
                      <a:endParaRPr lang="en-IE" sz="24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581098"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Liberal </a:t>
                      </a:r>
                    </a:p>
                    <a:p>
                      <a:pPr algn="ctr" fontAlgn="b"/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(UK</a:t>
                      </a:r>
                      <a:r>
                        <a:rPr lang="en-IE" sz="18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&amp; Ireland)</a:t>
                      </a:r>
                      <a:endParaRPr lang="en-IE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27.5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-2.5</a:t>
                      </a:r>
                      <a:endParaRPr lang="en-IE" sz="24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81098"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Mediterranean</a:t>
                      </a:r>
                      <a:endParaRPr lang="en-IE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26.6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-4.0</a:t>
                      </a:r>
                      <a:endParaRPr lang="en-IE" sz="24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E" dirty="0" smtClean="0"/>
              <a:t>Investment and Empowerment: </a:t>
            </a:r>
            <a:br>
              <a:rPr lang="en-IE" dirty="0" smtClean="0"/>
            </a:br>
            <a:r>
              <a:rPr lang="en-IE" dirty="0" smtClean="0"/>
              <a:t>The Missing Link</a:t>
            </a:r>
            <a:endParaRPr lang="en-IE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899591" y="1700808"/>
          <a:ext cx="7560840" cy="460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106"/>
                <a:gridCol w="1924578"/>
                <a:gridCol w="1924578"/>
                <a:gridCol w="1924578"/>
              </a:tblGrid>
              <a:tr h="1614160">
                <a:tc>
                  <a:txBody>
                    <a:bodyPr/>
                    <a:lstStyle/>
                    <a:p>
                      <a:pPr algn="ctr" fontAlgn="b"/>
                      <a:endParaRPr lang="en-IE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‘Social Investment’, 2000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(% GDP)</a:t>
                      </a:r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Average Business</a:t>
                      </a:r>
                    </a:p>
                    <a:p>
                      <a:pPr algn="ctr" fontAlgn="b"/>
                      <a:r>
                        <a:rPr lang="en-IE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R&amp;D Investment  1999-2007 </a:t>
                      </a:r>
                    </a:p>
                    <a:p>
                      <a:pPr algn="ctr" fontAlgn="b"/>
                      <a:r>
                        <a:rPr lang="en-IE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(% GDP)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 ‘Learning’ Organisation of Work, 2000 (Lorenz &amp;</a:t>
                      </a:r>
                      <a:r>
                        <a:rPr lang="en-IE" sz="20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E" sz="2000" b="1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Valeyre</a:t>
                      </a:r>
                      <a:r>
                        <a:rPr lang="en-IE" sz="20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16078"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Nordic </a:t>
                      </a:r>
                    </a:p>
                    <a:p>
                      <a:pPr algn="ctr" fontAlgn="b"/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Social Democracies</a:t>
                      </a:r>
                      <a:endParaRPr lang="en-IE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11.3</a:t>
                      </a:r>
                      <a:endParaRPr lang="en-IE" sz="24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2.26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16078"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Continental Christian Democracies</a:t>
                      </a:r>
                      <a:endParaRPr lang="en-IE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9.6</a:t>
                      </a:r>
                      <a:endParaRPr lang="en-IE" sz="24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1.42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581098"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Liberal </a:t>
                      </a:r>
                    </a:p>
                    <a:p>
                      <a:pPr algn="ctr" fontAlgn="b"/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(UK</a:t>
                      </a:r>
                      <a:r>
                        <a:rPr lang="en-IE" sz="18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&amp; Ireland)</a:t>
                      </a:r>
                      <a:endParaRPr lang="en-IE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8.1</a:t>
                      </a:r>
                      <a:endParaRPr lang="en-IE" sz="24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0.97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81098">
                <a:tc>
                  <a:txBody>
                    <a:bodyPr/>
                    <a:lstStyle/>
                    <a:p>
                      <a:pPr algn="ctr" fontAlgn="b"/>
                      <a:endParaRPr lang="en-IE" sz="18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b"/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Mediterranean</a:t>
                      </a:r>
                      <a:endParaRPr lang="en-IE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7.0</a:t>
                      </a:r>
                      <a:endParaRPr lang="en-IE" sz="24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0.40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Europe’s Perverse Policy Mix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E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0" y="1268760"/>
          <a:ext cx="9144000" cy="5196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344"/>
                <a:gridCol w="2443656"/>
                <a:gridCol w="2232248"/>
                <a:gridCol w="2339752"/>
              </a:tblGrid>
              <a:tr h="1296144">
                <a:tc>
                  <a:txBody>
                    <a:bodyPr/>
                    <a:lstStyle/>
                    <a:p>
                      <a:endParaRPr lang="en-I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/>
                        <a:t>LIBERAL</a:t>
                      </a:r>
                      <a:r>
                        <a:rPr lang="en-IE" sz="2400" b="1" baseline="0" dirty="0" smtClean="0"/>
                        <a:t> CAPITALISMS</a:t>
                      </a:r>
                      <a:endParaRPr lang="en-I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/>
                        <a:t>SOCIAL MARKET</a:t>
                      </a:r>
                      <a:r>
                        <a:rPr lang="en-IE" sz="2400" b="1" baseline="0" dirty="0" smtClean="0"/>
                        <a:t> CAPITALISMS</a:t>
                      </a:r>
                      <a:endParaRPr lang="en-IE" sz="2400" b="1" dirty="0"/>
                    </a:p>
                  </a:txBody>
                  <a:tcPr/>
                </a:tc>
              </a:tr>
              <a:tr h="2256879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Macro-Economic</a:t>
                      </a:r>
                      <a:r>
                        <a:rPr lang="en-IE" sz="2400" b="1" baseline="0" dirty="0" smtClean="0"/>
                        <a:t> Management</a:t>
                      </a:r>
                      <a:endParaRPr lang="en-I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/>
                        <a:t>KEYNESIAN</a:t>
                      </a:r>
                      <a:r>
                        <a:rPr lang="en-IE" sz="2400" b="1" baseline="0" dirty="0" smtClean="0"/>
                        <a:t> DEMAND MANAGEMENT</a:t>
                      </a:r>
                      <a:endParaRPr lang="en-I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b="1" dirty="0" smtClean="0">
                          <a:solidFill>
                            <a:schemeClr val="tx1"/>
                          </a:solidFill>
                        </a:rPr>
                        <a:t>FISCAL CONSOLIDATION</a:t>
                      </a:r>
                    </a:p>
                    <a:p>
                      <a:pPr algn="ctr"/>
                      <a:endParaRPr lang="en-IE" sz="2400" b="1" dirty="0"/>
                    </a:p>
                  </a:txBody>
                  <a:tcPr/>
                </a:tc>
              </a:tr>
              <a:tr h="1643869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Supporting</a:t>
                      </a:r>
                      <a:r>
                        <a:rPr lang="en-IE" sz="2400" b="1" baseline="0" dirty="0" smtClean="0"/>
                        <a:t> Real Economy Recovery</a:t>
                      </a:r>
                      <a:endParaRPr lang="en-I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chemeClr val="tx1"/>
                          </a:solidFill>
                        </a:rPr>
                        <a:t>‘CONFIDENCE’ AND PRIVATE INVESTMENT</a:t>
                      </a:r>
                      <a:endParaRPr lang="en-IE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/>
                        <a:t>STATE-LED INVESTMENT</a:t>
                      </a:r>
                      <a:endParaRPr lang="en-IE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0" y="1268760"/>
          <a:ext cx="9144000" cy="5196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344"/>
                <a:gridCol w="2443656"/>
                <a:gridCol w="2232248"/>
                <a:gridCol w="2339752"/>
              </a:tblGrid>
              <a:tr h="1296144">
                <a:tc>
                  <a:txBody>
                    <a:bodyPr/>
                    <a:lstStyle/>
                    <a:p>
                      <a:endParaRPr lang="en-I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/>
                        <a:t>EUROPE 2008-2013</a:t>
                      </a:r>
                      <a:endParaRPr lang="en-IE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/>
                        <a:t>LIBERAL</a:t>
                      </a:r>
                      <a:r>
                        <a:rPr lang="en-IE" sz="2400" b="1" baseline="0" dirty="0" smtClean="0"/>
                        <a:t> CAPITALISMS</a:t>
                      </a:r>
                      <a:endParaRPr lang="en-I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/>
                        <a:t>SOCIAL MARKET</a:t>
                      </a:r>
                      <a:r>
                        <a:rPr lang="en-IE" sz="2400" b="1" baseline="0" dirty="0" smtClean="0"/>
                        <a:t> CAPITALISMS</a:t>
                      </a:r>
                      <a:endParaRPr lang="en-IE" sz="2400" b="1" dirty="0"/>
                    </a:p>
                  </a:txBody>
                  <a:tcPr/>
                </a:tc>
              </a:tr>
              <a:tr h="2256879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Macro-Economic</a:t>
                      </a:r>
                      <a:r>
                        <a:rPr lang="en-IE" sz="2400" b="1" baseline="0" dirty="0" smtClean="0"/>
                        <a:t> Management</a:t>
                      </a:r>
                      <a:endParaRPr lang="en-I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/>
                        <a:t>FISCAL </a:t>
                      </a:r>
                      <a:r>
                        <a:rPr lang="en-IE" sz="2400" b="1" i="1" dirty="0" smtClean="0"/>
                        <a:t>CONSERVATISM</a:t>
                      </a:r>
                      <a:endParaRPr lang="en-IE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/>
                        <a:t>KEYNESIAN</a:t>
                      </a:r>
                      <a:r>
                        <a:rPr lang="en-IE" sz="2400" b="1" baseline="0" dirty="0" smtClean="0"/>
                        <a:t> </a:t>
                      </a:r>
                      <a:r>
                        <a:rPr lang="en-IE" sz="2400" b="1" baseline="0" dirty="0" smtClean="0"/>
                        <a:t>MONETARY POLICY</a:t>
                      </a:r>
                    </a:p>
                    <a:p>
                      <a:pPr algn="ctr"/>
                      <a:r>
                        <a:rPr lang="en-IE" sz="2400" b="1" baseline="0" dirty="0" smtClean="0"/>
                        <a:t>‘Quantitative Easing’</a:t>
                      </a:r>
                      <a:endParaRPr lang="en-I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b="1" dirty="0" smtClean="0">
                          <a:solidFill>
                            <a:srgbClr val="FF0000"/>
                          </a:solidFill>
                        </a:rPr>
                        <a:t>FISCAL </a:t>
                      </a:r>
                      <a:r>
                        <a:rPr lang="en-IE" sz="2400" b="1" dirty="0" smtClean="0">
                          <a:solidFill>
                            <a:srgbClr val="FF0000"/>
                          </a:solidFill>
                        </a:rPr>
                        <a:t>CONSERVATISM</a:t>
                      </a:r>
                      <a:endParaRPr lang="en-IE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E" sz="2400" b="1" dirty="0"/>
                    </a:p>
                  </a:txBody>
                  <a:tcPr/>
                </a:tc>
              </a:tr>
              <a:tr h="1643869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Supporting</a:t>
                      </a:r>
                      <a:r>
                        <a:rPr lang="en-IE" sz="2400" b="1" baseline="0" dirty="0" smtClean="0"/>
                        <a:t> Real Economy Recovery</a:t>
                      </a:r>
                      <a:endParaRPr lang="en-I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i="1" dirty="0" smtClean="0"/>
                        <a:t>‘CONFIDENCE’ AND PRIVATE INVESTMENT</a:t>
                      </a:r>
                      <a:endParaRPr lang="en-IE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>
                          <a:solidFill>
                            <a:srgbClr val="FF0000"/>
                          </a:solidFill>
                        </a:rPr>
                        <a:t>‘CONFIDENCE’ AND PRIVATE INVESTMENT</a:t>
                      </a:r>
                      <a:endParaRPr lang="en-IE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 smtClean="0"/>
                        <a:t>STATE-LED INVESTMENT</a:t>
                      </a:r>
                      <a:endParaRPr lang="en-IE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Investment Diamond</a:t>
            </a:r>
            <a:endParaRPr lang="en-IE" dirty="0"/>
          </a:p>
        </p:txBody>
      </p:sp>
      <p:sp>
        <p:nvSpPr>
          <p:cNvPr id="5" name="TextBox 4"/>
          <p:cNvSpPr txBox="1"/>
          <p:nvPr/>
        </p:nvSpPr>
        <p:spPr>
          <a:xfrm>
            <a:off x="2771800" y="1484784"/>
            <a:ext cx="3744416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dirty="0" smtClean="0"/>
              <a:t>FISCAL STRATEGY</a:t>
            </a:r>
            <a:endParaRPr lang="en-IE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203848" y="2996952"/>
            <a:ext cx="2736304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dirty="0" smtClean="0"/>
              <a:t>STATE INVESTMENT BANK</a:t>
            </a:r>
            <a:endParaRPr lang="en-IE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588224" y="2996952"/>
            <a:ext cx="2232248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dirty="0" smtClean="0"/>
              <a:t>ENTERPRISE POLICY</a:t>
            </a:r>
          </a:p>
          <a:p>
            <a:endParaRPr lang="en-IE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2996953"/>
            <a:ext cx="2232248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dirty="0" smtClean="0"/>
              <a:t>ACTIVE </a:t>
            </a:r>
          </a:p>
          <a:p>
            <a:pPr algn="ctr"/>
            <a:r>
              <a:rPr lang="en-IE" sz="2400" dirty="0" smtClean="0"/>
              <a:t>LABOUR  </a:t>
            </a:r>
            <a:r>
              <a:rPr lang="en-IE" sz="2400" dirty="0" smtClean="0"/>
              <a:t>M</a:t>
            </a:r>
            <a:r>
              <a:rPr lang="en-IE" sz="2400" dirty="0" smtClean="0"/>
              <a:t>ARKET </a:t>
            </a:r>
          </a:p>
          <a:p>
            <a:pPr algn="ctr"/>
            <a:r>
              <a:rPr lang="en-IE" sz="2400" dirty="0" smtClean="0"/>
              <a:t>POLICY</a:t>
            </a:r>
            <a:endParaRPr lang="en-IE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051720" y="5445224"/>
            <a:ext cx="540060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dirty="0" smtClean="0"/>
              <a:t>INVESTMENT- CENTRED SOCIAL PARTNERSHIP</a:t>
            </a:r>
            <a:endParaRPr lang="en-IE" sz="36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051720" y="2204864"/>
            <a:ext cx="72008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123728" y="4653136"/>
            <a:ext cx="648072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588224" y="4653136"/>
            <a:ext cx="72008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72000" y="4725144"/>
            <a:ext cx="0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588224" y="2204864"/>
            <a:ext cx="648072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72000" y="2276872"/>
            <a:ext cx="0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Fiscal Choices: Strategy in Difficult Times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Trade-offs are possible</a:t>
            </a:r>
          </a:p>
          <a:p>
            <a:pPr lvl="1"/>
            <a:r>
              <a:rPr lang="en-IE" dirty="0" smtClean="0"/>
              <a:t>Investment / cuts</a:t>
            </a:r>
          </a:p>
          <a:p>
            <a:pPr lvl="1"/>
            <a:r>
              <a:rPr lang="en-IE" dirty="0" smtClean="0"/>
              <a:t>‘Multipliers’, time horizons</a:t>
            </a:r>
          </a:p>
          <a:p>
            <a:pPr lvl="1"/>
            <a:r>
              <a:rPr lang="en-IE" dirty="0" smtClean="0"/>
              <a:t>Policy mixes, not silver bullets</a:t>
            </a:r>
          </a:p>
          <a:p>
            <a:r>
              <a:rPr lang="en-IE" dirty="0" smtClean="0"/>
              <a:t>Build-up of our technical knowledge in this area is crucial</a:t>
            </a:r>
          </a:p>
          <a:p>
            <a:pPr lvl="1"/>
            <a:r>
              <a:rPr lang="en-IE" dirty="0" smtClean="0"/>
              <a:t>Fiscal Council does not have this role or capacity</a:t>
            </a:r>
          </a:p>
          <a:p>
            <a:pPr lvl="1"/>
            <a:r>
              <a:rPr lang="en-IE" dirty="0" smtClean="0"/>
              <a:t>Expert knowledge and public results – what will we use the new expertise in the civil service for?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State Investment Bank: </a:t>
            </a:r>
            <a:br>
              <a:rPr lang="en-IE" dirty="0" smtClean="0"/>
            </a:br>
            <a:r>
              <a:rPr lang="en-IE" dirty="0" smtClean="0"/>
              <a:t>Cornerstone of a New Financial Syste</a:t>
            </a:r>
            <a:r>
              <a:rPr lang="en-IE" dirty="0" smtClean="0"/>
              <a:t>m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96908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Pre-2013</a:t>
                      </a:r>
                      <a:r>
                        <a:rPr lang="en-IE" baseline="0" dirty="0" smtClean="0"/>
                        <a:t> Funds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Ireland Strategic Investment Fund</a:t>
                      </a:r>
                      <a:endParaRPr lang="en-IE" dirty="0"/>
                    </a:p>
                  </a:txBody>
                  <a:tcPr/>
                </a:tc>
              </a:tr>
              <a:tr h="596908">
                <a:tc>
                  <a:txBody>
                    <a:bodyPr/>
                    <a:lstStyle/>
                    <a:p>
                      <a:r>
                        <a:rPr lang="en-IE" b="1" dirty="0" smtClean="0"/>
                        <a:t>Mandate</a:t>
                      </a:r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Pension Fund Returns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Development Investment</a:t>
                      </a:r>
                      <a:r>
                        <a:rPr lang="en-IE" baseline="0" dirty="0" smtClean="0"/>
                        <a:t> (</a:t>
                      </a:r>
                      <a:r>
                        <a:rPr lang="en-IE" i="0" baseline="0" dirty="0" smtClean="0"/>
                        <a:t>national, strategic and commercial</a:t>
                      </a:r>
                      <a:r>
                        <a:rPr lang="en-IE" baseline="0" dirty="0" smtClean="0"/>
                        <a:t>)</a:t>
                      </a:r>
                      <a:endParaRPr lang="en-IE" dirty="0"/>
                    </a:p>
                  </a:txBody>
                  <a:tcPr/>
                </a:tc>
              </a:tr>
              <a:tr h="596908">
                <a:tc>
                  <a:txBody>
                    <a:bodyPr/>
                    <a:lstStyle/>
                    <a:p>
                      <a:r>
                        <a:rPr lang="en-IE" b="1" dirty="0" smtClean="0"/>
                        <a:t>Mechanism</a:t>
                      </a:r>
                    </a:p>
                    <a:p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Collection of Funds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Investment</a:t>
                      </a:r>
                      <a:r>
                        <a:rPr lang="en-IE" baseline="0" dirty="0" smtClean="0"/>
                        <a:t> Committee</a:t>
                      </a:r>
                      <a:endParaRPr lang="en-IE" dirty="0"/>
                    </a:p>
                  </a:txBody>
                  <a:tcPr/>
                </a:tc>
              </a:tr>
              <a:tr h="596908">
                <a:tc>
                  <a:txBody>
                    <a:bodyPr/>
                    <a:lstStyle/>
                    <a:p>
                      <a:r>
                        <a:rPr lang="en-IE" b="1" i="1" dirty="0" smtClean="0"/>
                        <a:t>Funding</a:t>
                      </a:r>
                      <a:endParaRPr lang="en-IE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i="1" dirty="0" smtClean="0"/>
                        <a:t>Static</a:t>
                      </a:r>
                      <a:endParaRPr lang="en-I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i="1" dirty="0" smtClean="0"/>
                        <a:t>Organisation</a:t>
                      </a:r>
                      <a:r>
                        <a:rPr lang="en-IE" i="1" baseline="0" dirty="0" smtClean="0"/>
                        <a:t>al Link to NTMA – can raise funds</a:t>
                      </a:r>
                      <a:endParaRPr lang="en-IE" i="1" dirty="0"/>
                    </a:p>
                  </a:txBody>
                  <a:tcPr/>
                </a:tc>
              </a:tr>
              <a:tr h="852726">
                <a:tc>
                  <a:txBody>
                    <a:bodyPr/>
                    <a:lstStyle/>
                    <a:p>
                      <a:r>
                        <a:rPr lang="en-IE" b="1" i="1" dirty="0" smtClean="0"/>
                        <a:t>Link to Rest of State System </a:t>
                      </a:r>
                    </a:p>
                    <a:p>
                      <a:endParaRPr lang="en-IE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i="1" dirty="0" smtClean="0"/>
                        <a:t>Informal</a:t>
                      </a:r>
                      <a:endParaRPr lang="en-I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i="1" dirty="0" smtClean="0"/>
                        <a:t>Indirect</a:t>
                      </a:r>
                      <a:endParaRPr lang="en-IE" i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395536" y="5229200"/>
          <a:ext cx="8352928" cy="16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3848" y="260648"/>
            <a:ext cx="2736304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dirty="0" smtClean="0">
                <a:solidFill>
                  <a:srgbClr val="00B0F0"/>
                </a:solidFill>
              </a:rPr>
              <a:t>STATE INVESTMENT BANK</a:t>
            </a:r>
            <a:endParaRPr lang="en-IE" sz="3200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3720" y="1412776"/>
            <a:ext cx="2520280" cy="31700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dirty="0" smtClean="0"/>
              <a:t>ENTERPRISE POLICY</a:t>
            </a:r>
          </a:p>
          <a:p>
            <a:pPr algn="ctr"/>
            <a:r>
              <a:rPr lang="en-IE" sz="2400" dirty="0" smtClean="0"/>
              <a:t>Narrowly </a:t>
            </a:r>
            <a:endParaRPr lang="en-IE" sz="2400" dirty="0" smtClean="0"/>
          </a:p>
          <a:p>
            <a:pPr algn="ctr"/>
            <a:r>
              <a:rPr lang="en-IE" sz="2400" dirty="0" smtClean="0"/>
              <a:t>Targeted </a:t>
            </a:r>
            <a:r>
              <a:rPr lang="en-IE" sz="2400" dirty="0" err="1" smtClean="0"/>
              <a:t>vs</a:t>
            </a:r>
            <a:r>
              <a:rPr lang="en-IE" sz="2400" dirty="0" smtClean="0"/>
              <a:t> </a:t>
            </a:r>
            <a:r>
              <a:rPr lang="en-IE" sz="2400" dirty="0" smtClean="0">
                <a:solidFill>
                  <a:srgbClr val="00B0F0"/>
                </a:solidFill>
              </a:rPr>
              <a:t>Broader </a:t>
            </a:r>
            <a:endParaRPr lang="en-IE" sz="2400" dirty="0" smtClean="0">
              <a:solidFill>
                <a:srgbClr val="00B0F0"/>
              </a:solidFill>
            </a:endParaRPr>
          </a:p>
          <a:p>
            <a:pPr algn="ctr"/>
            <a:r>
              <a:rPr lang="en-IE" sz="2400" dirty="0" smtClean="0">
                <a:solidFill>
                  <a:srgbClr val="00B0F0"/>
                </a:solidFill>
              </a:rPr>
              <a:t>Based</a:t>
            </a:r>
          </a:p>
          <a:p>
            <a:pPr algn="ctr"/>
            <a:endParaRPr lang="en-IE" sz="2400" dirty="0" smtClean="0"/>
          </a:p>
          <a:p>
            <a:endParaRPr lang="en-IE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412776"/>
            <a:ext cx="2699792" cy="30469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dirty="0" smtClean="0"/>
              <a:t>LABOUR  </a:t>
            </a:r>
            <a:r>
              <a:rPr lang="en-IE" sz="2400" dirty="0" smtClean="0"/>
              <a:t>M</a:t>
            </a:r>
            <a:r>
              <a:rPr lang="en-IE" sz="2400" dirty="0" smtClean="0"/>
              <a:t>ARKET </a:t>
            </a:r>
          </a:p>
          <a:p>
            <a:pPr algn="ctr"/>
            <a:r>
              <a:rPr lang="en-IE" sz="2400" dirty="0" smtClean="0"/>
              <a:t>POLICY</a:t>
            </a:r>
          </a:p>
          <a:p>
            <a:pPr algn="ctr"/>
            <a:r>
              <a:rPr lang="en-IE" sz="2400" dirty="0" smtClean="0"/>
              <a:t>UK-style </a:t>
            </a:r>
          </a:p>
          <a:p>
            <a:pPr algn="ctr"/>
            <a:r>
              <a:rPr lang="en-IE" sz="2400" dirty="0" smtClean="0"/>
              <a:t>processing </a:t>
            </a:r>
            <a:r>
              <a:rPr lang="en-IE" sz="2400" dirty="0" err="1" smtClean="0"/>
              <a:t>vs</a:t>
            </a:r>
            <a:r>
              <a:rPr lang="en-IE" sz="2400" dirty="0" smtClean="0"/>
              <a:t> </a:t>
            </a:r>
          </a:p>
          <a:p>
            <a:pPr algn="ctr"/>
            <a:r>
              <a:rPr lang="en-IE" sz="2400" dirty="0" smtClean="0">
                <a:solidFill>
                  <a:srgbClr val="00B0F0"/>
                </a:solidFill>
              </a:rPr>
              <a:t>focal point </a:t>
            </a:r>
          </a:p>
          <a:p>
            <a:pPr algn="ctr"/>
            <a:r>
              <a:rPr lang="en-IE" sz="2400" dirty="0" smtClean="0">
                <a:solidFill>
                  <a:srgbClr val="00B0F0"/>
                </a:solidFill>
              </a:rPr>
              <a:t>for social </a:t>
            </a:r>
          </a:p>
          <a:p>
            <a:pPr algn="ctr"/>
            <a:r>
              <a:rPr lang="en-IE" sz="2400" dirty="0" smtClean="0">
                <a:solidFill>
                  <a:srgbClr val="00B0F0"/>
                </a:solidFill>
              </a:rPr>
              <a:t>supports and development</a:t>
            </a:r>
            <a:endParaRPr lang="en-IE" sz="2400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87824" y="5445224"/>
            <a:ext cx="3240360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dirty="0" smtClean="0">
                <a:solidFill>
                  <a:srgbClr val="00B0F0"/>
                </a:solidFill>
              </a:rPr>
              <a:t>INVESTMENT</a:t>
            </a:r>
          </a:p>
          <a:p>
            <a:pPr algn="ctr"/>
            <a:r>
              <a:rPr lang="en-IE" sz="3200" dirty="0" smtClean="0">
                <a:solidFill>
                  <a:srgbClr val="00B0F0"/>
                </a:solidFill>
              </a:rPr>
              <a:t>INFRASTRUCTURE</a:t>
            </a:r>
            <a:endParaRPr lang="en-IE" sz="3200" dirty="0">
              <a:solidFill>
                <a:srgbClr val="00B0F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55776" y="4581128"/>
            <a:ext cx="504056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228184" y="4653136"/>
            <a:ext cx="576064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499992" y="2924944"/>
            <a:ext cx="0" cy="23762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 New Social Partnership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412</Words>
  <Application>Microsoft Office PowerPoint</Application>
  <PresentationFormat>On-screen Show (4:3)</PresentationFormat>
  <Paragraphs>145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 Fair Recovery for Ireland?</vt:lpstr>
      <vt:lpstr>Which Model for Recovery? </vt:lpstr>
      <vt:lpstr>Investment and Empowerment:  The Missing Link</vt:lpstr>
      <vt:lpstr>Europe’s Perverse Policy Mix</vt:lpstr>
      <vt:lpstr>The Investment Diamond</vt:lpstr>
      <vt:lpstr>Fiscal Choices: Strategy in Difficult Times</vt:lpstr>
      <vt:lpstr>State Investment Bank:  Cornerstone of a New Financial System</vt:lpstr>
      <vt:lpstr>Slide 8</vt:lpstr>
      <vt:lpstr>A New Social Partnership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Fair Recovery for Ireland?</dc:title>
  <dc:creator>soriain</dc:creator>
  <cp:lastModifiedBy>soriain</cp:lastModifiedBy>
  <cp:revision>27</cp:revision>
  <dcterms:created xsi:type="dcterms:W3CDTF">2014-04-04T12:19:18Z</dcterms:created>
  <dcterms:modified xsi:type="dcterms:W3CDTF">2014-04-10T14:31:12Z</dcterms:modified>
</cp:coreProperties>
</file>