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media/image20.jpg" ContentType="image/jpg"/>
  <Override PartName="/ppt/media/image22.jpg" ContentType="image/jpg"/>
  <Override PartName="/ppt/notesSlides/notesSlide2.xml" ContentType="application/vnd.openxmlformats-officedocument.presentationml.notesSlide+xml"/>
  <Override PartName="/ppt/media/image23.jpg" ContentType="image/jpg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colors3.xml" ContentType="application/vnd.ms-office.chartcolorstyle+xml"/>
  <Override PartName="/ppt/charts/style3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6"/>
  </p:notesMasterIdLst>
  <p:handoutMasterIdLst>
    <p:handoutMasterId r:id="rId27"/>
  </p:handoutMasterIdLst>
  <p:sldIdLst>
    <p:sldId id="256" r:id="rId2"/>
    <p:sldId id="319" r:id="rId3"/>
    <p:sldId id="317" r:id="rId4"/>
    <p:sldId id="325" r:id="rId5"/>
    <p:sldId id="339" r:id="rId6"/>
    <p:sldId id="329" r:id="rId7"/>
    <p:sldId id="336" r:id="rId8"/>
    <p:sldId id="331" r:id="rId9"/>
    <p:sldId id="320" r:id="rId10"/>
    <p:sldId id="322" r:id="rId11"/>
    <p:sldId id="352" r:id="rId12"/>
    <p:sldId id="318" r:id="rId13"/>
    <p:sldId id="348" r:id="rId14"/>
    <p:sldId id="349" r:id="rId15"/>
    <p:sldId id="351" r:id="rId16"/>
    <p:sldId id="323" r:id="rId17"/>
    <p:sldId id="313" r:id="rId18"/>
    <p:sldId id="353" r:id="rId19"/>
    <p:sldId id="342" r:id="rId20"/>
    <p:sldId id="341" r:id="rId21"/>
    <p:sldId id="267" r:id="rId22"/>
    <p:sldId id="315" r:id="rId23"/>
    <p:sldId id="350" r:id="rId24"/>
    <p:sldId id="316" r:id="rId25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433" autoAdjust="0"/>
  </p:normalViewPr>
  <p:slideViewPr>
    <p:cSldViewPr>
      <p:cViewPr>
        <p:scale>
          <a:sx n="112" d="100"/>
          <a:sy n="112" d="100"/>
        </p:scale>
        <p:origin x="-7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.xlsx"/><Relationship Id="rId4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579019636434335"/>
          <c:y val="4.3450623359580054E-2"/>
          <c:w val="0.8136358996792068"/>
          <c:h val="0.89901451771653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cat>
            <c:numRef>
              <c:f>Sheet1!$A$2:$A$26</c:f>
              <c:numCache>
                <c:formatCode>General</c:formatCode>
                <c:ptCount val="12"/>
                <c:pt idx="0">
                  <c:v>1961</c:v>
                </c:pt>
                <c:pt idx="1">
                  <c:v>1966</c:v>
                </c:pt>
                <c:pt idx="2">
                  <c:v>1971</c:v>
                </c:pt>
                <c:pt idx="3">
                  <c:v>1979</c:v>
                </c:pt>
                <c:pt idx="4">
                  <c:v>1981</c:v>
                </c:pt>
                <c:pt idx="5">
                  <c:v>1986</c:v>
                </c:pt>
                <c:pt idx="6">
                  <c:v>1991</c:v>
                </c:pt>
                <c:pt idx="7">
                  <c:v>1996</c:v>
                </c:pt>
                <c:pt idx="8">
                  <c:v>2002</c:v>
                </c:pt>
                <c:pt idx="9">
                  <c:v>2006</c:v>
                </c:pt>
                <c:pt idx="10">
                  <c:v>2011</c:v>
                </c:pt>
                <c:pt idx="11">
                  <c:v>2016</c:v>
                </c:pt>
              </c:numCache>
            </c:numRef>
          </c:cat>
          <c:val>
            <c:numRef>
              <c:f>Sheet1!$B$2:$B$26</c:f>
              <c:numCache>
                <c:formatCode>#,##0</c:formatCode>
                <c:ptCount val="12"/>
                <c:pt idx="0">
                  <c:v>2818341</c:v>
                </c:pt>
                <c:pt idx="1">
                  <c:v>2884002</c:v>
                </c:pt>
                <c:pt idx="2">
                  <c:v>2978248</c:v>
                </c:pt>
                <c:pt idx="3">
                  <c:v>3368217</c:v>
                </c:pt>
                <c:pt idx="4">
                  <c:v>3443405</c:v>
                </c:pt>
                <c:pt idx="5">
                  <c:v>3540643</c:v>
                </c:pt>
                <c:pt idx="6">
                  <c:v>3525719</c:v>
                </c:pt>
                <c:pt idx="7">
                  <c:v>3626087</c:v>
                </c:pt>
                <c:pt idx="8">
                  <c:v>3917203</c:v>
                </c:pt>
                <c:pt idx="9">
                  <c:v>4239848</c:v>
                </c:pt>
                <c:pt idx="10">
                  <c:v>4588252</c:v>
                </c:pt>
                <c:pt idx="11">
                  <c:v>4761865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overlap val="-8"/>
        <c:axId val="48603648"/>
        <c:axId val="172872192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%</c:v>
                </c:pt>
              </c:strCache>
            </c:strRef>
          </c:tx>
          <c:spPr>
            <a:ln w="31750" cap="rnd">
              <a:solidFill>
                <a:schemeClr val="tx1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Sheet1!$A$2:$A$26</c:f>
              <c:numCache>
                <c:formatCode>General</c:formatCode>
                <c:ptCount val="12"/>
                <c:pt idx="0">
                  <c:v>1961</c:v>
                </c:pt>
                <c:pt idx="1">
                  <c:v>1966</c:v>
                </c:pt>
                <c:pt idx="2">
                  <c:v>1971</c:v>
                </c:pt>
                <c:pt idx="3">
                  <c:v>1979</c:v>
                </c:pt>
                <c:pt idx="4">
                  <c:v>1981</c:v>
                </c:pt>
                <c:pt idx="5">
                  <c:v>1986</c:v>
                </c:pt>
                <c:pt idx="6">
                  <c:v>1991</c:v>
                </c:pt>
                <c:pt idx="7">
                  <c:v>1996</c:v>
                </c:pt>
                <c:pt idx="8">
                  <c:v>2002</c:v>
                </c:pt>
                <c:pt idx="9">
                  <c:v>2006</c:v>
                </c:pt>
                <c:pt idx="10">
                  <c:v>2011</c:v>
                </c:pt>
                <c:pt idx="11">
                  <c:v>2016</c:v>
                </c:pt>
              </c:numCache>
            </c:numRef>
          </c:cat>
          <c:val>
            <c:numRef>
              <c:f>Sheet1!$C$2:$C$26</c:f>
              <c:numCache>
                <c:formatCode>0.0%</c:formatCode>
                <c:ptCount val="12"/>
                <c:pt idx="0">
                  <c:v>-2.7576162834027543E-2</c:v>
                </c:pt>
                <c:pt idx="1">
                  <c:v>2.3297748569105017E-2</c:v>
                </c:pt>
                <c:pt idx="2">
                  <c:v>3.2678895507007276E-2</c:v>
                </c:pt>
                <c:pt idx="3">
                  <c:v>0.13093906216003504</c:v>
                </c:pt>
                <c:pt idx="4">
                  <c:v>2.2322789772749204E-2</c:v>
                </c:pt>
                <c:pt idx="5">
                  <c:v>2.8238908870725343E-2</c:v>
                </c:pt>
                <c:pt idx="6">
                  <c:v>-4.2150535933727293E-3</c:v>
                </c:pt>
                <c:pt idx="7">
                  <c:v>2.8467384950417205E-2</c:v>
                </c:pt>
                <c:pt idx="8">
                  <c:v>8.0283788006189585E-2</c:v>
                </c:pt>
                <c:pt idx="9">
                  <c:v>8.2366167900923187E-2</c:v>
                </c:pt>
                <c:pt idx="10">
                  <c:v>8.2173700566624083E-2</c:v>
                </c:pt>
                <c:pt idx="11">
                  <c:v>3.783859299794344E-2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8604672"/>
        <c:axId val="172876352"/>
      </c:lineChart>
      <c:catAx>
        <c:axId val="48603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872192"/>
        <c:crosses val="autoZero"/>
        <c:auto val="1"/>
        <c:lblAlgn val="ctr"/>
        <c:lblOffset val="100"/>
        <c:noMultiLvlLbl val="0"/>
      </c:catAx>
      <c:valAx>
        <c:axId val="172872192"/>
        <c:scaling>
          <c:orientation val="minMax"/>
          <c:min val="2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603648"/>
        <c:crosses val="autoZero"/>
        <c:crossBetween val="between"/>
        <c:majorUnit val="1000000"/>
      </c:valAx>
      <c:valAx>
        <c:axId val="172876352"/>
        <c:scaling>
          <c:orientation val="minMax"/>
          <c:min val="-2.0000000000000004E-2"/>
        </c:scaling>
        <c:delete val="0"/>
        <c:axPos val="r"/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604672"/>
        <c:crosses val="max"/>
        <c:crossBetween val="between"/>
      </c:valAx>
      <c:catAx>
        <c:axId val="486046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7287635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Primary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numRef>
              <c:f>Sheet1!$A$2:$A$16</c:f>
              <c:numCache>
                <c:formatCode>General</c:formatCode>
                <c:ptCount val="1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</c:numCache>
            </c:num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556133</c:v>
                </c:pt>
                <c:pt idx="1">
                  <c:v>565459</c:v>
                </c:pt>
                <c:pt idx="2">
                  <c:v>572844</c:v>
                </c:pt>
                <c:pt idx="3">
                  <c:v>578453</c:v>
                </c:pt>
                <c:pt idx="4">
                  <c:v>578498</c:v>
                </c:pt>
                <c:pt idx="5">
                  <c:v>573764</c:v>
                </c:pt>
                <c:pt idx="6">
                  <c:v>565549</c:v>
                </c:pt>
                <c:pt idx="7">
                  <c:v>555553</c:v>
                </c:pt>
                <c:pt idx="8">
                  <c:v>541568</c:v>
                </c:pt>
                <c:pt idx="9">
                  <c:v>526582</c:v>
                </c:pt>
                <c:pt idx="10">
                  <c:v>512403</c:v>
                </c:pt>
                <c:pt idx="11">
                  <c:v>499128</c:v>
                </c:pt>
                <c:pt idx="12">
                  <c:v>486329</c:v>
                </c:pt>
                <c:pt idx="13">
                  <c:v>474180</c:v>
                </c:pt>
                <c:pt idx="14">
                  <c:v>462992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Secondary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numRef>
              <c:f>Sheet1!$A$2:$A$16</c:f>
              <c:numCache>
                <c:formatCode>General</c:formatCode>
                <c:ptCount val="1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</c:numCache>
            </c:numRef>
          </c:cat>
          <c:val>
            <c:numRef>
              <c:f>Sheet1!$C$2:$C$16</c:f>
              <c:numCache>
                <c:formatCode>General</c:formatCode>
                <c:ptCount val="15"/>
                <c:pt idx="0">
                  <c:v>343972</c:v>
                </c:pt>
                <c:pt idx="1">
                  <c:v>349905</c:v>
                </c:pt>
                <c:pt idx="2">
                  <c:v>354783</c:v>
                </c:pt>
                <c:pt idx="3">
                  <c:v>358852</c:v>
                </c:pt>
                <c:pt idx="4">
                  <c:v>365957</c:v>
                </c:pt>
                <c:pt idx="5">
                  <c:v>375330</c:v>
                </c:pt>
                <c:pt idx="6">
                  <c:v>385256</c:v>
                </c:pt>
                <c:pt idx="7">
                  <c:v>394289</c:v>
                </c:pt>
                <c:pt idx="8">
                  <c:v>405672</c:v>
                </c:pt>
                <c:pt idx="9">
                  <c:v>414933</c:v>
                </c:pt>
                <c:pt idx="10">
                  <c:v>418146</c:v>
                </c:pt>
                <c:pt idx="11">
                  <c:v>416235</c:v>
                </c:pt>
                <c:pt idx="12">
                  <c:v>411419</c:v>
                </c:pt>
                <c:pt idx="13">
                  <c:v>404030</c:v>
                </c:pt>
                <c:pt idx="14">
                  <c:v>393820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371200"/>
        <c:axId val="172879232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Tertiary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Sheet1!$A$2:$A$16</c:f>
              <c:numCache>
                <c:formatCode>General</c:formatCode>
                <c:ptCount val="1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</c:numCache>
            </c:numRef>
          </c:cat>
          <c:val>
            <c:numRef>
              <c:f>Sheet1!$D$2:$D$16</c:f>
              <c:numCache>
                <c:formatCode>General</c:formatCode>
                <c:ptCount val="15"/>
                <c:pt idx="0">
                  <c:v>170502</c:v>
                </c:pt>
                <c:pt idx="1">
                  <c:v>171644</c:v>
                </c:pt>
                <c:pt idx="2">
                  <c:v>172465</c:v>
                </c:pt>
                <c:pt idx="3">
                  <c:v>173123</c:v>
                </c:pt>
                <c:pt idx="4">
                  <c:v>173655</c:v>
                </c:pt>
                <c:pt idx="5">
                  <c:v>174314</c:v>
                </c:pt>
                <c:pt idx="6">
                  <c:v>174788</c:v>
                </c:pt>
                <c:pt idx="7">
                  <c:v>175909</c:v>
                </c:pt>
                <c:pt idx="8">
                  <c:v>177434</c:v>
                </c:pt>
                <c:pt idx="9">
                  <c:v>179104</c:v>
                </c:pt>
                <c:pt idx="10">
                  <c:v>180265</c:v>
                </c:pt>
                <c:pt idx="11">
                  <c:v>181667</c:v>
                </c:pt>
                <c:pt idx="12">
                  <c:v>184582</c:v>
                </c:pt>
                <c:pt idx="13">
                  <c:v>188449</c:v>
                </c:pt>
                <c:pt idx="14">
                  <c:v>192156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8605184"/>
        <c:axId val="172879808"/>
      </c:lineChart>
      <c:catAx>
        <c:axId val="48371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879232"/>
        <c:crosses val="autoZero"/>
        <c:auto val="1"/>
        <c:lblAlgn val="ctr"/>
        <c:lblOffset val="100"/>
        <c:noMultiLvlLbl val="0"/>
      </c:catAx>
      <c:valAx>
        <c:axId val="172879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371200"/>
        <c:crosses val="autoZero"/>
        <c:crossBetween val="between"/>
      </c:valAx>
      <c:valAx>
        <c:axId val="172879808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605184"/>
        <c:crosses val="max"/>
        <c:crossBetween val="between"/>
      </c:valAx>
      <c:catAx>
        <c:axId val="486051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7287980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8000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Energy</c:v>
                </c:pt>
                <c:pt idx="1">
                  <c:v>Transport</c:v>
                </c:pt>
                <c:pt idx="2">
                  <c:v>Waste</c:v>
                </c:pt>
                <c:pt idx="3">
                  <c:v>Water/Flooding</c:v>
                </c:pt>
                <c:pt idx="4">
                  <c:v>Communications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Energy</c:v>
                </c:pt>
                <c:pt idx="1">
                  <c:v>Transport</c:v>
                </c:pt>
                <c:pt idx="2">
                  <c:v>Waste</c:v>
                </c:pt>
                <c:pt idx="3">
                  <c:v>Water/Flooding</c:v>
                </c:pt>
                <c:pt idx="4">
                  <c:v>Communications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9355264"/>
        <c:axId val="172882112"/>
      </c:barChart>
      <c:catAx>
        <c:axId val="49355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882112"/>
        <c:crosses val="autoZero"/>
        <c:auto val="1"/>
        <c:lblAlgn val="ctr"/>
        <c:lblOffset val="100"/>
        <c:noMultiLvlLbl val="0"/>
      </c:catAx>
      <c:valAx>
        <c:axId val="172882112"/>
        <c:scaling>
          <c:orientation val="minMax"/>
          <c:max val="5"/>
          <c:min val="1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@" sourceLinked="0"/>
        <c:majorTickMark val="none"/>
        <c:minorTickMark val="none"/>
        <c:tickLblPos val="nextTo"/>
        <c:crossAx val="49355264"/>
        <c:crosses val="autoZero"/>
        <c:crossBetween val="between"/>
        <c:min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0.04501</cdr:x>
      <cdr:y>0.95085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0"/>
          <a:ext cx="370384" cy="46371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IE" sz="1100" b="1" dirty="0" smtClean="0">
              <a:solidFill>
                <a:schemeClr val="tx2"/>
              </a:solidFill>
            </a:rPr>
            <a:t>A</a:t>
          </a:r>
        </a:p>
        <a:p xmlns:a="http://schemas.openxmlformats.org/drawingml/2006/main">
          <a:endParaRPr lang="en-IE" sz="1300" dirty="0">
            <a:solidFill>
              <a:schemeClr val="tx2"/>
            </a:solidFill>
          </a:endParaRPr>
        </a:p>
        <a:p xmlns:a="http://schemas.openxmlformats.org/drawingml/2006/main">
          <a:endParaRPr lang="en-IE" sz="1300" dirty="0" smtClean="0">
            <a:solidFill>
              <a:schemeClr val="tx2"/>
            </a:solidFill>
          </a:endParaRPr>
        </a:p>
        <a:p xmlns:a="http://schemas.openxmlformats.org/drawingml/2006/main">
          <a:endParaRPr lang="en-IE" dirty="0">
            <a:solidFill>
              <a:schemeClr val="tx2"/>
            </a:solidFill>
          </a:endParaRPr>
        </a:p>
        <a:p xmlns:a="http://schemas.openxmlformats.org/drawingml/2006/main">
          <a:endParaRPr lang="en-IE" sz="1300" dirty="0" smtClean="0">
            <a:solidFill>
              <a:schemeClr val="tx2"/>
            </a:solidFill>
          </a:endParaRPr>
        </a:p>
        <a:p xmlns:a="http://schemas.openxmlformats.org/drawingml/2006/main">
          <a:endParaRPr lang="en-IE" dirty="0">
            <a:solidFill>
              <a:schemeClr val="tx2"/>
            </a:solidFill>
          </a:endParaRPr>
        </a:p>
        <a:p xmlns:a="http://schemas.openxmlformats.org/drawingml/2006/main">
          <a:r>
            <a:rPr lang="en-IE" b="1" dirty="0" smtClean="0">
              <a:solidFill>
                <a:schemeClr val="tx2"/>
              </a:solidFill>
            </a:rPr>
            <a:t>B</a:t>
          </a:r>
        </a:p>
        <a:p xmlns:a="http://schemas.openxmlformats.org/drawingml/2006/main">
          <a:endParaRPr lang="en-IE" sz="1100" dirty="0">
            <a:solidFill>
              <a:schemeClr val="tx2"/>
            </a:solidFill>
          </a:endParaRPr>
        </a:p>
        <a:p xmlns:a="http://schemas.openxmlformats.org/drawingml/2006/main">
          <a:endParaRPr lang="en-IE" dirty="0" smtClean="0">
            <a:solidFill>
              <a:schemeClr val="tx2"/>
            </a:solidFill>
          </a:endParaRPr>
        </a:p>
        <a:p xmlns:a="http://schemas.openxmlformats.org/drawingml/2006/main">
          <a:endParaRPr lang="en-IE" sz="1100" dirty="0">
            <a:solidFill>
              <a:schemeClr val="tx2"/>
            </a:solidFill>
          </a:endParaRPr>
        </a:p>
        <a:p xmlns:a="http://schemas.openxmlformats.org/drawingml/2006/main">
          <a:endParaRPr lang="en-IE" sz="1400" dirty="0" smtClean="0">
            <a:solidFill>
              <a:schemeClr val="tx2"/>
            </a:solidFill>
          </a:endParaRPr>
        </a:p>
        <a:p xmlns:a="http://schemas.openxmlformats.org/drawingml/2006/main">
          <a:endParaRPr lang="en-IE" sz="1400" dirty="0" smtClean="0">
            <a:solidFill>
              <a:schemeClr val="tx2"/>
            </a:solidFill>
          </a:endParaRPr>
        </a:p>
        <a:p xmlns:a="http://schemas.openxmlformats.org/drawingml/2006/main">
          <a:r>
            <a:rPr lang="en-IE" b="1" dirty="0" smtClean="0">
              <a:solidFill>
                <a:schemeClr val="tx2"/>
              </a:solidFill>
            </a:rPr>
            <a:t>C</a:t>
          </a:r>
        </a:p>
        <a:p xmlns:a="http://schemas.openxmlformats.org/drawingml/2006/main">
          <a:endParaRPr lang="en-IE" dirty="0">
            <a:solidFill>
              <a:schemeClr val="tx2"/>
            </a:solidFill>
          </a:endParaRPr>
        </a:p>
        <a:p xmlns:a="http://schemas.openxmlformats.org/drawingml/2006/main">
          <a:endParaRPr lang="en-IE" sz="1600" dirty="0">
            <a:solidFill>
              <a:schemeClr val="tx2"/>
            </a:solidFill>
          </a:endParaRPr>
        </a:p>
        <a:p xmlns:a="http://schemas.openxmlformats.org/drawingml/2006/main">
          <a:endParaRPr lang="en-IE" sz="1400" dirty="0" smtClean="0">
            <a:solidFill>
              <a:schemeClr val="tx2"/>
            </a:solidFill>
          </a:endParaRPr>
        </a:p>
        <a:p xmlns:a="http://schemas.openxmlformats.org/drawingml/2006/main">
          <a:endParaRPr lang="en-IE" dirty="0">
            <a:solidFill>
              <a:schemeClr val="tx2"/>
            </a:solidFill>
          </a:endParaRPr>
        </a:p>
        <a:p xmlns:a="http://schemas.openxmlformats.org/drawingml/2006/main">
          <a:endParaRPr lang="en-IE" dirty="0" smtClean="0">
            <a:solidFill>
              <a:schemeClr val="tx2"/>
            </a:solidFill>
          </a:endParaRPr>
        </a:p>
        <a:p xmlns:a="http://schemas.openxmlformats.org/drawingml/2006/main">
          <a:r>
            <a:rPr lang="en-IE" b="1" dirty="0" smtClean="0">
              <a:solidFill>
                <a:schemeClr val="tx2"/>
              </a:solidFill>
            </a:rPr>
            <a:t>D</a:t>
          </a:r>
        </a:p>
        <a:p xmlns:a="http://schemas.openxmlformats.org/drawingml/2006/main">
          <a:endParaRPr lang="en-IE" sz="1400" dirty="0" smtClean="0">
            <a:solidFill>
              <a:schemeClr val="tx2"/>
            </a:solidFill>
          </a:endParaRPr>
        </a:p>
        <a:p xmlns:a="http://schemas.openxmlformats.org/drawingml/2006/main">
          <a:endParaRPr lang="en-IE" dirty="0" smtClean="0">
            <a:solidFill>
              <a:schemeClr val="tx2"/>
            </a:solidFill>
          </a:endParaRPr>
        </a:p>
        <a:p xmlns:a="http://schemas.openxmlformats.org/drawingml/2006/main">
          <a:endParaRPr lang="en-IE" dirty="0" smtClean="0">
            <a:solidFill>
              <a:schemeClr val="tx2"/>
            </a:solidFill>
          </a:endParaRPr>
        </a:p>
        <a:p xmlns:a="http://schemas.openxmlformats.org/drawingml/2006/main">
          <a:endParaRPr lang="en-IE" dirty="0" smtClean="0">
            <a:solidFill>
              <a:schemeClr val="tx2"/>
            </a:solidFill>
          </a:endParaRPr>
        </a:p>
        <a:p xmlns:a="http://schemas.openxmlformats.org/drawingml/2006/main">
          <a:endParaRPr lang="en-IE" dirty="0">
            <a:solidFill>
              <a:schemeClr val="tx2"/>
            </a:solidFill>
          </a:endParaRPr>
        </a:p>
        <a:p xmlns:a="http://schemas.openxmlformats.org/drawingml/2006/main">
          <a:r>
            <a:rPr lang="en-IE" b="1" dirty="0" smtClean="0">
              <a:solidFill>
                <a:schemeClr val="tx2"/>
              </a:solidFill>
            </a:rPr>
            <a:t>E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9" y="0"/>
            <a:ext cx="2946400" cy="496888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r">
              <a:defRPr sz="1200"/>
            </a:lvl1pPr>
          </a:lstStyle>
          <a:p>
            <a:fld id="{0218B8B9-C5E9-481E-9A3F-289DBEDE189A}" type="datetimeFigureOut">
              <a:rPr lang="en-IE" smtClean="0"/>
              <a:t>14/09/2017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9" y="9429750"/>
            <a:ext cx="2946400" cy="496888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r">
              <a:defRPr sz="1200"/>
            </a:lvl1pPr>
          </a:lstStyle>
          <a:p>
            <a:fld id="{B27CE3E0-7C1D-4263-AB04-04D9964384A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59795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r">
              <a:defRPr sz="1200"/>
            </a:lvl1pPr>
          </a:lstStyle>
          <a:p>
            <a:fld id="{F968331A-1211-409B-AB27-7D8A60136859}" type="datetimeFigureOut">
              <a:rPr lang="en-IE" smtClean="0"/>
              <a:t>14/09/2017</a:t>
            </a:fld>
            <a:endParaRPr lang="en-I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5" rIns="91429" bIns="45715" rtlCol="0" anchor="ctr"/>
          <a:lstStyle/>
          <a:p>
            <a:endParaRPr lang="en-I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29" tIns="45715" rIns="91429" bIns="4571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r">
              <a:defRPr sz="1200"/>
            </a:lvl1pPr>
          </a:lstStyle>
          <a:p>
            <a:fld id="{CE859389-6058-4625-BFAC-0CD2C115BAC2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69729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87160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71871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008856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24124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A511A-4692-43FB-95BE-1CBFF8C36BB9}" type="datetime1">
              <a:rPr lang="en-IE" smtClean="0"/>
              <a:t>14/09/2017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FAF41-F900-4AD4-9009-2A0126DA6C68}" type="slidenum">
              <a:rPr lang="en-IE" smtClean="0"/>
              <a:t>‹#›</a:t>
            </a:fld>
            <a:endParaRPr lang="en-IE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8453E-343B-40BF-81D1-082AEC9CAA8A}" type="datetime1">
              <a:rPr lang="en-IE" smtClean="0"/>
              <a:t>14/09/2017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FAF41-F900-4AD4-9009-2A0126DA6C68}" type="slidenum">
              <a:rPr lang="en-IE" smtClean="0"/>
              <a:t>‹#›</a:t>
            </a:fld>
            <a:endParaRPr lang="en-IE" dirty="0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45868-1869-4519-B39E-40AA1BDC463F}" type="datetime1">
              <a:rPr lang="en-IE" smtClean="0"/>
              <a:t>14/09/2017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FAF41-F900-4AD4-9009-2A0126DA6C68}" type="slidenum">
              <a:rPr lang="en-IE" smtClean="0"/>
              <a:t>‹#›</a:t>
            </a:fld>
            <a:endParaRPr lang="en-IE" dirty="0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7" name="Picture 2" descr="C:\Users\sarah.ACEI\Desktop\ACEI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500057"/>
            <a:ext cx="1844308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6C48B-2FD0-4860-B210-45251DA1557A}" type="datetime1">
              <a:rPr lang="en-IE" smtClean="0"/>
              <a:t>14/09/2017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FAF41-F900-4AD4-9009-2A0126DA6C68}" type="slidenum">
              <a:rPr lang="en-IE" smtClean="0"/>
              <a:t>‹#›</a:t>
            </a:fld>
            <a:endParaRPr lang="en-IE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E4B95-3F3C-47CE-9089-17BEEB2E9408}" type="datetime1">
              <a:rPr lang="en-IE" smtClean="0"/>
              <a:t>14/09/2017</a:t>
            </a:fld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FAF41-F900-4AD4-9009-2A0126DA6C68}" type="slidenum">
              <a:rPr lang="en-IE" smtClean="0"/>
              <a:t>‹#›</a:t>
            </a:fld>
            <a:endParaRPr lang="en-IE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C403C-170D-4E3A-80E9-92257D018869}" type="datetime1">
              <a:rPr lang="en-IE" smtClean="0"/>
              <a:t>14/09/2017</a:t>
            </a:fld>
            <a:endParaRPr lang="en-I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FAF41-F900-4AD4-9009-2A0126DA6C68}" type="slidenum">
              <a:rPr lang="en-IE" smtClean="0"/>
              <a:t>‹#›</a:t>
            </a:fld>
            <a:endParaRPr lang="en-IE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3AD93-111A-42CE-94F6-B82B845CF751}" type="datetime1">
              <a:rPr lang="en-IE" smtClean="0"/>
              <a:t>14/09/2017</a:t>
            </a:fld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FAF41-F900-4AD4-9009-2A0126DA6C68}" type="slidenum">
              <a:rPr lang="en-IE" smtClean="0"/>
              <a:t>‹#›</a:t>
            </a:fld>
            <a:endParaRPr lang="en-IE" dirty="0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2F687-E9AE-431F-A6CC-39744921FDB6}" type="datetime1">
              <a:rPr lang="en-IE" smtClean="0"/>
              <a:t>14/09/2017</a:t>
            </a:fld>
            <a:endParaRPr lang="en-I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FAF41-F900-4AD4-9009-2A0126DA6C68}" type="slidenum">
              <a:rPr lang="en-IE" smtClean="0"/>
              <a:t>‹#›</a:t>
            </a:fld>
            <a:endParaRPr lang="en-IE" dirty="0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E2252-B8F9-4066-B910-ECF57730E10A}" type="datetime1">
              <a:rPr lang="en-IE" smtClean="0"/>
              <a:t>14/09/2017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FAF41-F900-4AD4-9009-2A0126DA6C68}" type="slidenum">
              <a:rPr lang="en-IE" smtClean="0"/>
              <a:t>‹#›</a:t>
            </a:fld>
            <a:endParaRPr lang="en-IE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E5486-86E4-49CF-8D0F-8146A086BF07}" type="datetime1">
              <a:rPr lang="en-IE" smtClean="0"/>
              <a:t>14/09/2017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FAF41-F900-4AD4-9009-2A0126DA6C68}" type="slidenum">
              <a:rPr lang="en-IE" smtClean="0"/>
              <a:t>‹#›</a:t>
            </a:fld>
            <a:endParaRPr lang="en-IE" dirty="0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50D2FE09-17F7-4F03-891C-CFAEA134626C}" type="datetime1">
              <a:rPr lang="en-IE" smtClean="0"/>
              <a:t>14/09/2017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F03FAF41-F900-4AD4-9009-2A0126DA6C68}" type="slidenum">
              <a:rPr lang="en-IE" smtClean="0"/>
              <a:t>‹#›</a:t>
            </a:fld>
            <a:endParaRPr lang="en-I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wipe/>
  </p:transition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6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412776"/>
            <a:ext cx="7922840" cy="1886049"/>
          </a:xfrm>
        </p:spPr>
        <p:txBody>
          <a:bodyPr/>
          <a:lstStyle/>
          <a:p>
            <a:pPr algn="ctr"/>
            <a:r>
              <a:rPr lang="en-IE" sz="4400" dirty="0" smtClean="0"/>
              <a:t>INFRASTRUCTURE: </a:t>
            </a:r>
            <a:r>
              <a:rPr lang="en-IE" sz="4400" dirty="0" smtClean="0">
                <a:solidFill>
                  <a:srgbClr val="0070C0"/>
                </a:solidFill>
              </a:rPr>
              <a:t>societal impact, </a:t>
            </a:r>
            <a:br>
              <a:rPr lang="en-IE" sz="4400" dirty="0" smtClean="0">
                <a:solidFill>
                  <a:srgbClr val="0070C0"/>
                </a:solidFill>
              </a:rPr>
            </a:br>
            <a:r>
              <a:rPr lang="en-IE" sz="4400" dirty="0" smtClean="0">
                <a:solidFill>
                  <a:srgbClr val="0070C0"/>
                </a:solidFill>
              </a:rPr>
              <a:t>needs, funding</a:t>
            </a:r>
            <a:br>
              <a:rPr lang="en-IE" sz="4400" dirty="0" smtClean="0">
                <a:solidFill>
                  <a:srgbClr val="0070C0"/>
                </a:solidFill>
              </a:rPr>
            </a:br>
            <a:r>
              <a:rPr lang="en-IE" sz="4400" dirty="0" smtClean="0">
                <a:solidFill>
                  <a:srgbClr val="0070C0"/>
                </a:solidFill>
              </a:rPr>
              <a:t> &amp; planning</a:t>
            </a:r>
            <a:endParaRPr lang="en-IE" sz="4400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270576" cy="244408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IE" b="1" dirty="0" smtClean="0">
                <a:solidFill>
                  <a:schemeClr val="tx2"/>
                </a:solidFill>
              </a:rPr>
              <a:t>Tony Horan</a:t>
            </a:r>
          </a:p>
          <a:p>
            <a:pPr algn="ctr"/>
            <a:r>
              <a:rPr lang="en-IE" b="1" dirty="0" smtClean="0">
                <a:solidFill>
                  <a:schemeClr val="tx2"/>
                </a:solidFill>
              </a:rPr>
              <a:t>President, ACEI </a:t>
            </a:r>
          </a:p>
          <a:p>
            <a:pPr algn="ctr"/>
            <a:r>
              <a:rPr lang="en-IE" dirty="0" smtClean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en-IE" dirty="0" smtClean="0">
                <a:solidFill>
                  <a:srgbClr val="0070C0"/>
                </a:solidFill>
              </a:rPr>
              <a:t>Colloquium</a:t>
            </a:r>
            <a:endParaRPr lang="en-IE" dirty="0" smtClean="0"/>
          </a:p>
          <a:p>
            <a:pPr algn="ctr"/>
            <a:r>
              <a:rPr lang="en-IE" b="1" dirty="0" smtClean="0">
                <a:solidFill>
                  <a:srgbClr val="0070C0"/>
                </a:solidFill>
              </a:rPr>
              <a:t>CAPITAL INVESTMENT IN IRELAND</a:t>
            </a:r>
          </a:p>
          <a:p>
            <a:pPr algn="ctr"/>
            <a:endParaRPr lang="en-IE" dirty="0" smtClean="0">
              <a:solidFill>
                <a:srgbClr val="0070C0"/>
              </a:solidFill>
            </a:endParaRPr>
          </a:p>
          <a:p>
            <a:pPr algn="ctr"/>
            <a:r>
              <a:rPr lang="en-IE" sz="2100" dirty="0" smtClean="0">
                <a:solidFill>
                  <a:srgbClr val="0070C0"/>
                </a:solidFill>
              </a:rPr>
              <a:t>16</a:t>
            </a:r>
            <a:r>
              <a:rPr lang="en-IE" sz="2100" baseline="30000" dirty="0" smtClean="0">
                <a:solidFill>
                  <a:srgbClr val="0070C0"/>
                </a:solidFill>
              </a:rPr>
              <a:t>th</a:t>
            </a:r>
            <a:r>
              <a:rPr lang="en-IE" sz="2100" dirty="0" smtClean="0">
                <a:solidFill>
                  <a:srgbClr val="0070C0"/>
                </a:solidFill>
              </a:rPr>
              <a:t> June 2017</a:t>
            </a:r>
          </a:p>
          <a:p>
            <a:pPr algn="ctr"/>
            <a:r>
              <a:rPr lang="en-IE" sz="2100" dirty="0" smtClean="0">
                <a:solidFill>
                  <a:srgbClr val="0070C0"/>
                </a:solidFill>
              </a:rPr>
              <a:t>Irish Congress of Trade Unions </a:t>
            </a:r>
          </a:p>
          <a:p>
            <a:endParaRPr lang="en-IE" dirty="0"/>
          </a:p>
        </p:txBody>
      </p:sp>
      <p:pic>
        <p:nvPicPr>
          <p:cNvPr id="1026" name="Picture 2" descr="C:\Users\sarah.ACEI\Desktop\ACEI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6032965"/>
            <a:ext cx="2228106" cy="3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96970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POPULATION 1961/2016 (</a:t>
            </a:r>
            <a:r>
              <a:rPr lang="en-IE" dirty="0" err="1" smtClean="0"/>
              <a:t>CSO</a:t>
            </a:r>
            <a:r>
              <a:rPr lang="en-IE" dirty="0" smtClean="0"/>
              <a:t>) </a:t>
            </a:r>
            <a:endParaRPr lang="en-IE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472753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74423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EDUCATION TRENDS: [DES 2015]</a:t>
            </a:r>
            <a:endParaRPr lang="en-IE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8472160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Down Arrow 2"/>
          <p:cNvSpPr/>
          <p:nvPr/>
        </p:nvSpPr>
        <p:spPr>
          <a:xfrm>
            <a:off x="2627784" y="1700808"/>
            <a:ext cx="144016" cy="576064"/>
          </a:xfrm>
          <a:prstGeom prst="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Down Arrow 4"/>
          <p:cNvSpPr/>
          <p:nvPr/>
        </p:nvSpPr>
        <p:spPr>
          <a:xfrm>
            <a:off x="5940152" y="1700808"/>
            <a:ext cx="144016" cy="576064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Down Arrow 5"/>
          <p:cNvSpPr/>
          <p:nvPr/>
        </p:nvSpPr>
        <p:spPr>
          <a:xfrm rot="16200000">
            <a:off x="7164288" y="1700808"/>
            <a:ext cx="144016" cy="57606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078398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STATE OF </a:t>
            </a:r>
            <a:r>
              <a:rPr lang="en-IE" dirty="0"/>
              <a:t>IRELAND 2016 (</a:t>
            </a:r>
            <a:r>
              <a:rPr lang="en-IE" dirty="0" smtClean="0"/>
              <a:t>EI)</a:t>
            </a:r>
            <a:endParaRPr lang="en-IE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6078062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554759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720923"/>
            <a:ext cx="822960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3340">
              <a:lnSpc>
                <a:spcPct val="100000"/>
              </a:lnSpc>
            </a:pPr>
            <a:r>
              <a:rPr lang="en-IE" dirty="0" smtClean="0"/>
              <a:t>NA</a:t>
            </a:r>
            <a:r>
              <a:rPr lang="en-IE" spc="-15" dirty="0" smtClean="0"/>
              <a:t>T</a:t>
            </a:r>
            <a:r>
              <a:rPr lang="en-IE" dirty="0" smtClean="0"/>
              <a:t>IONAL</a:t>
            </a:r>
            <a:r>
              <a:rPr lang="en-IE" spc="-5" dirty="0" smtClean="0"/>
              <a:t> </a:t>
            </a:r>
            <a:r>
              <a:rPr lang="en-IE" dirty="0"/>
              <a:t>PRIMARY (TII)</a:t>
            </a:r>
          </a:p>
        </p:txBody>
      </p:sp>
      <p:sp>
        <p:nvSpPr>
          <p:cNvPr id="3" name="object 3"/>
          <p:cNvSpPr>
            <a:spLocks noChangeAspect="1"/>
          </p:cNvSpPr>
          <p:nvPr/>
        </p:nvSpPr>
        <p:spPr>
          <a:xfrm>
            <a:off x="338428" y="2241328"/>
            <a:ext cx="3297468" cy="4140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>
            <a:spLocks noChangeAspect="1"/>
          </p:cNvSpPr>
          <p:nvPr/>
        </p:nvSpPr>
        <p:spPr>
          <a:xfrm>
            <a:off x="4067944" y="2129732"/>
            <a:ext cx="3195343" cy="4140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04248" y="5595517"/>
            <a:ext cx="2040356" cy="78581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601034" y="2492896"/>
            <a:ext cx="1943730" cy="8079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2130"/>
              </a:lnSpc>
            </a:pPr>
            <a:r>
              <a:rPr sz="1800" b="1" dirty="0" smtClean="0">
                <a:solidFill>
                  <a:srgbClr val="000066"/>
                </a:solidFill>
                <a:latin typeface="Arial"/>
                <a:cs typeface="Arial"/>
              </a:rPr>
              <a:t>2030</a:t>
            </a:r>
            <a:r>
              <a:rPr sz="1350" spc="-5" dirty="0" smtClean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endParaRPr lang="en-IE" sz="1350" spc="-5" dirty="0" smtClean="0">
              <a:solidFill>
                <a:srgbClr val="000066"/>
              </a:solidFill>
              <a:latin typeface="Arial"/>
              <a:cs typeface="Arial"/>
            </a:endParaRPr>
          </a:p>
          <a:p>
            <a:pPr marL="12700" algn="ctr">
              <a:lnSpc>
                <a:spcPts val="2130"/>
              </a:lnSpc>
            </a:pPr>
            <a:r>
              <a:rPr sz="1350" dirty="0" smtClean="0">
                <a:solidFill>
                  <a:srgbClr val="000066"/>
                </a:solidFill>
                <a:latin typeface="Arial"/>
                <a:cs typeface="Arial"/>
              </a:rPr>
              <a:t>“</a:t>
            </a:r>
            <a:r>
              <a:rPr sz="1350" dirty="0">
                <a:solidFill>
                  <a:srgbClr val="000066"/>
                </a:solidFill>
                <a:latin typeface="Arial"/>
                <a:cs typeface="Arial"/>
              </a:rPr>
              <a:t>Building</a:t>
            </a:r>
            <a:r>
              <a:rPr sz="1350" spc="-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000066"/>
                </a:solidFill>
                <a:latin typeface="Arial"/>
                <a:cs typeface="Arial"/>
              </a:rPr>
              <a:t>on</a:t>
            </a:r>
            <a:r>
              <a:rPr sz="1350" spc="-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endParaRPr lang="en-IE" sz="1350" spc="-5" dirty="0" smtClean="0">
              <a:solidFill>
                <a:srgbClr val="000066"/>
              </a:solidFill>
              <a:latin typeface="Arial"/>
              <a:cs typeface="Arial"/>
            </a:endParaRPr>
          </a:p>
          <a:p>
            <a:pPr marL="12700" algn="ctr">
              <a:lnSpc>
                <a:spcPts val="2130"/>
              </a:lnSpc>
            </a:pPr>
            <a:r>
              <a:rPr sz="1350" dirty="0" smtClean="0">
                <a:solidFill>
                  <a:srgbClr val="000066"/>
                </a:solidFill>
                <a:latin typeface="Arial"/>
                <a:cs typeface="Arial"/>
              </a:rPr>
              <a:t>Recovery”</a:t>
            </a:r>
            <a:endParaRPr sz="135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55776" y="2852936"/>
            <a:ext cx="53403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000066"/>
                </a:solidFill>
                <a:latin typeface="Arial"/>
                <a:cs typeface="Arial"/>
              </a:rPr>
              <a:t>2016</a:t>
            </a:r>
            <a:endParaRPr sz="1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415519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720923"/>
            <a:ext cx="822960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3340">
              <a:lnSpc>
                <a:spcPct val="100000"/>
              </a:lnSpc>
            </a:pPr>
            <a:r>
              <a:rPr lang="en-IE" dirty="0" smtClean="0"/>
              <a:t>NATIONAL SECONDARY (TII)</a:t>
            </a:r>
            <a:endParaRPr dirty="0"/>
          </a:p>
        </p:txBody>
      </p:sp>
      <p:sp>
        <p:nvSpPr>
          <p:cNvPr id="3" name="object 3"/>
          <p:cNvSpPr>
            <a:spLocks noChangeAspect="1"/>
          </p:cNvSpPr>
          <p:nvPr/>
        </p:nvSpPr>
        <p:spPr>
          <a:xfrm>
            <a:off x="323528" y="2241328"/>
            <a:ext cx="3282845" cy="4140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>
            <a:spLocks noChangeAspect="1"/>
          </p:cNvSpPr>
          <p:nvPr/>
        </p:nvSpPr>
        <p:spPr>
          <a:xfrm>
            <a:off x="4020613" y="2204864"/>
            <a:ext cx="3220000" cy="4140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988356" y="5745882"/>
            <a:ext cx="2040356" cy="78581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194421" y="2636912"/>
            <a:ext cx="1295658" cy="8079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30"/>
              </a:lnSpc>
            </a:pPr>
            <a:r>
              <a:rPr sz="1800" b="1" dirty="0" smtClean="0">
                <a:solidFill>
                  <a:srgbClr val="000066"/>
                </a:solidFill>
                <a:latin typeface="Arial"/>
                <a:cs typeface="Arial"/>
              </a:rPr>
              <a:t>2030</a:t>
            </a:r>
            <a:r>
              <a:rPr lang="en-IE" sz="1800" b="1" dirty="0" smtClean="0">
                <a:solidFill>
                  <a:srgbClr val="000066"/>
                </a:solidFill>
                <a:latin typeface="Arial"/>
                <a:cs typeface="Arial"/>
              </a:rPr>
              <a:t> </a:t>
            </a:r>
          </a:p>
          <a:p>
            <a:pPr marL="12700">
              <a:lnSpc>
                <a:spcPts val="2130"/>
              </a:lnSpc>
            </a:pPr>
            <a:r>
              <a:rPr sz="1350" dirty="0" smtClean="0">
                <a:solidFill>
                  <a:srgbClr val="000066"/>
                </a:solidFill>
                <a:latin typeface="Arial"/>
                <a:cs typeface="Arial"/>
              </a:rPr>
              <a:t>“Building</a:t>
            </a:r>
            <a:r>
              <a:rPr sz="1350" spc="-5" dirty="0" smtClean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000066"/>
                </a:solidFill>
                <a:latin typeface="Arial"/>
                <a:cs typeface="Arial"/>
              </a:rPr>
              <a:t>on</a:t>
            </a:r>
            <a:r>
              <a:rPr sz="1350" spc="-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endParaRPr lang="en-IE" sz="1350" spc="-5" dirty="0" smtClean="0">
              <a:solidFill>
                <a:srgbClr val="000066"/>
              </a:solidFill>
              <a:latin typeface="Arial"/>
              <a:cs typeface="Arial"/>
            </a:endParaRPr>
          </a:p>
          <a:p>
            <a:pPr marL="12700">
              <a:lnSpc>
                <a:spcPts val="2130"/>
              </a:lnSpc>
            </a:pPr>
            <a:r>
              <a:rPr sz="1350" dirty="0" smtClean="0">
                <a:solidFill>
                  <a:srgbClr val="000066"/>
                </a:solidFill>
                <a:latin typeface="Arial"/>
                <a:cs typeface="Arial"/>
              </a:rPr>
              <a:t>Recovery</a:t>
            </a:r>
            <a:r>
              <a:rPr sz="1350" dirty="0">
                <a:solidFill>
                  <a:srgbClr val="000066"/>
                </a:solidFill>
                <a:latin typeface="Arial"/>
                <a:cs typeface="Arial"/>
              </a:rPr>
              <a:t>”</a:t>
            </a:r>
            <a:r>
              <a:rPr sz="1350" spc="-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endParaRPr sz="135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951812" y="6654704"/>
            <a:ext cx="2012314" cy="158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dirty="0">
                <a:solidFill>
                  <a:srgbClr val="000066"/>
                </a:solidFill>
                <a:latin typeface="Arial"/>
                <a:cs typeface="Arial"/>
              </a:rPr>
              <a:t>Source</a:t>
            </a:r>
            <a:r>
              <a:rPr sz="1050" spc="-5" dirty="0">
                <a:solidFill>
                  <a:srgbClr val="000066"/>
                </a:solidFill>
                <a:latin typeface="Arial"/>
                <a:cs typeface="Arial"/>
              </a:rPr>
              <a:t>: </a:t>
            </a:r>
            <a:r>
              <a:rPr sz="1050" dirty="0">
                <a:solidFill>
                  <a:srgbClr val="000066"/>
                </a:solidFill>
                <a:latin typeface="Arial"/>
                <a:cs typeface="Arial"/>
              </a:rPr>
              <a:t>Na</a:t>
            </a:r>
            <a:r>
              <a:rPr sz="1050" spc="-5" dirty="0">
                <a:solidFill>
                  <a:srgbClr val="000066"/>
                </a:solidFill>
                <a:latin typeface="Arial"/>
                <a:cs typeface="Arial"/>
              </a:rPr>
              <a:t>t</a:t>
            </a:r>
            <a:r>
              <a:rPr sz="1050" dirty="0">
                <a:solidFill>
                  <a:srgbClr val="000066"/>
                </a:solidFill>
                <a:latin typeface="Arial"/>
                <a:cs typeface="Arial"/>
              </a:rPr>
              <a:t>ional</a:t>
            </a:r>
            <a:r>
              <a:rPr sz="1050" spc="-2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050" spc="-50" dirty="0">
                <a:solidFill>
                  <a:srgbClr val="000066"/>
                </a:solidFill>
                <a:latin typeface="Arial"/>
                <a:cs typeface="Arial"/>
              </a:rPr>
              <a:t>T</a:t>
            </a:r>
            <a:r>
              <a:rPr sz="1050" dirty="0">
                <a:solidFill>
                  <a:srgbClr val="000066"/>
                </a:solidFill>
                <a:latin typeface="Arial"/>
                <a:cs typeface="Arial"/>
              </a:rPr>
              <a:t>ranspo</a:t>
            </a:r>
            <a:r>
              <a:rPr sz="1050" spc="-5" dirty="0">
                <a:solidFill>
                  <a:srgbClr val="000066"/>
                </a:solidFill>
                <a:latin typeface="Arial"/>
                <a:cs typeface="Arial"/>
              </a:rPr>
              <a:t>rt </a:t>
            </a:r>
            <a:r>
              <a:rPr sz="1050" dirty="0">
                <a:solidFill>
                  <a:srgbClr val="000066"/>
                </a:solidFill>
                <a:latin typeface="Arial"/>
                <a:cs typeface="Arial"/>
              </a:rPr>
              <a:t>Model</a:t>
            </a:r>
            <a:endParaRPr sz="10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55776" y="2913868"/>
            <a:ext cx="53403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000066"/>
                </a:solidFill>
                <a:latin typeface="Arial"/>
                <a:cs typeface="Arial"/>
              </a:rPr>
              <a:t>2016</a:t>
            </a:r>
            <a:endParaRPr sz="1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440041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0954" y="735106"/>
            <a:ext cx="8129639" cy="685470"/>
          </a:xfrm>
          <a:prstGeom prst="rect">
            <a:avLst/>
          </a:prstGeom>
        </p:spPr>
        <p:txBody>
          <a:bodyPr vert="horz" wrap="square" lIns="0" tIns="69241" rIns="0" bIns="0" rtlCol="0" anchor="ctr">
            <a:spAutoFit/>
          </a:bodyPr>
          <a:lstStyle/>
          <a:p>
            <a:pPr marL="60815"/>
            <a:r>
              <a:rPr lang="en-IE" spc="13" dirty="0" smtClean="0"/>
              <a:t>IW:	</a:t>
            </a:r>
            <a:r>
              <a:rPr lang="en-IE" spc="4" dirty="0" smtClean="0"/>
              <a:t>I</a:t>
            </a:r>
            <a:r>
              <a:rPr lang="en-IE" spc="9" dirty="0" smtClean="0"/>
              <a:t>NVE</a:t>
            </a:r>
            <a:r>
              <a:rPr lang="en-IE" spc="-4" dirty="0" smtClean="0"/>
              <a:t>S</a:t>
            </a:r>
            <a:r>
              <a:rPr lang="en-IE" spc="9" dirty="0" smtClean="0"/>
              <a:t>TMEN</a:t>
            </a:r>
            <a:r>
              <a:rPr lang="en-IE" spc="4" dirty="0" smtClean="0"/>
              <a:t>T</a:t>
            </a:r>
            <a:r>
              <a:rPr lang="en-IE" spc="9" dirty="0" smtClean="0"/>
              <a:t> BR</a:t>
            </a:r>
            <a:r>
              <a:rPr lang="en-IE" spc="4" dirty="0" smtClean="0"/>
              <a:t>E</a:t>
            </a:r>
            <a:r>
              <a:rPr lang="en-IE" spc="-4" dirty="0" smtClean="0"/>
              <a:t>A</a:t>
            </a:r>
            <a:r>
              <a:rPr lang="en-IE" spc="9" dirty="0" smtClean="0"/>
              <a:t>KD</a:t>
            </a:r>
            <a:r>
              <a:rPr lang="en-IE" dirty="0" smtClean="0"/>
              <a:t>O</a:t>
            </a:r>
            <a:r>
              <a:rPr lang="en-IE" spc="34" dirty="0" smtClean="0"/>
              <a:t>W</a:t>
            </a:r>
            <a:r>
              <a:rPr lang="en-IE" spc="13" dirty="0" smtClean="0"/>
              <a:t>N</a:t>
            </a:r>
            <a:endParaRPr lang="en-IE" dirty="0"/>
          </a:p>
        </p:txBody>
      </p:sp>
      <p:sp>
        <p:nvSpPr>
          <p:cNvPr id="4" name="object 4"/>
          <p:cNvSpPr/>
          <p:nvPr/>
        </p:nvSpPr>
        <p:spPr>
          <a:xfrm>
            <a:off x="4604044" y="2257086"/>
            <a:ext cx="3623120" cy="27065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5" name="object 5"/>
          <p:cNvSpPr txBox="1"/>
          <p:nvPr/>
        </p:nvSpPr>
        <p:spPr>
          <a:xfrm>
            <a:off x="7358961" y="2168518"/>
            <a:ext cx="756932" cy="3979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 marR="4344" indent="-20634" algn="ctr">
              <a:lnSpc>
                <a:spcPct val="96400"/>
              </a:lnSpc>
            </a:pPr>
            <a:r>
              <a:rPr sz="898" b="1" spc="-4" dirty="0">
                <a:solidFill>
                  <a:schemeClr val="tx2"/>
                </a:solidFill>
                <a:latin typeface="Arial"/>
                <a:cs typeface="Arial"/>
              </a:rPr>
              <a:t>Drinking </a:t>
            </a:r>
            <a:r>
              <a:rPr sz="898" b="1" spc="-34" dirty="0">
                <a:solidFill>
                  <a:schemeClr val="tx2"/>
                </a:solidFill>
                <a:latin typeface="Arial"/>
                <a:cs typeface="Arial"/>
              </a:rPr>
              <a:t>W</a:t>
            </a:r>
            <a:r>
              <a:rPr sz="898" b="1" dirty="0">
                <a:solidFill>
                  <a:schemeClr val="tx2"/>
                </a:solidFill>
                <a:latin typeface="Arial"/>
                <a:cs typeface="Arial"/>
              </a:rPr>
              <a:t>ater Quality 17%</a:t>
            </a:r>
            <a:endParaRPr sz="898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33122" y="3984940"/>
            <a:ext cx="4287472" cy="13970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 marR="3791146" indent="-22262" algn="ctr">
              <a:lnSpc>
                <a:spcPct val="95000"/>
              </a:lnSpc>
            </a:pPr>
            <a:r>
              <a:rPr sz="898" b="1" spc="-34" dirty="0">
                <a:solidFill>
                  <a:schemeClr val="tx2"/>
                </a:solidFill>
                <a:latin typeface="Arial"/>
                <a:cs typeface="Arial"/>
              </a:rPr>
              <a:t>W</a:t>
            </a:r>
            <a:r>
              <a:rPr sz="898" b="1" dirty="0">
                <a:solidFill>
                  <a:schemeClr val="tx2"/>
                </a:solidFill>
                <a:latin typeface="Arial"/>
                <a:cs typeface="Arial"/>
              </a:rPr>
              <a:t>aste </a:t>
            </a:r>
            <a:r>
              <a:rPr sz="898" b="1" spc="-34" dirty="0">
                <a:solidFill>
                  <a:schemeClr val="tx2"/>
                </a:solidFill>
                <a:latin typeface="Arial"/>
                <a:cs typeface="Arial"/>
              </a:rPr>
              <a:t>W</a:t>
            </a:r>
            <a:r>
              <a:rPr sz="898" b="1" dirty="0">
                <a:solidFill>
                  <a:schemeClr val="tx2"/>
                </a:solidFill>
                <a:latin typeface="Arial"/>
                <a:cs typeface="Arial"/>
              </a:rPr>
              <a:t>ater Capacity 13%</a:t>
            </a:r>
            <a:endParaRPr sz="898" dirty="0">
              <a:solidFill>
                <a:schemeClr val="tx2"/>
              </a:solidFill>
              <a:latin typeface="Arial"/>
              <a:cs typeface="Arial"/>
            </a:endParaRPr>
          </a:p>
          <a:p>
            <a:pPr marL="3464810" marR="4344" algn="ctr">
              <a:lnSpc>
                <a:spcPts val="966"/>
              </a:lnSpc>
              <a:spcBef>
                <a:spcPts val="693"/>
              </a:spcBef>
            </a:pPr>
            <a:r>
              <a:rPr sz="898" b="1" dirty="0">
                <a:solidFill>
                  <a:schemeClr val="tx2"/>
                </a:solidFill>
                <a:latin typeface="Arial"/>
                <a:cs typeface="Arial"/>
              </a:rPr>
              <a:t>Drinking </a:t>
            </a:r>
            <a:r>
              <a:rPr sz="898" b="1" spc="-34" dirty="0">
                <a:solidFill>
                  <a:schemeClr val="tx2"/>
                </a:solidFill>
                <a:latin typeface="Arial"/>
                <a:cs typeface="Arial"/>
              </a:rPr>
              <a:t>W</a:t>
            </a:r>
            <a:r>
              <a:rPr sz="898" b="1" dirty="0">
                <a:solidFill>
                  <a:schemeClr val="tx2"/>
                </a:solidFill>
                <a:latin typeface="Arial"/>
                <a:cs typeface="Arial"/>
              </a:rPr>
              <a:t>ater Capacity</a:t>
            </a:r>
            <a:endParaRPr sz="898" dirty="0">
              <a:solidFill>
                <a:schemeClr val="tx2"/>
              </a:solidFill>
              <a:latin typeface="Arial"/>
              <a:cs typeface="Arial"/>
            </a:endParaRPr>
          </a:p>
          <a:p>
            <a:pPr marR="278010" algn="r">
              <a:lnSpc>
                <a:spcPts val="1018"/>
              </a:lnSpc>
            </a:pPr>
            <a:r>
              <a:rPr sz="898" b="1" dirty="0">
                <a:solidFill>
                  <a:schemeClr val="tx2"/>
                </a:solidFill>
                <a:latin typeface="Arial"/>
                <a:cs typeface="Arial"/>
              </a:rPr>
              <a:t>22%</a:t>
            </a:r>
            <a:endParaRPr sz="898" dirty="0">
              <a:solidFill>
                <a:schemeClr val="tx2"/>
              </a:solidFill>
              <a:latin typeface="Arial"/>
              <a:cs typeface="Arial"/>
            </a:endParaRPr>
          </a:p>
          <a:p>
            <a:pPr marL="1587698" marR="1957474" indent="194933">
              <a:lnSpc>
                <a:spcPts val="992"/>
              </a:lnSpc>
              <a:spcBef>
                <a:spcPts val="73"/>
              </a:spcBef>
            </a:pPr>
            <a:r>
              <a:rPr sz="898" b="1" spc="-34" dirty="0">
                <a:solidFill>
                  <a:schemeClr val="tx2"/>
                </a:solidFill>
                <a:latin typeface="Arial"/>
                <a:cs typeface="Arial"/>
              </a:rPr>
              <a:t>W</a:t>
            </a:r>
            <a:r>
              <a:rPr sz="898" b="1" dirty="0">
                <a:solidFill>
                  <a:schemeClr val="tx2"/>
                </a:solidFill>
                <a:latin typeface="Arial"/>
                <a:cs typeface="Arial"/>
              </a:rPr>
              <a:t>aste </a:t>
            </a:r>
            <a:r>
              <a:rPr sz="898" b="1" spc="-34" dirty="0">
                <a:solidFill>
                  <a:schemeClr val="tx2"/>
                </a:solidFill>
                <a:latin typeface="Arial"/>
                <a:cs typeface="Arial"/>
              </a:rPr>
              <a:t>W</a:t>
            </a:r>
            <a:r>
              <a:rPr sz="898" b="1" dirty="0">
                <a:solidFill>
                  <a:schemeClr val="tx2"/>
                </a:solidFill>
                <a:latin typeface="Arial"/>
                <a:cs typeface="Arial"/>
              </a:rPr>
              <a:t>ater Quality</a:t>
            </a:r>
            <a:endParaRPr sz="898" dirty="0">
              <a:solidFill>
                <a:schemeClr val="tx2"/>
              </a:solidFill>
              <a:latin typeface="Arial"/>
              <a:cs typeface="Arial"/>
            </a:endParaRPr>
          </a:p>
          <a:p>
            <a:pPr marR="349685" algn="ctr">
              <a:lnSpc>
                <a:spcPts val="1043"/>
              </a:lnSpc>
            </a:pPr>
            <a:r>
              <a:rPr sz="898" b="1" dirty="0">
                <a:solidFill>
                  <a:schemeClr val="tx2"/>
                </a:solidFill>
                <a:latin typeface="Arial"/>
                <a:cs typeface="Arial"/>
              </a:rPr>
              <a:t>23</a:t>
            </a:r>
            <a:r>
              <a:rPr sz="898" b="1" dirty="0" smtClean="0">
                <a:solidFill>
                  <a:schemeClr val="tx2"/>
                </a:solidFill>
                <a:latin typeface="Arial"/>
                <a:cs typeface="Arial"/>
              </a:rPr>
              <a:t>%</a:t>
            </a:r>
            <a:endParaRPr sz="898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363729" y="2443766"/>
            <a:ext cx="767249" cy="256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4209" marR="4344" indent="-263892">
              <a:lnSpc>
                <a:spcPts val="992"/>
              </a:lnSpc>
            </a:pPr>
            <a:r>
              <a:rPr sz="898" b="1" dirty="0">
                <a:solidFill>
                  <a:schemeClr val="tx2"/>
                </a:solidFill>
                <a:latin typeface="Arial"/>
                <a:cs typeface="Arial"/>
              </a:rPr>
              <a:t>Infrastructure 25%</a:t>
            </a:r>
            <a:endParaRPr sz="898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1175157"/>
              </p:ext>
            </p:extLst>
          </p:nvPr>
        </p:nvGraphicFramePr>
        <p:xfrm>
          <a:off x="126866" y="2566512"/>
          <a:ext cx="3943433" cy="259588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2871394"/>
                <a:gridCol w="1072039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IE" dirty="0" smtClean="0"/>
                        <a:t>Capital Investment Plan to 2021</a:t>
                      </a:r>
                      <a:endParaRPr lang="en-I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 smtClean="0"/>
                        <a:t>Drinking Water Quality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€950m</a:t>
                      </a:r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 smtClean="0"/>
                        <a:t>Drinking Water Capacity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€1,250m</a:t>
                      </a:r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 smtClean="0"/>
                        <a:t>Wastewater Quality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€1,250m</a:t>
                      </a:r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 smtClean="0"/>
                        <a:t>Wastewater Capacity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€700m</a:t>
                      </a:r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 smtClean="0"/>
                        <a:t>Infrastructure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€1,364m</a:t>
                      </a:r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 smtClean="0"/>
                        <a:t>Total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€5,514m</a:t>
                      </a:r>
                      <a:endParaRPr lang="en-IE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16532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INVESTMENT PROFILES 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sz="3600" dirty="0" smtClean="0"/>
              <a:t>Investment curtailment 2010 – 2014  </a:t>
            </a:r>
          </a:p>
          <a:p>
            <a:r>
              <a:rPr lang="en-IE" sz="3600" dirty="0" smtClean="0"/>
              <a:t>‘Building on Recovery’ 2016 – 2021</a:t>
            </a:r>
            <a:r>
              <a:rPr lang="en-IE" sz="3600" dirty="0"/>
              <a:t> </a:t>
            </a:r>
            <a:r>
              <a:rPr lang="en-IE" sz="3600" dirty="0" smtClean="0"/>
              <a:t>€42 billion + €5.1billion</a:t>
            </a:r>
          </a:p>
          <a:p>
            <a:r>
              <a:rPr lang="en-IE" sz="3600" dirty="0" smtClean="0"/>
              <a:t>Accumulated funding gap </a:t>
            </a:r>
            <a:r>
              <a:rPr lang="en-IE" sz="3600" dirty="0"/>
              <a:t>large </a:t>
            </a:r>
            <a:r>
              <a:rPr lang="en-IE" sz="3600" dirty="0" smtClean="0"/>
              <a:t>and growing</a:t>
            </a:r>
          </a:p>
          <a:p>
            <a:r>
              <a:rPr lang="en-IE" sz="3600" dirty="0" smtClean="0"/>
              <a:t>Increased investment and Long term Planning needed</a:t>
            </a:r>
          </a:p>
          <a:p>
            <a:endParaRPr lang="en-IE" dirty="0" smtClean="0"/>
          </a:p>
          <a:p>
            <a:endParaRPr lang="en-IE" dirty="0"/>
          </a:p>
          <a:p>
            <a:endParaRPr lang="en-IE" dirty="0" smtClean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7046318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FUNDING ISSUES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spcBef>
                <a:spcPct val="0"/>
              </a:spcBef>
            </a:pPr>
            <a:r>
              <a:rPr lang="en-IE" sz="3600" dirty="0" smtClean="0"/>
              <a:t>Small, open economy cyclical trends</a:t>
            </a:r>
          </a:p>
          <a:p>
            <a:pPr>
              <a:spcBef>
                <a:spcPct val="0"/>
              </a:spcBef>
            </a:pPr>
            <a:r>
              <a:rPr lang="en-IE" sz="3600" dirty="0" smtClean="0"/>
              <a:t>Long term inadequate/uncertain funding</a:t>
            </a:r>
          </a:p>
          <a:p>
            <a:pPr>
              <a:spcBef>
                <a:spcPct val="0"/>
              </a:spcBef>
            </a:pPr>
            <a:r>
              <a:rPr lang="en-IE" sz="3600" dirty="0"/>
              <a:t>Uncertainty impacts on resource availability, skills retention and </a:t>
            </a:r>
            <a:r>
              <a:rPr lang="en-IE" sz="3600" dirty="0" smtClean="0"/>
              <a:t>capacity</a:t>
            </a:r>
          </a:p>
          <a:p>
            <a:pPr>
              <a:spcBef>
                <a:spcPct val="0"/>
              </a:spcBef>
            </a:pPr>
            <a:r>
              <a:rPr lang="en-IE" sz="3600" dirty="0" smtClean="0"/>
              <a:t>Long </a:t>
            </a:r>
            <a:r>
              <a:rPr lang="en-IE" sz="3600" dirty="0"/>
              <a:t>term vision </a:t>
            </a:r>
            <a:r>
              <a:rPr lang="en-IE" sz="3600" dirty="0" smtClean="0"/>
              <a:t>vital</a:t>
            </a:r>
            <a:endParaRPr lang="en-IE" sz="3600" dirty="0"/>
          </a:p>
          <a:p>
            <a:pPr>
              <a:spcBef>
                <a:spcPct val="0"/>
              </a:spcBef>
            </a:pPr>
            <a:r>
              <a:rPr lang="en-IE" sz="3600" dirty="0"/>
              <a:t>Planning </a:t>
            </a:r>
            <a:r>
              <a:rPr lang="en-IE" sz="3600" dirty="0" smtClean="0"/>
              <a:t>horizons 30 </a:t>
            </a:r>
            <a:r>
              <a:rPr lang="en-IE" sz="3600" dirty="0"/>
              <a:t>– 50 years required</a:t>
            </a:r>
          </a:p>
          <a:p>
            <a:pPr>
              <a:spcBef>
                <a:spcPct val="0"/>
              </a:spcBef>
            </a:pPr>
            <a:r>
              <a:rPr lang="en-IE" sz="3600" dirty="0"/>
              <a:t>Political and public consensus required</a:t>
            </a:r>
          </a:p>
          <a:p>
            <a:pPr>
              <a:spcBef>
                <a:spcPct val="0"/>
              </a:spcBef>
            </a:pPr>
            <a:endParaRPr lang="en-IE" sz="1300" i="1" spc="-1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804027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NATIONAL COMPETITIVENESS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ct val="0"/>
              </a:spcBef>
            </a:pPr>
            <a:r>
              <a:rPr lang="en-IE" sz="3200" dirty="0" smtClean="0"/>
              <a:t>Investment significant </a:t>
            </a:r>
            <a:r>
              <a:rPr lang="en-IE" sz="3200" dirty="0"/>
              <a:t>challenge in light of demographic pressure, EU budgetary commitments and </a:t>
            </a:r>
            <a:r>
              <a:rPr lang="en-IE" sz="3200" dirty="0" smtClean="0"/>
              <a:t>deficits in telecommunications, innovation, transport and water</a:t>
            </a:r>
          </a:p>
          <a:p>
            <a:pPr>
              <a:spcBef>
                <a:spcPct val="0"/>
              </a:spcBef>
            </a:pPr>
            <a:r>
              <a:rPr lang="en-IE" sz="3200" dirty="0" smtClean="0"/>
              <a:t>Proportion </a:t>
            </a:r>
            <a:r>
              <a:rPr lang="en-IE" sz="3200" dirty="0"/>
              <a:t>of gross fixed capital formation (2%) </a:t>
            </a:r>
            <a:r>
              <a:rPr lang="en-IE" sz="3200" dirty="0" smtClean="0"/>
              <a:t>below UK </a:t>
            </a:r>
            <a:r>
              <a:rPr lang="en-IE" sz="3200" dirty="0"/>
              <a:t>and Euro average (2.7</a:t>
            </a:r>
            <a:r>
              <a:rPr lang="en-IE" sz="3200" dirty="0" smtClean="0"/>
              <a:t>%) </a:t>
            </a:r>
          </a:p>
          <a:p>
            <a:pPr>
              <a:spcBef>
                <a:spcPct val="0"/>
              </a:spcBef>
            </a:pPr>
            <a:r>
              <a:rPr lang="en-IE" sz="3200" dirty="0" smtClean="0"/>
              <a:t>Quality </a:t>
            </a:r>
            <a:r>
              <a:rPr lang="en-IE" sz="3200" dirty="0"/>
              <a:t>of infrastructure 38</a:t>
            </a:r>
            <a:r>
              <a:rPr lang="en-IE" sz="3200" baseline="30000" dirty="0"/>
              <a:t>th</a:t>
            </a:r>
            <a:r>
              <a:rPr lang="en-IE" sz="3200" dirty="0"/>
              <a:t>, </a:t>
            </a:r>
            <a:r>
              <a:rPr lang="en-IE" sz="3200" dirty="0" smtClean="0"/>
              <a:t>lower </a:t>
            </a:r>
            <a:r>
              <a:rPr lang="en-IE" sz="3200" dirty="0"/>
              <a:t>than </a:t>
            </a:r>
            <a:r>
              <a:rPr lang="en-IE" sz="3200" dirty="0" smtClean="0"/>
              <a:t>UK </a:t>
            </a:r>
            <a:r>
              <a:rPr lang="en-IE" sz="3200" dirty="0"/>
              <a:t>(24</a:t>
            </a:r>
            <a:r>
              <a:rPr lang="en-IE" sz="3200" baseline="30000" dirty="0"/>
              <a:t>th</a:t>
            </a:r>
            <a:r>
              <a:rPr lang="en-IE" sz="3200" dirty="0"/>
              <a:t>) and </a:t>
            </a:r>
            <a:r>
              <a:rPr lang="en-IE" sz="3200" dirty="0" smtClean="0"/>
              <a:t>US </a:t>
            </a:r>
            <a:r>
              <a:rPr lang="en-IE" sz="3200" dirty="0"/>
              <a:t>(11</a:t>
            </a:r>
            <a:r>
              <a:rPr lang="en-IE" sz="3200" baseline="30000" dirty="0"/>
              <a:t>th</a:t>
            </a:r>
            <a:r>
              <a:rPr lang="en-IE" sz="3200" dirty="0"/>
              <a:t>) </a:t>
            </a:r>
            <a:r>
              <a:rPr lang="en-IE" sz="3200" dirty="0" smtClean="0"/>
              <a:t>(WEF)</a:t>
            </a:r>
          </a:p>
          <a:p>
            <a:pPr marL="0" indent="0">
              <a:spcBef>
                <a:spcPct val="0"/>
              </a:spcBef>
              <a:buNone/>
            </a:pPr>
            <a:endParaRPr lang="en-IE" sz="1300" dirty="0" smtClean="0">
              <a:solidFill>
                <a:schemeClr val="tx2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IE" sz="1300" dirty="0" smtClean="0">
                <a:solidFill>
                  <a:schemeClr val="tx2"/>
                </a:solidFill>
              </a:rPr>
              <a:t>‘</a:t>
            </a:r>
            <a:r>
              <a:rPr lang="en-IE" sz="1300" i="1" dirty="0">
                <a:solidFill>
                  <a:schemeClr val="tx2"/>
                </a:solidFill>
              </a:rPr>
              <a:t>Benchmarking Competitiveness: Ireland and the United Kingdom, 2017</a:t>
            </a:r>
            <a:r>
              <a:rPr lang="en-IE" sz="1300" dirty="0">
                <a:solidFill>
                  <a:schemeClr val="tx2"/>
                </a:solidFill>
              </a:rPr>
              <a:t>’</a:t>
            </a:r>
            <a:endParaRPr lang="en-IE" sz="1300" i="1" spc="-1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837150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IRISH ACADEMY OF ENGINEERING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en-IE" sz="3600" dirty="0" smtClean="0"/>
              <a:t>The </a:t>
            </a:r>
            <a:r>
              <a:rPr lang="en-IE" sz="3600" dirty="0"/>
              <a:t>shortfall in investment in infrastructure and the perceptions of the quality of our </a:t>
            </a:r>
            <a:r>
              <a:rPr lang="en-IE" sz="3600" dirty="0" smtClean="0"/>
              <a:t>infrastructure, </a:t>
            </a:r>
            <a:r>
              <a:rPr lang="en-IE" sz="3600" dirty="0"/>
              <a:t>allied with the ongoing needs of a growing population and economy, means that </a:t>
            </a:r>
            <a:r>
              <a:rPr lang="en-IE" sz="3600" i="1" dirty="0">
                <a:solidFill>
                  <a:schemeClr val="tx2"/>
                </a:solidFill>
              </a:rPr>
              <a:t>long term planning strategies must cater for significantly increased investment in </a:t>
            </a:r>
            <a:r>
              <a:rPr lang="en-IE" sz="3600" i="1" dirty="0" smtClean="0">
                <a:solidFill>
                  <a:schemeClr val="tx2"/>
                </a:solidFill>
              </a:rPr>
              <a:t>infrastructure</a:t>
            </a:r>
            <a:r>
              <a:rPr lang="en-IE" sz="3600" dirty="0"/>
              <a:t> </a:t>
            </a:r>
            <a:r>
              <a:rPr lang="en-IE" sz="3600" dirty="0" smtClean="0"/>
              <a:t> </a:t>
            </a:r>
            <a:r>
              <a:rPr lang="en-IE" dirty="0" smtClean="0"/>
              <a:t>                       </a:t>
            </a:r>
            <a:r>
              <a:rPr lang="en-IE" sz="1300" i="1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Spatial </a:t>
            </a:r>
            <a:r>
              <a:rPr lang="en-IE" sz="1300" i="1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Planning on the Island of Ireland (April, 2016)</a:t>
            </a:r>
          </a:p>
        </p:txBody>
      </p:sp>
    </p:spTree>
    <p:extLst>
      <p:ext uri="{BB962C8B-B14F-4D97-AF65-F5344CB8AC3E}">
        <p14:creationId xmlns:p14="http://schemas.microsoft.com/office/powerpoint/2010/main" val="35186931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WHAT IS INFRASTRUCTURE?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An important element of a modern society &amp; economy</a:t>
            </a:r>
          </a:p>
          <a:p>
            <a:r>
              <a:rPr lang="en-IE" dirty="0" smtClean="0"/>
              <a:t>A determinant of health and an influencer of wellbeing</a:t>
            </a:r>
          </a:p>
          <a:p>
            <a:r>
              <a:rPr lang="en-IE" dirty="0" smtClean="0"/>
              <a:t>A ‘maker of places’</a:t>
            </a:r>
          </a:p>
          <a:p>
            <a:r>
              <a:rPr lang="en-IE" dirty="0" smtClean="0"/>
              <a:t>A provider of access, opportunity and equality</a:t>
            </a:r>
          </a:p>
          <a:p>
            <a:r>
              <a:rPr lang="en-IE" dirty="0" smtClean="0"/>
              <a:t>A mark of the value a nation puts on its society</a:t>
            </a:r>
          </a:p>
          <a:p>
            <a:endParaRPr lang="en-IE" sz="1800" dirty="0" smtClean="0"/>
          </a:p>
          <a:p>
            <a:endParaRPr lang="en-IE" sz="1800" dirty="0" smtClean="0"/>
          </a:p>
          <a:p>
            <a:r>
              <a:rPr lang="en-IE" dirty="0"/>
              <a:t>Not an </a:t>
            </a:r>
            <a:r>
              <a:rPr lang="en-IE" dirty="0" smtClean="0"/>
              <a:t>Extravagance</a:t>
            </a:r>
            <a:endParaRPr lang="en-IE" dirty="0"/>
          </a:p>
          <a:p>
            <a:endParaRPr lang="en-IE" sz="1800" dirty="0"/>
          </a:p>
          <a:p>
            <a:endParaRPr lang="en-IE" sz="1800" dirty="0" smtClean="0"/>
          </a:p>
          <a:p>
            <a:r>
              <a:rPr lang="en-IE" i="1" dirty="0" smtClean="0">
                <a:solidFill>
                  <a:schemeClr val="tx2"/>
                </a:solidFill>
              </a:rPr>
              <a:t>Needs to be conceived, planned, funded</a:t>
            </a:r>
            <a:r>
              <a:rPr lang="en-IE" i="1" dirty="0">
                <a:solidFill>
                  <a:schemeClr val="tx2"/>
                </a:solidFill>
              </a:rPr>
              <a:t> </a:t>
            </a:r>
            <a:r>
              <a:rPr lang="en-IE" i="1" dirty="0" smtClean="0">
                <a:solidFill>
                  <a:schemeClr val="tx2"/>
                </a:solidFill>
              </a:rPr>
              <a:t>and delivered</a:t>
            </a:r>
            <a:endParaRPr lang="en-IE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1958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ONE STOP INFRASTRUCTURE SHOP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en-IE" sz="4800" i="1" dirty="0" smtClean="0"/>
              <a:t>National Infrastructure Council</a:t>
            </a:r>
            <a:endParaRPr lang="en-IE" sz="4800" dirty="0"/>
          </a:p>
          <a:p>
            <a:pPr>
              <a:spcBef>
                <a:spcPct val="0"/>
              </a:spcBef>
            </a:pPr>
            <a:r>
              <a:rPr lang="en-IE" sz="4800" dirty="0" smtClean="0"/>
              <a:t>Evidence based </a:t>
            </a:r>
            <a:r>
              <a:rPr lang="en-IE" sz="4800" i="1" dirty="0" smtClean="0"/>
              <a:t>Priority List</a:t>
            </a:r>
            <a:r>
              <a:rPr lang="en-IE" sz="4800" dirty="0" smtClean="0"/>
              <a:t> </a:t>
            </a:r>
          </a:p>
          <a:p>
            <a:pPr>
              <a:spcBef>
                <a:spcPct val="0"/>
              </a:spcBef>
            </a:pPr>
            <a:r>
              <a:rPr lang="en-IE" sz="4800" dirty="0" smtClean="0"/>
              <a:t>Funding models Public, Private, PPP, Equity</a:t>
            </a:r>
          </a:p>
          <a:p>
            <a:pPr>
              <a:spcBef>
                <a:spcPct val="0"/>
              </a:spcBef>
            </a:pPr>
            <a:endParaRPr lang="en-IE" sz="3600" dirty="0"/>
          </a:p>
        </p:txBody>
      </p:sp>
    </p:spTree>
    <p:extLst>
      <p:ext uri="{BB962C8B-B14F-4D97-AF65-F5344CB8AC3E}">
        <p14:creationId xmlns:p14="http://schemas.microsoft.com/office/powerpoint/2010/main" val="13665423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map of austral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04664"/>
            <a:ext cx="1926687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INFRASTRUCTURE AUSTRALIA </a:t>
            </a:r>
            <a:r>
              <a:rPr lang="en-IE" dirty="0"/>
              <a:t/>
            </a:r>
            <a:br>
              <a:rPr lang="en-IE" dirty="0"/>
            </a:b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IE" sz="4200" i="1" spc="-100" dirty="0">
                <a:latin typeface="+mj-lt"/>
                <a:ea typeface="+mj-ea"/>
                <a:cs typeface="+mj-cs"/>
              </a:rPr>
              <a:t>Why we developed the Infrastructure Priority List </a:t>
            </a:r>
            <a:endParaRPr lang="en-IE" sz="4200" i="1" spc="-100" dirty="0" smtClean="0"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endParaRPr lang="en-IE" sz="4200" i="1" spc="-100" dirty="0"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en-IE" sz="4200" i="1" spc="-100" dirty="0" smtClean="0">
                <a:latin typeface="+mj-lt"/>
                <a:ea typeface="+mj-ea"/>
                <a:cs typeface="+mj-cs"/>
              </a:rPr>
              <a:t>“</a:t>
            </a:r>
            <a:r>
              <a:rPr lang="en-IE" sz="4200" i="1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Defining </a:t>
            </a:r>
            <a:r>
              <a:rPr lang="en-IE" sz="4200" i="1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Australia’s infrastructure priorities is important for governments, investors, industry and the community</a:t>
            </a:r>
            <a:r>
              <a:rPr lang="en-IE" sz="4200" i="1" spc="-100" dirty="0">
                <a:latin typeface="+mj-lt"/>
                <a:ea typeface="+mj-ea"/>
                <a:cs typeface="+mj-cs"/>
              </a:rPr>
              <a:t>. It guides government decision making on how best to allocate resources, provides transparency on future spending priorities, and supports economic growth. It also provides industry with a </a:t>
            </a:r>
            <a:r>
              <a:rPr lang="en-IE" sz="4200" i="1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clear forward program of works, which helps ensure that Australia retains specialist skills to deliver the infrastructure we </a:t>
            </a:r>
            <a:r>
              <a:rPr lang="en-IE" sz="4200" i="1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need</a:t>
            </a:r>
            <a:r>
              <a:rPr lang="en-IE" sz="4200" i="1" spc="-100" dirty="0" smtClean="0">
                <a:latin typeface="+mj-lt"/>
                <a:ea typeface="+mj-ea"/>
                <a:cs typeface="+mj-cs"/>
              </a:rPr>
              <a:t>” </a:t>
            </a:r>
            <a:endParaRPr lang="en-IE" sz="4200" i="1" spc="-100" dirty="0">
              <a:latin typeface="+mj-lt"/>
              <a:ea typeface="+mj-ea"/>
              <a:cs typeface="+mj-cs"/>
            </a:endParaRP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5320812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2204864"/>
            <a:ext cx="1906925" cy="298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854" y="764704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IE" dirty="0" smtClean="0"/>
              <a:t>UK NATIONAL INFRASTRUCTURE COMMISSION </a:t>
            </a:r>
            <a:r>
              <a:rPr lang="en-IE" dirty="0"/>
              <a:t/>
            </a:r>
            <a:br>
              <a:rPr lang="en-IE" dirty="0"/>
            </a:b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sz="3600" i="1" spc="-100" dirty="0" smtClean="0">
                <a:latin typeface="+mj-lt"/>
                <a:ea typeface="+mj-ea"/>
                <a:cs typeface="+mj-cs"/>
              </a:rPr>
              <a:t>National </a:t>
            </a:r>
            <a:r>
              <a:rPr lang="en-IE" sz="3600" i="1" spc="-100" dirty="0">
                <a:latin typeface="+mj-lt"/>
                <a:ea typeface="+mj-ea"/>
                <a:cs typeface="+mj-cs"/>
              </a:rPr>
              <a:t>Infrastructural Commission </a:t>
            </a:r>
          </a:p>
          <a:p>
            <a:pPr marL="182880" lvl="1"/>
            <a:r>
              <a:rPr lang="en-IE" sz="3600" i="1" spc="-100" dirty="0">
                <a:latin typeface="+mj-lt"/>
                <a:ea typeface="+mj-ea"/>
                <a:cs typeface="+mj-cs"/>
              </a:rPr>
              <a:t>20 to 30 year horizon </a:t>
            </a:r>
          </a:p>
          <a:p>
            <a:pPr marL="182880" lvl="1"/>
            <a:r>
              <a:rPr lang="en-IE" sz="3600" i="1" spc="-100" dirty="0">
                <a:latin typeface="+mj-lt"/>
                <a:ea typeface="+mj-ea"/>
                <a:cs typeface="+mj-cs"/>
              </a:rPr>
              <a:t>Input to national </a:t>
            </a:r>
            <a:r>
              <a:rPr lang="en-IE" sz="3600" i="1" spc="-100" dirty="0" smtClean="0">
                <a:latin typeface="+mj-lt"/>
                <a:ea typeface="+mj-ea"/>
                <a:cs typeface="+mj-cs"/>
              </a:rPr>
              <a:t>prioritisation</a:t>
            </a:r>
          </a:p>
          <a:p>
            <a:pPr marL="182880" lvl="1"/>
            <a:r>
              <a:rPr lang="en-IE" sz="3600" i="1" spc="-100" dirty="0" smtClean="0">
                <a:latin typeface="+mj-lt"/>
                <a:ea typeface="+mj-ea"/>
                <a:cs typeface="+mj-cs"/>
              </a:rPr>
              <a:t>National Infrastructure Assessment</a:t>
            </a:r>
          </a:p>
          <a:p>
            <a:pPr marL="457200" lvl="2"/>
            <a:r>
              <a:rPr lang="en-IE" sz="3600" i="1" spc="-100" dirty="0" smtClean="0">
                <a:latin typeface="+mj-lt"/>
                <a:ea typeface="+mj-ea"/>
                <a:cs typeface="+mj-cs"/>
              </a:rPr>
              <a:t>15 week ‘Call for Evidence’</a:t>
            </a:r>
            <a:endParaRPr lang="en-IE" sz="3600" i="1" spc="-100" dirty="0">
              <a:latin typeface="+mj-lt"/>
              <a:ea typeface="+mj-ea"/>
              <a:cs typeface="+mj-cs"/>
            </a:endParaRP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5593050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720923"/>
            <a:ext cx="822960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3340">
              <a:lnSpc>
                <a:spcPct val="100000"/>
              </a:lnSpc>
            </a:pPr>
            <a:r>
              <a:rPr lang="en-IE" dirty="0" smtClean="0"/>
              <a:t>PIPELINE</a:t>
            </a:r>
            <a:r>
              <a:rPr lang="en-IE" spc="-5" dirty="0" smtClean="0"/>
              <a:t> </a:t>
            </a:r>
            <a:r>
              <a:rPr lang="en-IE" dirty="0" smtClean="0"/>
              <a:t>PLANNING (TII</a:t>
            </a:r>
            <a:r>
              <a:rPr lang="en-IE" dirty="0"/>
              <a:t>)</a:t>
            </a:r>
          </a:p>
        </p:txBody>
      </p:sp>
      <p:sp>
        <p:nvSpPr>
          <p:cNvPr id="177" name="object 177"/>
          <p:cNvSpPr/>
          <p:nvPr/>
        </p:nvSpPr>
        <p:spPr>
          <a:xfrm>
            <a:off x="4631747" y="1628105"/>
            <a:ext cx="20320" cy="4321175"/>
          </a:xfrm>
          <a:custGeom>
            <a:avLst/>
            <a:gdLst/>
            <a:ahLst/>
            <a:cxnLst/>
            <a:rect l="l" t="t" r="r" b="b"/>
            <a:pathLst>
              <a:path w="20320" h="4321175">
                <a:moveTo>
                  <a:pt x="0" y="0"/>
                </a:moveTo>
                <a:lnTo>
                  <a:pt x="20096" y="4320789"/>
                </a:lnTo>
              </a:path>
            </a:pathLst>
          </a:custGeom>
          <a:ln w="6349">
            <a:solidFill>
              <a:srgbClr val="6CAC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3" name="Group 182"/>
          <p:cNvGrpSpPr/>
          <p:nvPr/>
        </p:nvGrpSpPr>
        <p:grpSpPr>
          <a:xfrm>
            <a:off x="467544" y="1440931"/>
            <a:ext cx="7740328" cy="5084413"/>
            <a:chOff x="467544" y="1440931"/>
            <a:chExt cx="7740328" cy="5084413"/>
          </a:xfrm>
        </p:grpSpPr>
        <p:sp>
          <p:nvSpPr>
            <p:cNvPr id="3" name="object 3"/>
            <p:cNvSpPr/>
            <p:nvPr/>
          </p:nvSpPr>
          <p:spPr>
            <a:xfrm>
              <a:off x="993348" y="1694813"/>
              <a:ext cx="0" cy="4269105"/>
            </a:xfrm>
            <a:custGeom>
              <a:avLst/>
              <a:gdLst/>
              <a:ahLst/>
              <a:cxnLst/>
              <a:rect l="l" t="t" r="r" b="b"/>
              <a:pathLst>
                <a:path h="4269105">
                  <a:moveTo>
                    <a:pt x="0" y="4268602"/>
                  </a:moveTo>
                  <a:lnTo>
                    <a:pt x="0" y="0"/>
                  </a:lnTo>
                </a:path>
              </a:pathLst>
            </a:custGeom>
            <a:ln w="10861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48296" y="5949280"/>
              <a:ext cx="7077709" cy="0"/>
            </a:xfrm>
            <a:custGeom>
              <a:avLst/>
              <a:gdLst/>
              <a:ahLst/>
              <a:cxnLst/>
              <a:rect l="l" t="t" r="r" b="b"/>
              <a:pathLst>
                <a:path w="7077709">
                  <a:moveTo>
                    <a:pt x="0" y="0"/>
                  </a:moveTo>
                  <a:lnTo>
                    <a:pt x="7077300" y="0"/>
                  </a:lnTo>
                </a:path>
              </a:pathLst>
            </a:custGeom>
            <a:ln w="9525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56608" y="5748422"/>
              <a:ext cx="36195" cy="0"/>
            </a:xfrm>
            <a:custGeom>
              <a:avLst/>
              <a:gdLst/>
              <a:ahLst/>
              <a:cxnLst/>
              <a:rect l="l" t="t" r="r" b="b"/>
              <a:pathLst>
                <a:path w="36194">
                  <a:moveTo>
                    <a:pt x="0" y="0"/>
                  </a:moveTo>
                  <a:lnTo>
                    <a:pt x="36071" y="0"/>
                  </a:lnTo>
                </a:path>
              </a:pathLst>
            </a:custGeom>
            <a:ln w="9524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56608" y="5578011"/>
              <a:ext cx="36195" cy="0"/>
            </a:xfrm>
            <a:custGeom>
              <a:avLst/>
              <a:gdLst/>
              <a:ahLst/>
              <a:cxnLst/>
              <a:rect l="l" t="t" r="r" b="b"/>
              <a:pathLst>
                <a:path w="36194">
                  <a:moveTo>
                    <a:pt x="0" y="0"/>
                  </a:moveTo>
                  <a:lnTo>
                    <a:pt x="36071" y="0"/>
                  </a:lnTo>
                </a:path>
              </a:pathLst>
            </a:custGeom>
            <a:ln w="9524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56608" y="5411757"/>
              <a:ext cx="36195" cy="0"/>
            </a:xfrm>
            <a:custGeom>
              <a:avLst/>
              <a:gdLst/>
              <a:ahLst/>
              <a:cxnLst/>
              <a:rect l="l" t="t" r="r" b="b"/>
              <a:pathLst>
                <a:path w="36194">
                  <a:moveTo>
                    <a:pt x="0" y="0"/>
                  </a:moveTo>
                  <a:lnTo>
                    <a:pt x="36071" y="0"/>
                  </a:lnTo>
                </a:path>
              </a:pathLst>
            </a:custGeom>
            <a:ln w="9524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56608" y="5241346"/>
              <a:ext cx="36195" cy="0"/>
            </a:xfrm>
            <a:custGeom>
              <a:avLst/>
              <a:gdLst/>
              <a:ahLst/>
              <a:cxnLst/>
              <a:rect l="l" t="t" r="r" b="b"/>
              <a:pathLst>
                <a:path w="36194">
                  <a:moveTo>
                    <a:pt x="0" y="0"/>
                  </a:moveTo>
                  <a:lnTo>
                    <a:pt x="36071" y="0"/>
                  </a:lnTo>
                </a:path>
              </a:pathLst>
            </a:custGeom>
            <a:ln w="9524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48296" y="5070935"/>
              <a:ext cx="44450" cy="0"/>
            </a:xfrm>
            <a:custGeom>
              <a:avLst/>
              <a:gdLst/>
              <a:ahLst/>
              <a:cxnLst/>
              <a:rect l="l" t="t" r="r" b="b"/>
              <a:pathLst>
                <a:path w="44450">
                  <a:moveTo>
                    <a:pt x="0" y="0"/>
                  </a:moveTo>
                  <a:lnTo>
                    <a:pt x="44383" y="0"/>
                  </a:lnTo>
                </a:path>
              </a:pathLst>
            </a:custGeom>
            <a:ln w="9524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56608" y="4904680"/>
              <a:ext cx="36195" cy="0"/>
            </a:xfrm>
            <a:custGeom>
              <a:avLst/>
              <a:gdLst/>
              <a:ahLst/>
              <a:cxnLst/>
              <a:rect l="l" t="t" r="r" b="b"/>
              <a:pathLst>
                <a:path w="36194">
                  <a:moveTo>
                    <a:pt x="0" y="0"/>
                  </a:moveTo>
                  <a:lnTo>
                    <a:pt x="36071" y="0"/>
                  </a:lnTo>
                </a:path>
              </a:pathLst>
            </a:custGeom>
            <a:ln w="9524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56608" y="4734269"/>
              <a:ext cx="36195" cy="0"/>
            </a:xfrm>
            <a:custGeom>
              <a:avLst/>
              <a:gdLst/>
              <a:ahLst/>
              <a:cxnLst/>
              <a:rect l="l" t="t" r="r" b="b"/>
              <a:pathLst>
                <a:path w="36194">
                  <a:moveTo>
                    <a:pt x="0" y="0"/>
                  </a:moveTo>
                  <a:lnTo>
                    <a:pt x="36071" y="0"/>
                  </a:lnTo>
                </a:path>
              </a:pathLst>
            </a:custGeom>
            <a:ln w="9524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56608" y="4568015"/>
              <a:ext cx="36195" cy="0"/>
            </a:xfrm>
            <a:custGeom>
              <a:avLst/>
              <a:gdLst/>
              <a:ahLst/>
              <a:cxnLst/>
              <a:rect l="l" t="t" r="r" b="b"/>
              <a:pathLst>
                <a:path w="36194">
                  <a:moveTo>
                    <a:pt x="0" y="0"/>
                  </a:moveTo>
                  <a:lnTo>
                    <a:pt x="36071" y="0"/>
                  </a:lnTo>
                </a:path>
              </a:pathLst>
            </a:custGeom>
            <a:ln w="9524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56608" y="4397604"/>
              <a:ext cx="36195" cy="0"/>
            </a:xfrm>
            <a:custGeom>
              <a:avLst/>
              <a:gdLst/>
              <a:ahLst/>
              <a:cxnLst/>
              <a:rect l="l" t="t" r="r" b="b"/>
              <a:pathLst>
                <a:path w="36194">
                  <a:moveTo>
                    <a:pt x="0" y="0"/>
                  </a:moveTo>
                  <a:lnTo>
                    <a:pt x="36071" y="0"/>
                  </a:lnTo>
                </a:path>
              </a:pathLst>
            </a:custGeom>
            <a:ln w="9524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48296" y="4227193"/>
              <a:ext cx="44450" cy="0"/>
            </a:xfrm>
            <a:custGeom>
              <a:avLst/>
              <a:gdLst/>
              <a:ahLst/>
              <a:cxnLst/>
              <a:rect l="l" t="t" r="r" b="b"/>
              <a:pathLst>
                <a:path w="44450">
                  <a:moveTo>
                    <a:pt x="0" y="0"/>
                  </a:moveTo>
                  <a:lnTo>
                    <a:pt x="44383" y="0"/>
                  </a:lnTo>
                </a:path>
              </a:pathLst>
            </a:custGeom>
            <a:ln w="9524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6608" y="4060938"/>
              <a:ext cx="36195" cy="0"/>
            </a:xfrm>
            <a:custGeom>
              <a:avLst/>
              <a:gdLst/>
              <a:ahLst/>
              <a:cxnLst/>
              <a:rect l="l" t="t" r="r" b="b"/>
              <a:pathLst>
                <a:path w="36194">
                  <a:moveTo>
                    <a:pt x="0" y="0"/>
                  </a:moveTo>
                  <a:lnTo>
                    <a:pt x="36071" y="0"/>
                  </a:lnTo>
                </a:path>
              </a:pathLst>
            </a:custGeom>
            <a:ln w="9524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56608" y="3890528"/>
              <a:ext cx="36195" cy="0"/>
            </a:xfrm>
            <a:custGeom>
              <a:avLst/>
              <a:gdLst/>
              <a:ahLst/>
              <a:cxnLst/>
              <a:rect l="l" t="t" r="r" b="b"/>
              <a:pathLst>
                <a:path w="36194">
                  <a:moveTo>
                    <a:pt x="0" y="0"/>
                  </a:moveTo>
                  <a:lnTo>
                    <a:pt x="36071" y="0"/>
                  </a:lnTo>
                </a:path>
              </a:pathLst>
            </a:custGeom>
            <a:ln w="9524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56608" y="3720117"/>
              <a:ext cx="36195" cy="0"/>
            </a:xfrm>
            <a:custGeom>
              <a:avLst/>
              <a:gdLst/>
              <a:ahLst/>
              <a:cxnLst/>
              <a:rect l="l" t="t" r="r" b="b"/>
              <a:pathLst>
                <a:path w="36194">
                  <a:moveTo>
                    <a:pt x="0" y="0"/>
                  </a:moveTo>
                  <a:lnTo>
                    <a:pt x="36071" y="0"/>
                  </a:lnTo>
                </a:path>
              </a:pathLst>
            </a:custGeom>
            <a:ln w="9524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56608" y="3553862"/>
              <a:ext cx="36195" cy="0"/>
            </a:xfrm>
            <a:custGeom>
              <a:avLst/>
              <a:gdLst/>
              <a:ahLst/>
              <a:cxnLst/>
              <a:rect l="l" t="t" r="r" b="b"/>
              <a:pathLst>
                <a:path w="36194">
                  <a:moveTo>
                    <a:pt x="0" y="0"/>
                  </a:moveTo>
                  <a:lnTo>
                    <a:pt x="36071" y="0"/>
                  </a:lnTo>
                </a:path>
              </a:pathLst>
            </a:custGeom>
            <a:ln w="9524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48296" y="3383451"/>
              <a:ext cx="44450" cy="0"/>
            </a:xfrm>
            <a:custGeom>
              <a:avLst/>
              <a:gdLst/>
              <a:ahLst/>
              <a:cxnLst/>
              <a:rect l="l" t="t" r="r" b="b"/>
              <a:pathLst>
                <a:path w="44450">
                  <a:moveTo>
                    <a:pt x="0" y="0"/>
                  </a:moveTo>
                  <a:lnTo>
                    <a:pt x="44383" y="0"/>
                  </a:lnTo>
                </a:path>
              </a:pathLst>
            </a:custGeom>
            <a:ln w="9524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56608" y="3213040"/>
              <a:ext cx="36195" cy="0"/>
            </a:xfrm>
            <a:custGeom>
              <a:avLst/>
              <a:gdLst/>
              <a:ahLst/>
              <a:cxnLst/>
              <a:rect l="l" t="t" r="r" b="b"/>
              <a:pathLst>
                <a:path w="36194">
                  <a:moveTo>
                    <a:pt x="0" y="0"/>
                  </a:moveTo>
                  <a:lnTo>
                    <a:pt x="36071" y="0"/>
                  </a:lnTo>
                </a:path>
              </a:pathLst>
            </a:custGeom>
            <a:ln w="9524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56608" y="3046786"/>
              <a:ext cx="36195" cy="0"/>
            </a:xfrm>
            <a:custGeom>
              <a:avLst/>
              <a:gdLst/>
              <a:ahLst/>
              <a:cxnLst/>
              <a:rect l="l" t="t" r="r" b="b"/>
              <a:pathLst>
                <a:path w="36194">
                  <a:moveTo>
                    <a:pt x="0" y="0"/>
                  </a:moveTo>
                  <a:lnTo>
                    <a:pt x="36071" y="0"/>
                  </a:lnTo>
                </a:path>
              </a:pathLst>
            </a:custGeom>
            <a:ln w="9524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956608" y="2876375"/>
              <a:ext cx="36195" cy="0"/>
            </a:xfrm>
            <a:custGeom>
              <a:avLst/>
              <a:gdLst/>
              <a:ahLst/>
              <a:cxnLst/>
              <a:rect l="l" t="t" r="r" b="b"/>
              <a:pathLst>
                <a:path w="36194">
                  <a:moveTo>
                    <a:pt x="0" y="0"/>
                  </a:moveTo>
                  <a:lnTo>
                    <a:pt x="36071" y="0"/>
                  </a:lnTo>
                </a:path>
              </a:pathLst>
            </a:custGeom>
            <a:ln w="9524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956608" y="2710120"/>
              <a:ext cx="36195" cy="0"/>
            </a:xfrm>
            <a:custGeom>
              <a:avLst/>
              <a:gdLst/>
              <a:ahLst/>
              <a:cxnLst/>
              <a:rect l="l" t="t" r="r" b="b"/>
              <a:pathLst>
                <a:path w="36194">
                  <a:moveTo>
                    <a:pt x="0" y="0"/>
                  </a:moveTo>
                  <a:lnTo>
                    <a:pt x="36071" y="0"/>
                  </a:lnTo>
                </a:path>
              </a:pathLst>
            </a:custGeom>
            <a:ln w="9524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948296" y="2539710"/>
              <a:ext cx="44450" cy="0"/>
            </a:xfrm>
            <a:custGeom>
              <a:avLst/>
              <a:gdLst/>
              <a:ahLst/>
              <a:cxnLst/>
              <a:rect l="l" t="t" r="r" b="b"/>
              <a:pathLst>
                <a:path w="44450">
                  <a:moveTo>
                    <a:pt x="0" y="0"/>
                  </a:moveTo>
                  <a:lnTo>
                    <a:pt x="44383" y="0"/>
                  </a:lnTo>
                </a:path>
              </a:pathLst>
            </a:custGeom>
            <a:ln w="9524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956608" y="2369298"/>
              <a:ext cx="36195" cy="0"/>
            </a:xfrm>
            <a:custGeom>
              <a:avLst/>
              <a:gdLst/>
              <a:ahLst/>
              <a:cxnLst/>
              <a:rect l="l" t="t" r="r" b="b"/>
              <a:pathLst>
                <a:path w="36194">
                  <a:moveTo>
                    <a:pt x="0" y="0"/>
                  </a:moveTo>
                  <a:lnTo>
                    <a:pt x="36071" y="0"/>
                  </a:lnTo>
                </a:path>
              </a:pathLst>
            </a:custGeom>
            <a:ln w="9524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956608" y="2203045"/>
              <a:ext cx="36195" cy="0"/>
            </a:xfrm>
            <a:custGeom>
              <a:avLst/>
              <a:gdLst/>
              <a:ahLst/>
              <a:cxnLst/>
              <a:rect l="l" t="t" r="r" b="b"/>
              <a:pathLst>
                <a:path w="36194">
                  <a:moveTo>
                    <a:pt x="0" y="0"/>
                  </a:moveTo>
                  <a:lnTo>
                    <a:pt x="36071" y="0"/>
                  </a:lnTo>
                </a:path>
              </a:pathLst>
            </a:custGeom>
            <a:ln w="9524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956608" y="2032634"/>
              <a:ext cx="36195" cy="0"/>
            </a:xfrm>
            <a:custGeom>
              <a:avLst/>
              <a:gdLst/>
              <a:ahLst/>
              <a:cxnLst/>
              <a:rect l="l" t="t" r="r" b="b"/>
              <a:pathLst>
                <a:path w="36194">
                  <a:moveTo>
                    <a:pt x="0" y="0"/>
                  </a:moveTo>
                  <a:lnTo>
                    <a:pt x="36071" y="0"/>
                  </a:lnTo>
                </a:path>
              </a:pathLst>
            </a:custGeom>
            <a:ln w="9524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956608" y="1862223"/>
              <a:ext cx="36195" cy="0"/>
            </a:xfrm>
            <a:custGeom>
              <a:avLst/>
              <a:gdLst/>
              <a:ahLst/>
              <a:cxnLst/>
              <a:rect l="l" t="t" r="r" b="b"/>
              <a:pathLst>
                <a:path w="36194">
                  <a:moveTo>
                    <a:pt x="0" y="0"/>
                  </a:moveTo>
                  <a:lnTo>
                    <a:pt x="36071" y="0"/>
                  </a:lnTo>
                </a:path>
              </a:pathLst>
            </a:custGeom>
            <a:ln w="9524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948296" y="1695969"/>
              <a:ext cx="44450" cy="0"/>
            </a:xfrm>
            <a:custGeom>
              <a:avLst/>
              <a:gdLst/>
              <a:ahLst/>
              <a:cxnLst/>
              <a:rect l="l" t="t" r="r" b="b"/>
              <a:pathLst>
                <a:path w="44450">
                  <a:moveTo>
                    <a:pt x="0" y="0"/>
                  </a:moveTo>
                  <a:lnTo>
                    <a:pt x="44383" y="0"/>
                  </a:lnTo>
                </a:path>
              </a:pathLst>
            </a:custGeom>
            <a:ln w="9524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272492" y="5918833"/>
              <a:ext cx="0" cy="33655"/>
            </a:xfrm>
            <a:custGeom>
              <a:avLst/>
              <a:gdLst/>
              <a:ahLst/>
              <a:cxnLst/>
              <a:rect l="l" t="t" r="r" b="b"/>
              <a:pathLst>
                <a:path h="33654">
                  <a:moveTo>
                    <a:pt x="0" y="0"/>
                  </a:moveTo>
                  <a:lnTo>
                    <a:pt x="0" y="33250"/>
                  </a:lnTo>
                </a:path>
              </a:pathLst>
            </a:custGeom>
            <a:ln w="9524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555125" y="5918833"/>
              <a:ext cx="0" cy="33655"/>
            </a:xfrm>
            <a:custGeom>
              <a:avLst/>
              <a:gdLst/>
              <a:ahLst/>
              <a:cxnLst/>
              <a:rect l="l" t="t" r="r" b="b"/>
              <a:pathLst>
                <a:path h="33654">
                  <a:moveTo>
                    <a:pt x="0" y="0"/>
                  </a:moveTo>
                  <a:lnTo>
                    <a:pt x="0" y="33250"/>
                  </a:lnTo>
                </a:path>
              </a:pathLst>
            </a:custGeom>
            <a:ln w="9524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837758" y="5918833"/>
              <a:ext cx="0" cy="33655"/>
            </a:xfrm>
            <a:custGeom>
              <a:avLst/>
              <a:gdLst/>
              <a:ahLst/>
              <a:cxnLst/>
              <a:rect l="l" t="t" r="r" b="b"/>
              <a:pathLst>
                <a:path h="33654">
                  <a:moveTo>
                    <a:pt x="0" y="0"/>
                  </a:moveTo>
                  <a:lnTo>
                    <a:pt x="0" y="33250"/>
                  </a:lnTo>
                </a:path>
              </a:pathLst>
            </a:custGeom>
            <a:ln w="9524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116234" y="5918833"/>
              <a:ext cx="0" cy="33655"/>
            </a:xfrm>
            <a:custGeom>
              <a:avLst/>
              <a:gdLst/>
              <a:ahLst/>
              <a:cxnLst/>
              <a:rect l="l" t="t" r="r" b="b"/>
              <a:pathLst>
                <a:path h="33654">
                  <a:moveTo>
                    <a:pt x="0" y="0"/>
                  </a:moveTo>
                  <a:lnTo>
                    <a:pt x="0" y="33250"/>
                  </a:lnTo>
                </a:path>
              </a:pathLst>
            </a:custGeom>
            <a:ln w="9524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398867" y="5918833"/>
              <a:ext cx="0" cy="45085"/>
            </a:xfrm>
            <a:custGeom>
              <a:avLst/>
              <a:gdLst/>
              <a:ahLst/>
              <a:cxnLst/>
              <a:rect l="l" t="t" r="r" b="b"/>
              <a:pathLst>
                <a:path h="45085">
                  <a:moveTo>
                    <a:pt x="0" y="44583"/>
                  </a:moveTo>
                  <a:lnTo>
                    <a:pt x="0" y="0"/>
                  </a:lnTo>
                </a:path>
              </a:pathLst>
            </a:custGeom>
            <a:ln w="9524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681499" y="5918833"/>
              <a:ext cx="0" cy="33655"/>
            </a:xfrm>
            <a:custGeom>
              <a:avLst/>
              <a:gdLst/>
              <a:ahLst/>
              <a:cxnLst/>
              <a:rect l="l" t="t" r="r" b="b"/>
              <a:pathLst>
                <a:path h="33654">
                  <a:moveTo>
                    <a:pt x="0" y="0"/>
                  </a:moveTo>
                  <a:lnTo>
                    <a:pt x="0" y="33250"/>
                  </a:lnTo>
                </a:path>
              </a:pathLst>
            </a:custGeom>
            <a:ln w="9524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959976" y="5918833"/>
              <a:ext cx="0" cy="33655"/>
            </a:xfrm>
            <a:custGeom>
              <a:avLst/>
              <a:gdLst/>
              <a:ahLst/>
              <a:cxnLst/>
              <a:rect l="l" t="t" r="r" b="b"/>
              <a:pathLst>
                <a:path h="33654">
                  <a:moveTo>
                    <a:pt x="0" y="0"/>
                  </a:moveTo>
                  <a:lnTo>
                    <a:pt x="0" y="33250"/>
                  </a:lnTo>
                </a:path>
              </a:pathLst>
            </a:custGeom>
            <a:ln w="9524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242608" y="5918833"/>
              <a:ext cx="0" cy="33655"/>
            </a:xfrm>
            <a:custGeom>
              <a:avLst/>
              <a:gdLst/>
              <a:ahLst/>
              <a:cxnLst/>
              <a:rect l="l" t="t" r="r" b="b"/>
              <a:pathLst>
                <a:path h="33654">
                  <a:moveTo>
                    <a:pt x="0" y="0"/>
                  </a:moveTo>
                  <a:lnTo>
                    <a:pt x="0" y="33250"/>
                  </a:lnTo>
                </a:path>
              </a:pathLst>
            </a:custGeom>
            <a:ln w="9524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525241" y="5918833"/>
              <a:ext cx="0" cy="33655"/>
            </a:xfrm>
            <a:custGeom>
              <a:avLst/>
              <a:gdLst/>
              <a:ahLst/>
              <a:cxnLst/>
              <a:rect l="l" t="t" r="r" b="b"/>
              <a:pathLst>
                <a:path h="33654">
                  <a:moveTo>
                    <a:pt x="0" y="0"/>
                  </a:moveTo>
                  <a:lnTo>
                    <a:pt x="0" y="33250"/>
                  </a:lnTo>
                </a:path>
              </a:pathLst>
            </a:custGeom>
            <a:ln w="9524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807874" y="5918833"/>
              <a:ext cx="0" cy="45085"/>
            </a:xfrm>
            <a:custGeom>
              <a:avLst/>
              <a:gdLst/>
              <a:ahLst/>
              <a:cxnLst/>
              <a:rect l="l" t="t" r="r" b="b"/>
              <a:pathLst>
                <a:path h="45085">
                  <a:moveTo>
                    <a:pt x="0" y="44583"/>
                  </a:moveTo>
                  <a:lnTo>
                    <a:pt x="0" y="0"/>
                  </a:lnTo>
                </a:path>
              </a:pathLst>
            </a:custGeom>
            <a:ln w="9524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086350" y="5918833"/>
              <a:ext cx="0" cy="33655"/>
            </a:xfrm>
            <a:custGeom>
              <a:avLst/>
              <a:gdLst/>
              <a:ahLst/>
              <a:cxnLst/>
              <a:rect l="l" t="t" r="r" b="b"/>
              <a:pathLst>
                <a:path h="33654">
                  <a:moveTo>
                    <a:pt x="0" y="0"/>
                  </a:moveTo>
                  <a:lnTo>
                    <a:pt x="0" y="33250"/>
                  </a:lnTo>
                </a:path>
              </a:pathLst>
            </a:custGeom>
            <a:ln w="9524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368983" y="5918833"/>
              <a:ext cx="0" cy="33655"/>
            </a:xfrm>
            <a:custGeom>
              <a:avLst/>
              <a:gdLst/>
              <a:ahLst/>
              <a:cxnLst/>
              <a:rect l="l" t="t" r="r" b="b"/>
              <a:pathLst>
                <a:path h="33654">
                  <a:moveTo>
                    <a:pt x="0" y="0"/>
                  </a:moveTo>
                  <a:lnTo>
                    <a:pt x="0" y="33250"/>
                  </a:lnTo>
                </a:path>
              </a:pathLst>
            </a:custGeom>
            <a:ln w="9524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651616" y="5918833"/>
              <a:ext cx="0" cy="33655"/>
            </a:xfrm>
            <a:custGeom>
              <a:avLst/>
              <a:gdLst/>
              <a:ahLst/>
              <a:cxnLst/>
              <a:rect l="l" t="t" r="r" b="b"/>
              <a:pathLst>
                <a:path h="33654">
                  <a:moveTo>
                    <a:pt x="0" y="0"/>
                  </a:moveTo>
                  <a:lnTo>
                    <a:pt x="0" y="33250"/>
                  </a:lnTo>
                </a:path>
              </a:pathLst>
            </a:custGeom>
            <a:ln w="9524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930092" y="5918833"/>
              <a:ext cx="0" cy="33655"/>
            </a:xfrm>
            <a:custGeom>
              <a:avLst/>
              <a:gdLst/>
              <a:ahLst/>
              <a:cxnLst/>
              <a:rect l="l" t="t" r="r" b="b"/>
              <a:pathLst>
                <a:path h="33654">
                  <a:moveTo>
                    <a:pt x="0" y="0"/>
                  </a:moveTo>
                  <a:lnTo>
                    <a:pt x="0" y="33250"/>
                  </a:lnTo>
                </a:path>
              </a:pathLst>
            </a:custGeom>
            <a:ln w="9524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212725" y="5918833"/>
              <a:ext cx="0" cy="45085"/>
            </a:xfrm>
            <a:custGeom>
              <a:avLst/>
              <a:gdLst/>
              <a:ahLst/>
              <a:cxnLst/>
              <a:rect l="l" t="t" r="r" b="b"/>
              <a:pathLst>
                <a:path h="45085">
                  <a:moveTo>
                    <a:pt x="0" y="44583"/>
                  </a:moveTo>
                  <a:lnTo>
                    <a:pt x="0" y="0"/>
                  </a:lnTo>
                </a:path>
              </a:pathLst>
            </a:custGeom>
            <a:ln w="9524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495358" y="5918833"/>
              <a:ext cx="0" cy="33655"/>
            </a:xfrm>
            <a:custGeom>
              <a:avLst/>
              <a:gdLst/>
              <a:ahLst/>
              <a:cxnLst/>
              <a:rect l="l" t="t" r="r" b="b"/>
              <a:pathLst>
                <a:path h="33654">
                  <a:moveTo>
                    <a:pt x="0" y="0"/>
                  </a:moveTo>
                  <a:lnTo>
                    <a:pt x="0" y="33250"/>
                  </a:lnTo>
                </a:path>
              </a:pathLst>
            </a:custGeom>
            <a:ln w="9524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773834" y="5918833"/>
              <a:ext cx="0" cy="33655"/>
            </a:xfrm>
            <a:custGeom>
              <a:avLst/>
              <a:gdLst/>
              <a:ahLst/>
              <a:cxnLst/>
              <a:rect l="l" t="t" r="r" b="b"/>
              <a:pathLst>
                <a:path h="33654">
                  <a:moveTo>
                    <a:pt x="0" y="0"/>
                  </a:moveTo>
                  <a:lnTo>
                    <a:pt x="0" y="33250"/>
                  </a:lnTo>
                </a:path>
              </a:pathLst>
            </a:custGeom>
            <a:ln w="9524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056467" y="5918833"/>
              <a:ext cx="0" cy="33655"/>
            </a:xfrm>
            <a:custGeom>
              <a:avLst/>
              <a:gdLst/>
              <a:ahLst/>
              <a:cxnLst/>
              <a:rect l="l" t="t" r="r" b="b"/>
              <a:pathLst>
                <a:path h="33654">
                  <a:moveTo>
                    <a:pt x="0" y="0"/>
                  </a:moveTo>
                  <a:lnTo>
                    <a:pt x="0" y="33250"/>
                  </a:lnTo>
                </a:path>
              </a:pathLst>
            </a:custGeom>
            <a:ln w="9524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6339099" y="5918833"/>
              <a:ext cx="0" cy="33655"/>
            </a:xfrm>
            <a:custGeom>
              <a:avLst/>
              <a:gdLst/>
              <a:ahLst/>
              <a:cxnLst/>
              <a:rect l="l" t="t" r="r" b="b"/>
              <a:pathLst>
                <a:path h="33654">
                  <a:moveTo>
                    <a:pt x="0" y="0"/>
                  </a:moveTo>
                  <a:lnTo>
                    <a:pt x="0" y="33250"/>
                  </a:lnTo>
                </a:path>
              </a:pathLst>
            </a:custGeom>
            <a:ln w="9524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6617576" y="5918833"/>
              <a:ext cx="0" cy="45085"/>
            </a:xfrm>
            <a:custGeom>
              <a:avLst/>
              <a:gdLst/>
              <a:ahLst/>
              <a:cxnLst/>
              <a:rect l="l" t="t" r="r" b="b"/>
              <a:pathLst>
                <a:path h="45085">
                  <a:moveTo>
                    <a:pt x="0" y="44583"/>
                  </a:moveTo>
                  <a:lnTo>
                    <a:pt x="0" y="0"/>
                  </a:lnTo>
                </a:path>
              </a:pathLst>
            </a:custGeom>
            <a:ln w="9524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6900209" y="5918833"/>
              <a:ext cx="0" cy="33655"/>
            </a:xfrm>
            <a:custGeom>
              <a:avLst/>
              <a:gdLst/>
              <a:ahLst/>
              <a:cxnLst/>
              <a:rect l="l" t="t" r="r" b="b"/>
              <a:pathLst>
                <a:path h="33654">
                  <a:moveTo>
                    <a:pt x="0" y="0"/>
                  </a:moveTo>
                  <a:lnTo>
                    <a:pt x="0" y="33250"/>
                  </a:lnTo>
                </a:path>
              </a:pathLst>
            </a:custGeom>
            <a:ln w="9524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7182841" y="5918833"/>
              <a:ext cx="0" cy="33655"/>
            </a:xfrm>
            <a:custGeom>
              <a:avLst/>
              <a:gdLst/>
              <a:ahLst/>
              <a:cxnLst/>
              <a:rect l="l" t="t" r="r" b="b"/>
              <a:pathLst>
                <a:path h="33654">
                  <a:moveTo>
                    <a:pt x="0" y="0"/>
                  </a:moveTo>
                  <a:lnTo>
                    <a:pt x="0" y="33250"/>
                  </a:lnTo>
                </a:path>
              </a:pathLst>
            </a:custGeom>
            <a:ln w="9524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7461319" y="5918833"/>
              <a:ext cx="0" cy="33655"/>
            </a:xfrm>
            <a:custGeom>
              <a:avLst/>
              <a:gdLst/>
              <a:ahLst/>
              <a:cxnLst/>
              <a:rect l="l" t="t" r="r" b="b"/>
              <a:pathLst>
                <a:path h="33654">
                  <a:moveTo>
                    <a:pt x="0" y="0"/>
                  </a:moveTo>
                  <a:lnTo>
                    <a:pt x="0" y="33250"/>
                  </a:lnTo>
                </a:path>
              </a:pathLst>
            </a:custGeom>
            <a:ln w="9524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7743950" y="5918833"/>
              <a:ext cx="0" cy="33655"/>
            </a:xfrm>
            <a:custGeom>
              <a:avLst/>
              <a:gdLst/>
              <a:ahLst/>
              <a:cxnLst/>
              <a:rect l="l" t="t" r="r" b="b"/>
              <a:pathLst>
                <a:path h="33654">
                  <a:moveTo>
                    <a:pt x="0" y="0"/>
                  </a:moveTo>
                  <a:lnTo>
                    <a:pt x="0" y="33250"/>
                  </a:lnTo>
                </a:path>
              </a:pathLst>
            </a:custGeom>
            <a:ln w="9524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8025597" y="5918833"/>
              <a:ext cx="0" cy="45085"/>
            </a:xfrm>
            <a:custGeom>
              <a:avLst/>
              <a:gdLst/>
              <a:ahLst/>
              <a:cxnLst/>
              <a:rect l="l" t="t" r="r" b="b"/>
              <a:pathLst>
                <a:path h="45085">
                  <a:moveTo>
                    <a:pt x="0" y="44583"/>
                  </a:moveTo>
                  <a:lnTo>
                    <a:pt x="0" y="0"/>
                  </a:lnTo>
                </a:path>
              </a:pathLst>
            </a:custGeom>
            <a:ln w="9524">
              <a:solidFill>
                <a:srgbClr val="CBCBC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990043" y="5237072"/>
              <a:ext cx="4445" cy="635"/>
            </a:xfrm>
            <a:custGeom>
              <a:avLst/>
              <a:gdLst/>
              <a:ahLst/>
              <a:cxnLst/>
              <a:rect l="l" t="t" r="r" b="b"/>
              <a:pathLst>
                <a:path w="4444" h="635">
                  <a:moveTo>
                    <a:pt x="0" y="0"/>
                  </a:moveTo>
                  <a:lnTo>
                    <a:pt x="3973" y="116"/>
                  </a:lnTo>
                </a:path>
              </a:pathLst>
            </a:custGeom>
            <a:ln w="28574">
              <a:solidFill>
                <a:srgbClr val="011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994016" y="5000277"/>
              <a:ext cx="278765" cy="237490"/>
            </a:xfrm>
            <a:custGeom>
              <a:avLst/>
              <a:gdLst/>
              <a:ahLst/>
              <a:cxnLst/>
              <a:rect l="l" t="t" r="r" b="b"/>
              <a:pathLst>
                <a:path w="278765" h="237489">
                  <a:moveTo>
                    <a:pt x="0" y="236911"/>
                  </a:moveTo>
                  <a:lnTo>
                    <a:pt x="278475" y="0"/>
                  </a:lnTo>
                </a:path>
              </a:pathLst>
            </a:custGeom>
            <a:ln w="28574">
              <a:solidFill>
                <a:srgbClr val="011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272492" y="4929618"/>
              <a:ext cx="283210" cy="71120"/>
            </a:xfrm>
            <a:custGeom>
              <a:avLst/>
              <a:gdLst/>
              <a:ahLst/>
              <a:cxnLst/>
              <a:rect l="l" t="t" r="r" b="b"/>
              <a:pathLst>
                <a:path w="283209" h="71120">
                  <a:moveTo>
                    <a:pt x="0" y="70658"/>
                  </a:moveTo>
                  <a:lnTo>
                    <a:pt x="282632" y="0"/>
                  </a:lnTo>
                </a:path>
              </a:pathLst>
            </a:custGeom>
            <a:ln w="28574">
              <a:solidFill>
                <a:srgbClr val="011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555125" y="4655298"/>
              <a:ext cx="283210" cy="274320"/>
            </a:xfrm>
            <a:custGeom>
              <a:avLst/>
              <a:gdLst/>
              <a:ahLst/>
              <a:cxnLst/>
              <a:rect l="l" t="t" r="r" b="b"/>
              <a:pathLst>
                <a:path w="283210" h="274320">
                  <a:moveTo>
                    <a:pt x="0" y="274319"/>
                  </a:moveTo>
                  <a:lnTo>
                    <a:pt x="282632" y="0"/>
                  </a:lnTo>
                </a:path>
              </a:pathLst>
            </a:custGeom>
            <a:ln w="28574">
              <a:solidFill>
                <a:srgbClr val="011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837758" y="4252131"/>
              <a:ext cx="278765" cy="403225"/>
            </a:xfrm>
            <a:custGeom>
              <a:avLst/>
              <a:gdLst/>
              <a:ahLst/>
              <a:cxnLst/>
              <a:rect l="l" t="t" r="r" b="b"/>
              <a:pathLst>
                <a:path w="278764" h="403225">
                  <a:moveTo>
                    <a:pt x="0" y="403166"/>
                  </a:moveTo>
                  <a:lnTo>
                    <a:pt x="278475" y="0"/>
                  </a:lnTo>
                </a:path>
              </a:pathLst>
            </a:custGeom>
            <a:ln w="28574">
              <a:solidFill>
                <a:srgbClr val="011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116234" y="4048469"/>
              <a:ext cx="283210" cy="203835"/>
            </a:xfrm>
            <a:custGeom>
              <a:avLst/>
              <a:gdLst/>
              <a:ahLst/>
              <a:cxnLst/>
              <a:rect l="l" t="t" r="r" b="b"/>
              <a:pathLst>
                <a:path w="283210" h="203835">
                  <a:moveTo>
                    <a:pt x="0" y="203661"/>
                  </a:moveTo>
                  <a:lnTo>
                    <a:pt x="282632" y="0"/>
                  </a:lnTo>
                </a:path>
              </a:pathLst>
            </a:custGeom>
            <a:ln w="28574">
              <a:solidFill>
                <a:srgbClr val="011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2398867" y="3001066"/>
              <a:ext cx="283210" cy="1047750"/>
            </a:xfrm>
            <a:custGeom>
              <a:avLst/>
              <a:gdLst/>
              <a:ahLst/>
              <a:cxnLst/>
              <a:rect l="l" t="t" r="r" b="b"/>
              <a:pathLst>
                <a:path w="283210" h="1047750">
                  <a:moveTo>
                    <a:pt x="0" y="1047402"/>
                  </a:moveTo>
                  <a:lnTo>
                    <a:pt x="282631" y="0"/>
                  </a:lnTo>
                </a:path>
              </a:pathLst>
            </a:custGeom>
            <a:ln w="28574">
              <a:solidFill>
                <a:srgbClr val="011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2681499" y="2444113"/>
              <a:ext cx="278765" cy="557530"/>
            </a:xfrm>
            <a:custGeom>
              <a:avLst/>
              <a:gdLst/>
              <a:ahLst/>
              <a:cxnLst/>
              <a:rect l="l" t="t" r="r" b="b"/>
              <a:pathLst>
                <a:path w="278764" h="557530">
                  <a:moveTo>
                    <a:pt x="0" y="556953"/>
                  </a:moveTo>
                  <a:lnTo>
                    <a:pt x="278476" y="0"/>
                  </a:lnTo>
                </a:path>
              </a:pathLst>
            </a:custGeom>
            <a:ln w="28574">
              <a:solidFill>
                <a:srgbClr val="011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2959976" y="1978600"/>
              <a:ext cx="283210" cy="466090"/>
            </a:xfrm>
            <a:custGeom>
              <a:avLst/>
              <a:gdLst/>
              <a:ahLst/>
              <a:cxnLst/>
              <a:rect l="l" t="t" r="r" b="b"/>
              <a:pathLst>
                <a:path w="283210" h="466089">
                  <a:moveTo>
                    <a:pt x="0" y="465513"/>
                  </a:moveTo>
                  <a:lnTo>
                    <a:pt x="282631" y="0"/>
                  </a:lnTo>
                </a:path>
              </a:pathLst>
            </a:custGeom>
            <a:ln w="28574">
              <a:solidFill>
                <a:srgbClr val="011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3242608" y="1978600"/>
              <a:ext cx="283210" cy="918844"/>
            </a:xfrm>
            <a:custGeom>
              <a:avLst/>
              <a:gdLst/>
              <a:ahLst/>
              <a:cxnLst/>
              <a:rect l="l" t="t" r="r" b="b"/>
              <a:pathLst>
                <a:path w="283210" h="918844">
                  <a:moveTo>
                    <a:pt x="0" y="0"/>
                  </a:moveTo>
                  <a:lnTo>
                    <a:pt x="282632" y="918557"/>
                  </a:lnTo>
                </a:path>
              </a:pathLst>
            </a:custGeom>
            <a:ln w="28574">
              <a:solidFill>
                <a:srgbClr val="011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3525241" y="2897157"/>
              <a:ext cx="283210" cy="628015"/>
            </a:xfrm>
            <a:custGeom>
              <a:avLst/>
              <a:gdLst/>
              <a:ahLst/>
              <a:cxnLst/>
              <a:rect l="l" t="t" r="r" b="b"/>
              <a:pathLst>
                <a:path w="283210" h="628014">
                  <a:moveTo>
                    <a:pt x="0" y="0"/>
                  </a:moveTo>
                  <a:lnTo>
                    <a:pt x="282632" y="627611"/>
                  </a:lnTo>
                </a:path>
              </a:pathLst>
            </a:custGeom>
            <a:ln w="28574">
              <a:solidFill>
                <a:srgbClr val="011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3807874" y="3524768"/>
              <a:ext cx="278765" cy="2203450"/>
            </a:xfrm>
            <a:custGeom>
              <a:avLst/>
              <a:gdLst/>
              <a:ahLst/>
              <a:cxnLst/>
              <a:rect l="l" t="t" r="r" b="b"/>
              <a:pathLst>
                <a:path w="278764" h="2203450">
                  <a:moveTo>
                    <a:pt x="0" y="0"/>
                  </a:moveTo>
                  <a:lnTo>
                    <a:pt x="278475" y="2202871"/>
                  </a:lnTo>
                </a:path>
              </a:pathLst>
            </a:custGeom>
            <a:ln w="28574">
              <a:solidFill>
                <a:srgbClr val="011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4086350" y="5681919"/>
              <a:ext cx="283210" cy="45720"/>
            </a:xfrm>
            <a:custGeom>
              <a:avLst/>
              <a:gdLst/>
              <a:ahLst/>
              <a:cxnLst/>
              <a:rect l="l" t="t" r="r" b="b"/>
              <a:pathLst>
                <a:path w="283210" h="45720">
                  <a:moveTo>
                    <a:pt x="0" y="45719"/>
                  </a:moveTo>
                  <a:lnTo>
                    <a:pt x="282632" y="0"/>
                  </a:lnTo>
                </a:path>
              </a:pathLst>
            </a:custGeom>
            <a:ln w="28574">
              <a:solidFill>
                <a:srgbClr val="011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4368983" y="5627887"/>
              <a:ext cx="283210" cy="54610"/>
            </a:xfrm>
            <a:custGeom>
              <a:avLst/>
              <a:gdLst/>
              <a:ahLst/>
              <a:cxnLst/>
              <a:rect l="l" t="t" r="r" b="b"/>
              <a:pathLst>
                <a:path w="283210" h="54610">
                  <a:moveTo>
                    <a:pt x="0" y="54031"/>
                  </a:moveTo>
                  <a:lnTo>
                    <a:pt x="282632" y="0"/>
                  </a:lnTo>
                </a:path>
              </a:pathLst>
            </a:custGeom>
            <a:ln w="28574">
              <a:solidFill>
                <a:srgbClr val="011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4651616" y="5361880"/>
              <a:ext cx="278765" cy="266065"/>
            </a:xfrm>
            <a:custGeom>
              <a:avLst/>
              <a:gdLst/>
              <a:ahLst/>
              <a:cxnLst/>
              <a:rect l="l" t="t" r="r" b="b"/>
              <a:pathLst>
                <a:path w="278764" h="266064">
                  <a:moveTo>
                    <a:pt x="0" y="266007"/>
                  </a:moveTo>
                  <a:lnTo>
                    <a:pt x="278475" y="0"/>
                  </a:lnTo>
                </a:path>
              </a:pathLst>
            </a:custGeom>
            <a:ln w="28574">
              <a:solidFill>
                <a:srgbClr val="011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4930092" y="5199781"/>
              <a:ext cx="283210" cy="162560"/>
            </a:xfrm>
            <a:custGeom>
              <a:avLst/>
              <a:gdLst/>
              <a:ahLst/>
              <a:cxnLst/>
              <a:rect l="l" t="t" r="r" b="b"/>
              <a:pathLst>
                <a:path w="283210" h="162560">
                  <a:moveTo>
                    <a:pt x="0" y="162097"/>
                  </a:moveTo>
                  <a:lnTo>
                    <a:pt x="282632" y="0"/>
                  </a:lnTo>
                </a:path>
              </a:pathLst>
            </a:custGeom>
            <a:ln w="28574">
              <a:solidFill>
                <a:srgbClr val="011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5212725" y="5199781"/>
              <a:ext cx="283210" cy="8890"/>
            </a:xfrm>
            <a:custGeom>
              <a:avLst/>
              <a:gdLst/>
              <a:ahLst/>
              <a:cxnLst/>
              <a:rect l="l" t="t" r="r" b="b"/>
              <a:pathLst>
                <a:path w="283210" h="8889">
                  <a:moveTo>
                    <a:pt x="0" y="0"/>
                  </a:moveTo>
                  <a:lnTo>
                    <a:pt x="282632" y="8312"/>
                  </a:lnTo>
                </a:path>
              </a:pathLst>
            </a:custGeom>
            <a:ln w="28574">
              <a:solidFill>
                <a:srgbClr val="011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5495358" y="5087560"/>
              <a:ext cx="278765" cy="120650"/>
            </a:xfrm>
            <a:custGeom>
              <a:avLst/>
              <a:gdLst/>
              <a:ahLst/>
              <a:cxnLst/>
              <a:rect l="l" t="t" r="r" b="b"/>
              <a:pathLst>
                <a:path w="278764" h="120650">
                  <a:moveTo>
                    <a:pt x="0" y="120534"/>
                  </a:moveTo>
                  <a:lnTo>
                    <a:pt x="278475" y="0"/>
                  </a:lnTo>
                </a:path>
              </a:pathLst>
            </a:custGeom>
            <a:ln w="28574">
              <a:solidFill>
                <a:srgbClr val="011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5773834" y="5087560"/>
              <a:ext cx="283210" cy="399415"/>
            </a:xfrm>
            <a:custGeom>
              <a:avLst/>
              <a:gdLst/>
              <a:ahLst/>
              <a:cxnLst/>
              <a:rect l="l" t="t" r="r" b="b"/>
              <a:pathLst>
                <a:path w="283210" h="399414">
                  <a:moveTo>
                    <a:pt x="0" y="0"/>
                  </a:moveTo>
                  <a:lnTo>
                    <a:pt x="282632" y="399010"/>
                  </a:lnTo>
                </a:path>
              </a:pathLst>
            </a:custGeom>
            <a:ln w="28574">
              <a:solidFill>
                <a:srgbClr val="011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6056467" y="5366036"/>
              <a:ext cx="283210" cy="120650"/>
            </a:xfrm>
            <a:custGeom>
              <a:avLst/>
              <a:gdLst/>
              <a:ahLst/>
              <a:cxnLst/>
              <a:rect l="l" t="t" r="r" b="b"/>
              <a:pathLst>
                <a:path w="283210" h="120650">
                  <a:moveTo>
                    <a:pt x="0" y="120533"/>
                  </a:moveTo>
                  <a:lnTo>
                    <a:pt x="282631" y="0"/>
                  </a:lnTo>
                </a:path>
              </a:pathLst>
            </a:custGeom>
            <a:ln w="28574">
              <a:solidFill>
                <a:srgbClr val="011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6339099" y="5366036"/>
              <a:ext cx="278765" cy="283210"/>
            </a:xfrm>
            <a:custGeom>
              <a:avLst/>
              <a:gdLst/>
              <a:ahLst/>
              <a:cxnLst/>
              <a:rect l="l" t="t" r="r" b="b"/>
              <a:pathLst>
                <a:path w="278765" h="283210">
                  <a:moveTo>
                    <a:pt x="0" y="0"/>
                  </a:moveTo>
                  <a:lnTo>
                    <a:pt x="278476" y="282631"/>
                  </a:lnTo>
                </a:path>
              </a:pathLst>
            </a:custGeom>
            <a:ln w="28574">
              <a:solidFill>
                <a:srgbClr val="011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6617576" y="5366036"/>
              <a:ext cx="283210" cy="283210"/>
            </a:xfrm>
            <a:custGeom>
              <a:avLst/>
              <a:gdLst/>
              <a:ahLst/>
              <a:cxnLst/>
              <a:rect l="l" t="t" r="r" b="b"/>
              <a:pathLst>
                <a:path w="283209" h="283210">
                  <a:moveTo>
                    <a:pt x="0" y="282631"/>
                  </a:moveTo>
                  <a:lnTo>
                    <a:pt x="282632" y="0"/>
                  </a:lnTo>
                </a:path>
              </a:pathLst>
            </a:custGeom>
            <a:ln w="28574">
              <a:solidFill>
                <a:srgbClr val="011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6900209" y="5366036"/>
              <a:ext cx="283210" cy="100330"/>
            </a:xfrm>
            <a:custGeom>
              <a:avLst/>
              <a:gdLst/>
              <a:ahLst/>
              <a:cxnLst/>
              <a:rect l="l" t="t" r="r" b="b"/>
              <a:pathLst>
                <a:path w="283209" h="100329">
                  <a:moveTo>
                    <a:pt x="0" y="0"/>
                  </a:moveTo>
                  <a:lnTo>
                    <a:pt x="282631" y="99751"/>
                  </a:lnTo>
                </a:path>
              </a:pathLst>
            </a:custGeom>
            <a:ln w="28574">
              <a:solidFill>
                <a:srgbClr val="011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7182841" y="5465788"/>
              <a:ext cx="278765" cy="182880"/>
            </a:xfrm>
            <a:custGeom>
              <a:avLst/>
              <a:gdLst/>
              <a:ahLst/>
              <a:cxnLst/>
              <a:rect l="l" t="t" r="r" b="b"/>
              <a:pathLst>
                <a:path w="278765" h="182879">
                  <a:moveTo>
                    <a:pt x="0" y="0"/>
                  </a:moveTo>
                  <a:lnTo>
                    <a:pt x="278477" y="182879"/>
                  </a:lnTo>
                </a:path>
              </a:pathLst>
            </a:custGeom>
            <a:ln w="28574">
              <a:solidFill>
                <a:srgbClr val="011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7461319" y="5677794"/>
              <a:ext cx="283210" cy="269240"/>
            </a:xfrm>
            <a:custGeom>
              <a:avLst/>
              <a:gdLst/>
              <a:ahLst/>
              <a:cxnLst/>
              <a:rect l="l" t="t" r="r" b="b"/>
              <a:pathLst>
                <a:path w="283209" h="269239">
                  <a:moveTo>
                    <a:pt x="0" y="0"/>
                  </a:moveTo>
                  <a:lnTo>
                    <a:pt x="282630" y="268772"/>
                  </a:lnTo>
                </a:path>
              </a:pathLst>
            </a:custGeom>
            <a:ln w="28574">
              <a:solidFill>
                <a:srgbClr val="011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7743950" y="5922944"/>
              <a:ext cx="281940" cy="0"/>
            </a:xfrm>
            <a:custGeom>
              <a:avLst/>
              <a:gdLst/>
              <a:ahLst/>
              <a:cxnLst/>
              <a:rect l="l" t="t" r="r" b="b"/>
              <a:pathLst>
                <a:path w="281940">
                  <a:moveTo>
                    <a:pt x="0" y="0"/>
                  </a:moveTo>
                  <a:lnTo>
                    <a:pt x="281645" y="0"/>
                  </a:lnTo>
                </a:path>
              </a:pathLst>
            </a:custGeom>
            <a:ln w="28574">
              <a:solidFill>
                <a:srgbClr val="011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956792" y="5196618"/>
              <a:ext cx="74814" cy="7897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1235268" y="4959704"/>
              <a:ext cx="74814" cy="7897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1517901" y="4889047"/>
              <a:ext cx="74814" cy="7897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1800533" y="4614726"/>
              <a:ext cx="74814" cy="7897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2079010" y="4211559"/>
              <a:ext cx="74814" cy="7897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2361642" y="4007898"/>
              <a:ext cx="74814" cy="7897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2644276" y="2960494"/>
              <a:ext cx="74814" cy="7897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2922751" y="2403541"/>
              <a:ext cx="74814" cy="7897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3205385" y="1938029"/>
              <a:ext cx="74814" cy="7897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3488017" y="2856584"/>
              <a:ext cx="74814" cy="7897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3770650" y="3484195"/>
              <a:ext cx="74814" cy="7897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4049125" y="5687069"/>
              <a:ext cx="74814" cy="7897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4331759" y="5641347"/>
              <a:ext cx="74814" cy="7897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4614391" y="5587316"/>
              <a:ext cx="74814" cy="7897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4892868" y="5321309"/>
              <a:ext cx="74814" cy="7897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5175501" y="5159210"/>
              <a:ext cx="74814" cy="7897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5458134" y="5167523"/>
              <a:ext cx="74814" cy="7897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5736610" y="5046989"/>
              <a:ext cx="74814" cy="7897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6019242" y="5445999"/>
              <a:ext cx="74814" cy="7897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6301876" y="5325464"/>
              <a:ext cx="74814" cy="7897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6580353" y="5608098"/>
              <a:ext cx="74814" cy="7897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6862984" y="5325464"/>
              <a:ext cx="74814" cy="7897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7145617" y="5425218"/>
              <a:ext cx="74814" cy="7897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7424093" y="5608098"/>
              <a:ext cx="74814" cy="7897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7706726" y="5878261"/>
              <a:ext cx="74814" cy="7897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7989359" y="5878261"/>
              <a:ext cx="74814" cy="7897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990043" y="4638674"/>
              <a:ext cx="4445" cy="8255"/>
            </a:xfrm>
            <a:custGeom>
              <a:avLst/>
              <a:gdLst/>
              <a:ahLst/>
              <a:cxnLst/>
              <a:rect l="l" t="t" r="r" b="b"/>
              <a:pathLst>
                <a:path w="4444" h="8254">
                  <a:moveTo>
                    <a:pt x="0" y="7772"/>
                  </a:moveTo>
                  <a:lnTo>
                    <a:pt x="3973" y="0"/>
                  </a:lnTo>
                </a:path>
              </a:pathLst>
            </a:custGeom>
            <a:ln w="28574">
              <a:solidFill>
                <a:srgbClr val="CE1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994016" y="4110816"/>
              <a:ext cx="278765" cy="528320"/>
            </a:xfrm>
            <a:custGeom>
              <a:avLst/>
              <a:gdLst/>
              <a:ahLst/>
              <a:cxnLst/>
              <a:rect l="l" t="t" r="r" b="b"/>
              <a:pathLst>
                <a:path w="278765" h="528320">
                  <a:moveTo>
                    <a:pt x="0" y="527857"/>
                  </a:moveTo>
                  <a:lnTo>
                    <a:pt x="278475" y="0"/>
                  </a:lnTo>
                </a:path>
              </a:pathLst>
            </a:custGeom>
            <a:ln w="28574">
              <a:solidFill>
                <a:srgbClr val="CE1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1272492" y="3915467"/>
              <a:ext cx="283210" cy="195580"/>
            </a:xfrm>
            <a:custGeom>
              <a:avLst/>
              <a:gdLst/>
              <a:ahLst/>
              <a:cxnLst/>
              <a:rect l="l" t="t" r="r" b="b"/>
              <a:pathLst>
                <a:path w="283209" h="195579">
                  <a:moveTo>
                    <a:pt x="0" y="195348"/>
                  </a:moveTo>
                  <a:lnTo>
                    <a:pt x="282632" y="0"/>
                  </a:lnTo>
                </a:path>
              </a:pathLst>
            </a:custGeom>
            <a:ln w="28574">
              <a:solidFill>
                <a:srgbClr val="CE1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1555125" y="3915467"/>
              <a:ext cx="283210" cy="170815"/>
            </a:xfrm>
            <a:custGeom>
              <a:avLst/>
              <a:gdLst/>
              <a:ahLst/>
              <a:cxnLst/>
              <a:rect l="l" t="t" r="r" b="b"/>
              <a:pathLst>
                <a:path w="283210" h="170814">
                  <a:moveTo>
                    <a:pt x="0" y="0"/>
                  </a:moveTo>
                  <a:lnTo>
                    <a:pt x="282632" y="170410"/>
                  </a:lnTo>
                </a:path>
              </a:pathLst>
            </a:custGeom>
            <a:ln w="28574">
              <a:solidFill>
                <a:srgbClr val="CE1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1837758" y="2847281"/>
              <a:ext cx="278765" cy="1238885"/>
            </a:xfrm>
            <a:custGeom>
              <a:avLst/>
              <a:gdLst/>
              <a:ahLst/>
              <a:cxnLst/>
              <a:rect l="l" t="t" r="r" b="b"/>
              <a:pathLst>
                <a:path w="278764" h="1238885">
                  <a:moveTo>
                    <a:pt x="0" y="1238596"/>
                  </a:moveTo>
                  <a:lnTo>
                    <a:pt x="278475" y="0"/>
                  </a:lnTo>
                </a:path>
              </a:pathLst>
            </a:custGeom>
            <a:ln w="28574">
              <a:solidFill>
                <a:srgbClr val="CE1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2116234" y="1974445"/>
              <a:ext cx="283210" cy="873125"/>
            </a:xfrm>
            <a:custGeom>
              <a:avLst/>
              <a:gdLst/>
              <a:ahLst/>
              <a:cxnLst/>
              <a:rect l="l" t="t" r="r" b="b"/>
              <a:pathLst>
                <a:path w="283210" h="873125">
                  <a:moveTo>
                    <a:pt x="0" y="872835"/>
                  </a:moveTo>
                  <a:lnTo>
                    <a:pt x="282632" y="0"/>
                  </a:lnTo>
                </a:path>
              </a:pathLst>
            </a:custGeom>
            <a:ln w="28574">
              <a:solidFill>
                <a:srgbClr val="CE1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2398867" y="1974445"/>
              <a:ext cx="283210" cy="1188720"/>
            </a:xfrm>
            <a:custGeom>
              <a:avLst/>
              <a:gdLst/>
              <a:ahLst/>
              <a:cxnLst/>
              <a:rect l="l" t="t" r="r" b="b"/>
              <a:pathLst>
                <a:path w="283210" h="1188720">
                  <a:moveTo>
                    <a:pt x="0" y="0"/>
                  </a:moveTo>
                  <a:lnTo>
                    <a:pt x="282631" y="1188719"/>
                  </a:lnTo>
                </a:path>
              </a:pathLst>
            </a:custGeom>
            <a:ln w="28574">
              <a:solidFill>
                <a:srgbClr val="CE1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2681499" y="3163165"/>
              <a:ext cx="278765" cy="852169"/>
            </a:xfrm>
            <a:custGeom>
              <a:avLst/>
              <a:gdLst/>
              <a:ahLst/>
              <a:cxnLst/>
              <a:rect l="l" t="t" r="r" b="b"/>
              <a:pathLst>
                <a:path w="278764" h="852170">
                  <a:moveTo>
                    <a:pt x="0" y="0"/>
                  </a:moveTo>
                  <a:lnTo>
                    <a:pt x="278476" y="852053"/>
                  </a:lnTo>
                </a:path>
              </a:pathLst>
            </a:custGeom>
            <a:ln w="28574">
              <a:solidFill>
                <a:srgbClr val="CE1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2959976" y="4015219"/>
              <a:ext cx="283210" cy="1047750"/>
            </a:xfrm>
            <a:custGeom>
              <a:avLst/>
              <a:gdLst/>
              <a:ahLst/>
              <a:cxnLst/>
              <a:rect l="l" t="t" r="r" b="b"/>
              <a:pathLst>
                <a:path w="283210" h="1047750">
                  <a:moveTo>
                    <a:pt x="0" y="0"/>
                  </a:moveTo>
                  <a:lnTo>
                    <a:pt x="282631" y="1047403"/>
                  </a:lnTo>
                </a:path>
              </a:pathLst>
            </a:custGeom>
            <a:ln w="28574">
              <a:solidFill>
                <a:srgbClr val="CE1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3242608" y="4892212"/>
              <a:ext cx="283210" cy="170815"/>
            </a:xfrm>
            <a:custGeom>
              <a:avLst/>
              <a:gdLst/>
              <a:ahLst/>
              <a:cxnLst/>
              <a:rect l="l" t="t" r="r" b="b"/>
              <a:pathLst>
                <a:path w="283210" h="170814">
                  <a:moveTo>
                    <a:pt x="0" y="170410"/>
                  </a:moveTo>
                  <a:lnTo>
                    <a:pt x="282632" y="0"/>
                  </a:lnTo>
                </a:path>
              </a:pathLst>
            </a:custGeom>
            <a:ln w="28574">
              <a:solidFill>
                <a:srgbClr val="CE1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3525241" y="4842336"/>
              <a:ext cx="283210" cy="50165"/>
            </a:xfrm>
            <a:custGeom>
              <a:avLst/>
              <a:gdLst/>
              <a:ahLst/>
              <a:cxnLst/>
              <a:rect l="l" t="t" r="r" b="b"/>
              <a:pathLst>
                <a:path w="283210" h="50164">
                  <a:moveTo>
                    <a:pt x="0" y="49875"/>
                  </a:moveTo>
                  <a:lnTo>
                    <a:pt x="282632" y="0"/>
                  </a:lnTo>
                </a:path>
              </a:pathLst>
            </a:custGeom>
            <a:ln w="28574">
              <a:solidFill>
                <a:srgbClr val="CE1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3807874" y="4842336"/>
              <a:ext cx="278765" cy="29209"/>
            </a:xfrm>
            <a:custGeom>
              <a:avLst/>
              <a:gdLst/>
              <a:ahLst/>
              <a:cxnLst/>
              <a:rect l="l" t="t" r="r" b="b"/>
              <a:pathLst>
                <a:path w="278764" h="29210">
                  <a:moveTo>
                    <a:pt x="0" y="0"/>
                  </a:moveTo>
                  <a:lnTo>
                    <a:pt x="278475" y="29093"/>
                  </a:lnTo>
                </a:path>
              </a:pathLst>
            </a:custGeom>
            <a:ln w="28574">
              <a:solidFill>
                <a:srgbClr val="CE1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4086350" y="4871430"/>
              <a:ext cx="283210" cy="29209"/>
            </a:xfrm>
            <a:custGeom>
              <a:avLst/>
              <a:gdLst/>
              <a:ahLst/>
              <a:cxnLst/>
              <a:rect l="l" t="t" r="r" b="b"/>
              <a:pathLst>
                <a:path w="283210" h="29210">
                  <a:moveTo>
                    <a:pt x="0" y="0"/>
                  </a:moveTo>
                  <a:lnTo>
                    <a:pt x="282632" y="29094"/>
                  </a:lnTo>
                </a:path>
              </a:pathLst>
            </a:custGeom>
            <a:ln w="28574">
              <a:solidFill>
                <a:srgbClr val="CE1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4368983" y="4888055"/>
              <a:ext cx="283210" cy="12700"/>
            </a:xfrm>
            <a:custGeom>
              <a:avLst/>
              <a:gdLst/>
              <a:ahLst/>
              <a:cxnLst/>
              <a:rect l="l" t="t" r="r" b="b"/>
              <a:pathLst>
                <a:path w="283210" h="12700">
                  <a:moveTo>
                    <a:pt x="0" y="12468"/>
                  </a:moveTo>
                  <a:lnTo>
                    <a:pt x="282632" y="0"/>
                  </a:lnTo>
                </a:path>
              </a:pathLst>
            </a:custGeom>
            <a:ln w="28574">
              <a:solidFill>
                <a:srgbClr val="CE1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4651616" y="4888055"/>
              <a:ext cx="278765" cy="29209"/>
            </a:xfrm>
            <a:custGeom>
              <a:avLst/>
              <a:gdLst/>
              <a:ahLst/>
              <a:cxnLst/>
              <a:rect l="l" t="t" r="r" b="b"/>
              <a:pathLst>
                <a:path w="278764" h="29210">
                  <a:moveTo>
                    <a:pt x="0" y="0"/>
                  </a:moveTo>
                  <a:lnTo>
                    <a:pt x="278475" y="29093"/>
                  </a:lnTo>
                </a:path>
              </a:pathLst>
            </a:custGeom>
            <a:ln w="28574">
              <a:solidFill>
                <a:srgbClr val="CE1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4930092" y="4917150"/>
              <a:ext cx="283210" cy="208279"/>
            </a:xfrm>
            <a:custGeom>
              <a:avLst/>
              <a:gdLst/>
              <a:ahLst/>
              <a:cxnLst/>
              <a:rect l="l" t="t" r="r" b="b"/>
              <a:pathLst>
                <a:path w="283210" h="208279">
                  <a:moveTo>
                    <a:pt x="0" y="0"/>
                  </a:moveTo>
                  <a:lnTo>
                    <a:pt x="282632" y="207818"/>
                  </a:lnTo>
                </a:path>
              </a:pathLst>
            </a:custGeom>
            <a:ln w="28574">
              <a:solidFill>
                <a:srgbClr val="CE1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5212725" y="5124969"/>
              <a:ext cx="283210" cy="100330"/>
            </a:xfrm>
            <a:custGeom>
              <a:avLst/>
              <a:gdLst/>
              <a:ahLst/>
              <a:cxnLst/>
              <a:rect l="l" t="t" r="r" b="b"/>
              <a:pathLst>
                <a:path w="283210" h="100329">
                  <a:moveTo>
                    <a:pt x="0" y="0"/>
                  </a:moveTo>
                  <a:lnTo>
                    <a:pt x="282632" y="99751"/>
                  </a:lnTo>
                </a:path>
              </a:pathLst>
            </a:custGeom>
            <a:ln w="28574">
              <a:solidFill>
                <a:srgbClr val="CE1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5495358" y="5224721"/>
              <a:ext cx="278765" cy="125095"/>
            </a:xfrm>
            <a:custGeom>
              <a:avLst/>
              <a:gdLst/>
              <a:ahLst/>
              <a:cxnLst/>
              <a:rect l="l" t="t" r="r" b="b"/>
              <a:pathLst>
                <a:path w="278764" h="125095">
                  <a:moveTo>
                    <a:pt x="0" y="0"/>
                  </a:moveTo>
                  <a:lnTo>
                    <a:pt x="278475" y="124690"/>
                  </a:lnTo>
                </a:path>
              </a:pathLst>
            </a:custGeom>
            <a:ln w="28574">
              <a:solidFill>
                <a:srgbClr val="CE1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5773834" y="5349412"/>
              <a:ext cx="283210" cy="0"/>
            </a:xfrm>
            <a:custGeom>
              <a:avLst/>
              <a:gdLst/>
              <a:ahLst/>
              <a:cxnLst/>
              <a:rect l="l" t="t" r="r" b="b"/>
              <a:pathLst>
                <a:path w="283210">
                  <a:moveTo>
                    <a:pt x="0" y="0"/>
                  </a:moveTo>
                  <a:lnTo>
                    <a:pt x="282632" y="0"/>
                  </a:lnTo>
                </a:path>
              </a:pathLst>
            </a:custGeom>
            <a:ln w="28574">
              <a:solidFill>
                <a:srgbClr val="CE1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6056467" y="5349412"/>
              <a:ext cx="283210" cy="116839"/>
            </a:xfrm>
            <a:custGeom>
              <a:avLst/>
              <a:gdLst/>
              <a:ahLst/>
              <a:cxnLst/>
              <a:rect l="l" t="t" r="r" b="b"/>
              <a:pathLst>
                <a:path w="283210" h="116839">
                  <a:moveTo>
                    <a:pt x="0" y="0"/>
                  </a:moveTo>
                  <a:lnTo>
                    <a:pt x="282631" y="116377"/>
                  </a:lnTo>
                </a:path>
              </a:pathLst>
            </a:custGeom>
            <a:ln w="28574">
              <a:solidFill>
                <a:srgbClr val="CE1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6339099" y="5465790"/>
              <a:ext cx="278765" cy="166370"/>
            </a:xfrm>
            <a:custGeom>
              <a:avLst/>
              <a:gdLst/>
              <a:ahLst/>
              <a:cxnLst/>
              <a:rect l="l" t="t" r="r" b="b"/>
              <a:pathLst>
                <a:path w="278765" h="166370">
                  <a:moveTo>
                    <a:pt x="0" y="0"/>
                  </a:moveTo>
                  <a:lnTo>
                    <a:pt x="278476" y="166254"/>
                  </a:lnTo>
                </a:path>
              </a:pathLst>
            </a:custGeom>
            <a:ln w="28574">
              <a:solidFill>
                <a:srgbClr val="CE1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6617576" y="5632045"/>
              <a:ext cx="283210" cy="285750"/>
            </a:xfrm>
            <a:custGeom>
              <a:avLst/>
              <a:gdLst/>
              <a:ahLst/>
              <a:cxnLst/>
              <a:rect l="l" t="t" r="r" b="b"/>
              <a:pathLst>
                <a:path w="283209" h="285750">
                  <a:moveTo>
                    <a:pt x="0" y="0"/>
                  </a:moveTo>
                  <a:lnTo>
                    <a:pt x="282632" y="285397"/>
                  </a:lnTo>
                </a:path>
              </a:pathLst>
            </a:custGeom>
            <a:ln w="28574">
              <a:solidFill>
                <a:srgbClr val="CE1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6900209" y="5913568"/>
              <a:ext cx="1125855" cy="0"/>
            </a:xfrm>
            <a:custGeom>
              <a:avLst/>
              <a:gdLst/>
              <a:ahLst/>
              <a:cxnLst/>
              <a:rect l="l" t="t" r="r" b="b"/>
              <a:pathLst>
                <a:path w="1125854">
                  <a:moveTo>
                    <a:pt x="0" y="0"/>
                  </a:moveTo>
                  <a:lnTo>
                    <a:pt x="1125386" y="0"/>
                  </a:lnTo>
                </a:path>
              </a:pathLst>
            </a:custGeom>
            <a:ln w="20825">
              <a:solidFill>
                <a:srgbClr val="CE1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956792" y="4598101"/>
              <a:ext cx="74814" cy="7897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1235268" y="4070243"/>
              <a:ext cx="74814" cy="7897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1517901" y="3874893"/>
              <a:ext cx="74814" cy="7897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1800533" y="4045304"/>
              <a:ext cx="74814" cy="7897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2079010" y="2806709"/>
              <a:ext cx="74814" cy="7897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2361642" y="1933872"/>
              <a:ext cx="74814" cy="7897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2644276" y="3122592"/>
              <a:ext cx="74814" cy="7897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2922751" y="3974647"/>
              <a:ext cx="74814" cy="7897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3205385" y="5022050"/>
              <a:ext cx="74814" cy="7897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3488017" y="4851639"/>
              <a:ext cx="74814" cy="7897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3770650" y="4801763"/>
              <a:ext cx="74814" cy="7897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4049125" y="4830858"/>
              <a:ext cx="74814" cy="7897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4331759" y="4859952"/>
              <a:ext cx="74814" cy="7897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4614391" y="4847483"/>
              <a:ext cx="74814" cy="7897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4892868" y="4876578"/>
              <a:ext cx="74814" cy="7897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5175501" y="5084395"/>
              <a:ext cx="74814" cy="7897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5458134" y="5184147"/>
              <a:ext cx="74814" cy="7897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5736610" y="5308839"/>
              <a:ext cx="74814" cy="7897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6019242" y="5308839"/>
              <a:ext cx="74814" cy="7897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6301876" y="5425218"/>
              <a:ext cx="74814" cy="7897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6580353" y="5591472"/>
              <a:ext cx="74814" cy="7897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6862984" y="5878261"/>
              <a:ext cx="74814" cy="7897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7145617" y="5878261"/>
              <a:ext cx="74814" cy="7897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7424093" y="5878261"/>
              <a:ext cx="74814" cy="7897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7706726" y="5878261"/>
              <a:ext cx="74814" cy="7897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7989359" y="5878261"/>
              <a:ext cx="74814" cy="7897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 txBox="1"/>
            <p:nvPr/>
          </p:nvSpPr>
          <p:spPr>
            <a:xfrm>
              <a:off x="764159" y="5842211"/>
              <a:ext cx="110489" cy="1778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200" b="1" dirty="0">
                  <a:solidFill>
                    <a:srgbClr val="000066"/>
                  </a:solidFill>
                  <a:latin typeface="Arial"/>
                  <a:cs typeface="Arial"/>
                </a:rPr>
                <a:t>0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157" name="object 157"/>
            <p:cNvSpPr txBox="1"/>
            <p:nvPr/>
          </p:nvSpPr>
          <p:spPr>
            <a:xfrm>
              <a:off x="594644" y="4997685"/>
              <a:ext cx="280035" cy="1778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200" b="1" spc="-5" dirty="0">
                  <a:solidFill>
                    <a:srgbClr val="000066"/>
                  </a:solidFill>
                  <a:latin typeface="Arial"/>
                  <a:cs typeface="Arial"/>
                </a:rPr>
                <a:t>500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158" name="object 158"/>
            <p:cNvSpPr txBox="1"/>
            <p:nvPr/>
          </p:nvSpPr>
          <p:spPr>
            <a:xfrm>
              <a:off x="467544" y="4153159"/>
              <a:ext cx="407034" cy="1778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200" b="1" spc="-5" dirty="0">
                  <a:solidFill>
                    <a:srgbClr val="000066"/>
                  </a:solidFill>
                  <a:latin typeface="Arial"/>
                  <a:cs typeface="Arial"/>
                </a:rPr>
                <a:t>1,000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159" name="object 159"/>
            <p:cNvSpPr txBox="1"/>
            <p:nvPr/>
          </p:nvSpPr>
          <p:spPr>
            <a:xfrm>
              <a:off x="467544" y="3308634"/>
              <a:ext cx="407034" cy="1778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200" b="1" spc="-5" dirty="0">
                  <a:solidFill>
                    <a:srgbClr val="000066"/>
                  </a:solidFill>
                  <a:latin typeface="Arial"/>
                  <a:cs typeface="Arial"/>
                </a:rPr>
                <a:t>1,500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160" name="object 160"/>
            <p:cNvSpPr txBox="1"/>
            <p:nvPr/>
          </p:nvSpPr>
          <p:spPr>
            <a:xfrm>
              <a:off x="467544" y="2464109"/>
              <a:ext cx="407034" cy="1778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200" b="1" spc="-5" dirty="0">
                  <a:solidFill>
                    <a:srgbClr val="000066"/>
                  </a:solidFill>
                  <a:latin typeface="Arial"/>
                  <a:cs typeface="Arial"/>
                </a:rPr>
                <a:t>2,000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161" name="object 161"/>
            <p:cNvSpPr txBox="1"/>
            <p:nvPr/>
          </p:nvSpPr>
          <p:spPr>
            <a:xfrm>
              <a:off x="467544" y="1619582"/>
              <a:ext cx="407034" cy="1778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200" b="1" spc="-5" dirty="0">
                  <a:solidFill>
                    <a:srgbClr val="000066"/>
                  </a:solidFill>
                  <a:latin typeface="Arial"/>
                  <a:cs typeface="Arial"/>
                </a:rPr>
                <a:t>2,500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162" name="object 162"/>
            <p:cNvSpPr txBox="1"/>
            <p:nvPr/>
          </p:nvSpPr>
          <p:spPr>
            <a:xfrm>
              <a:off x="810465" y="6025599"/>
              <a:ext cx="364490" cy="1778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200" b="1" spc="-5" dirty="0">
                  <a:solidFill>
                    <a:srgbClr val="000066"/>
                  </a:solidFill>
                  <a:latin typeface="Arial"/>
                  <a:cs typeface="Arial"/>
                </a:rPr>
                <a:t>2000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163" name="object 163"/>
            <p:cNvSpPr txBox="1"/>
            <p:nvPr/>
          </p:nvSpPr>
          <p:spPr>
            <a:xfrm>
              <a:off x="2217049" y="6025599"/>
              <a:ext cx="364490" cy="1778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200" b="1" spc="-5" dirty="0">
                  <a:solidFill>
                    <a:srgbClr val="000066"/>
                  </a:solidFill>
                  <a:latin typeface="Arial"/>
                  <a:cs typeface="Arial"/>
                </a:rPr>
                <a:t>2005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164" name="object 164"/>
            <p:cNvSpPr txBox="1"/>
            <p:nvPr/>
          </p:nvSpPr>
          <p:spPr>
            <a:xfrm>
              <a:off x="3623632" y="6025599"/>
              <a:ext cx="364490" cy="1778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200" b="1" spc="-5" dirty="0">
                  <a:solidFill>
                    <a:srgbClr val="000066"/>
                  </a:solidFill>
                  <a:latin typeface="Arial"/>
                  <a:cs typeface="Arial"/>
                </a:rPr>
                <a:t>2010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165" name="object 165"/>
            <p:cNvSpPr/>
            <p:nvPr/>
          </p:nvSpPr>
          <p:spPr>
            <a:xfrm>
              <a:off x="1166316" y="6416209"/>
              <a:ext cx="243840" cy="0"/>
            </a:xfrm>
            <a:custGeom>
              <a:avLst/>
              <a:gdLst/>
              <a:ahLst/>
              <a:cxnLst/>
              <a:rect l="l" t="t" r="r" b="b"/>
              <a:pathLst>
                <a:path w="243840">
                  <a:moveTo>
                    <a:pt x="0" y="0"/>
                  </a:moveTo>
                  <a:lnTo>
                    <a:pt x="243839" y="1"/>
                  </a:lnTo>
                </a:path>
              </a:pathLst>
            </a:custGeom>
            <a:ln w="28574">
              <a:solidFill>
                <a:srgbClr val="011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1254716" y="6386864"/>
              <a:ext cx="63500" cy="61594"/>
            </a:xfrm>
            <a:custGeom>
              <a:avLst/>
              <a:gdLst/>
              <a:ahLst/>
              <a:cxnLst/>
              <a:rect l="l" t="t" r="r" b="b"/>
              <a:pathLst>
                <a:path w="63500" h="61595">
                  <a:moveTo>
                    <a:pt x="23753" y="0"/>
                  </a:moveTo>
                  <a:lnTo>
                    <a:pt x="11520" y="6296"/>
                  </a:lnTo>
                  <a:lnTo>
                    <a:pt x="3120" y="17152"/>
                  </a:lnTo>
                  <a:lnTo>
                    <a:pt x="0" y="31180"/>
                  </a:lnTo>
                  <a:lnTo>
                    <a:pt x="2746" y="43366"/>
                  </a:lnTo>
                  <a:lnTo>
                    <a:pt x="10430" y="53209"/>
                  </a:lnTo>
                  <a:lnTo>
                    <a:pt x="22762" y="59629"/>
                  </a:lnTo>
                  <a:lnTo>
                    <a:pt x="39448" y="61542"/>
                  </a:lnTo>
                  <a:lnTo>
                    <a:pt x="51822" y="55331"/>
                  </a:lnTo>
                  <a:lnTo>
                    <a:pt x="60331" y="44569"/>
                  </a:lnTo>
                  <a:lnTo>
                    <a:pt x="63394" y="31180"/>
                  </a:lnTo>
                  <a:lnTo>
                    <a:pt x="63488" y="30010"/>
                  </a:lnTo>
                  <a:lnTo>
                    <a:pt x="60658" y="17924"/>
                  </a:lnTo>
                  <a:lnTo>
                    <a:pt x="52917" y="8179"/>
                  </a:lnTo>
                  <a:lnTo>
                    <a:pt x="40529" y="1847"/>
                  </a:lnTo>
                  <a:lnTo>
                    <a:pt x="23753" y="0"/>
                  </a:lnTo>
                  <a:close/>
                </a:path>
              </a:pathLst>
            </a:custGeom>
            <a:solidFill>
              <a:srgbClr val="0112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1254716" y="6386864"/>
              <a:ext cx="63500" cy="61594"/>
            </a:xfrm>
            <a:custGeom>
              <a:avLst/>
              <a:gdLst/>
              <a:ahLst/>
              <a:cxnLst/>
              <a:rect l="l" t="t" r="r" b="b"/>
              <a:pathLst>
                <a:path w="63500" h="61595">
                  <a:moveTo>
                    <a:pt x="63496" y="30733"/>
                  </a:moveTo>
                  <a:lnTo>
                    <a:pt x="60331" y="44569"/>
                  </a:lnTo>
                  <a:lnTo>
                    <a:pt x="51822" y="55331"/>
                  </a:lnTo>
                  <a:lnTo>
                    <a:pt x="39448" y="61542"/>
                  </a:lnTo>
                  <a:lnTo>
                    <a:pt x="22762" y="59629"/>
                  </a:lnTo>
                  <a:lnTo>
                    <a:pt x="10430" y="53209"/>
                  </a:lnTo>
                  <a:lnTo>
                    <a:pt x="2746" y="43366"/>
                  </a:lnTo>
                  <a:lnTo>
                    <a:pt x="0" y="31180"/>
                  </a:lnTo>
                  <a:lnTo>
                    <a:pt x="3120" y="17152"/>
                  </a:lnTo>
                  <a:lnTo>
                    <a:pt x="11520" y="6296"/>
                  </a:lnTo>
                  <a:lnTo>
                    <a:pt x="23753" y="0"/>
                  </a:lnTo>
                  <a:lnTo>
                    <a:pt x="40529" y="1847"/>
                  </a:lnTo>
                  <a:lnTo>
                    <a:pt x="52917" y="8179"/>
                  </a:lnTo>
                  <a:lnTo>
                    <a:pt x="60658" y="17923"/>
                  </a:lnTo>
                  <a:lnTo>
                    <a:pt x="63488" y="30010"/>
                  </a:lnTo>
                  <a:lnTo>
                    <a:pt x="63496" y="30733"/>
                  </a:lnTo>
                  <a:close/>
                </a:path>
              </a:pathLst>
            </a:custGeom>
            <a:ln w="9524">
              <a:solidFill>
                <a:srgbClr val="011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3752963" y="6416209"/>
              <a:ext cx="243840" cy="0"/>
            </a:xfrm>
            <a:custGeom>
              <a:avLst/>
              <a:gdLst/>
              <a:ahLst/>
              <a:cxnLst/>
              <a:rect l="l" t="t" r="r" b="b"/>
              <a:pathLst>
                <a:path w="243839">
                  <a:moveTo>
                    <a:pt x="0" y="0"/>
                  </a:moveTo>
                  <a:lnTo>
                    <a:pt x="243840" y="1"/>
                  </a:lnTo>
                </a:path>
              </a:pathLst>
            </a:custGeom>
            <a:ln w="28574">
              <a:solidFill>
                <a:srgbClr val="CE1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3843134" y="6386864"/>
              <a:ext cx="63500" cy="61594"/>
            </a:xfrm>
            <a:custGeom>
              <a:avLst/>
              <a:gdLst/>
              <a:ahLst/>
              <a:cxnLst/>
              <a:rect l="l" t="t" r="r" b="b"/>
              <a:pathLst>
                <a:path w="63500" h="61595">
                  <a:moveTo>
                    <a:pt x="23752" y="0"/>
                  </a:moveTo>
                  <a:lnTo>
                    <a:pt x="11520" y="6296"/>
                  </a:lnTo>
                  <a:lnTo>
                    <a:pt x="3120" y="17152"/>
                  </a:lnTo>
                  <a:lnTo>
                    <a:pt x="0" y="31180"/>
                  </a:lnTo>
                  <a:lnTo>
                    <a:pt x="2746" y="43366"/>
                  </a:lnTo>
                  <a:lnTo>
                    <a:pt x="10431" y="53209"/>
                  </a:lnTo>
                  <a:lnTo>
                    <a:pt x="22762" y="59629"/>
                  </a:lnTo>
                  <a:lnTo>
                    <a:pt x="39449" y="61542"/>
                  </a:lnTo>
                  <a:lnTo>
                    <a:pt x="51823" y="55331"/>
                  </a:lnTo>
                  <a:lnTo>
                    <a:pt x="60332" y="44569"/>
                  </a:lnTo>
                  <a:lnTo>
                    <a:pt x="63394" y="31180"/>
                  </a:lnTo>
                  <a:lnTo>
                    <a:pt x="63488" y="30010"/>
                  </a:lnTo>
                  <a:lnTo>
                    <a:pt x="60658" y="17923"/>
                  </a:lnTo>
                  <a:lnTo>
                    <a:pt x="52918" y="8178"/>
                  </a:lnTo>
                  <a:lnTo>
                    <a:pt x="40529" y="1847"/>
                  </a:lnTo>
                  <a:lnTo>
                    <a:pt x="23752" y="0"/>
                  </a:lnTo>
                  <a:close/>
                </a:path>
              </a:pathLst>
            </a:custGeom>
            <a:solidFill>
              <a:srgbClr val="CE1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3843134" y="6386864"/>
              <a:ext cx="63500" cy="61594"/>
            </a:xfrm>
            <a:custGeom>
              <a:avLst/>
              <a:gdLst/>
              <a:ahLst/>
              <a:cxnLst/>
              <a:rect l="l" t="t" r="r" b="b"/>
              <a:pathLst>
                <a:path w="63500" h="61595">
                  <a:moveTo>
                    <a:pt x="63496" y="30733"/>
                  </a:moveTo>
                  <a:lnTo>
                    <a:pt x="60331" y="44569"/>
                  </a:lnTo>
                  <a:lnTo>
                    <a:pt x="51822" y="55331"/>
                  </a:lnTo>
                  <a:lnTo>
                    <a:pt x="39448" y="61542"/>
                  </a:lnTo>
                  <a:lnTo>
                    <a:pt x="22762" y="59629"/>
                  </a:lnTo>
                  <a:lnTo>
                    <a:pt x="10430" y="53209"/>
                  </a:lnTo>
                  <a:lnTo>
                    <a:pt x="2746" y="43366"/>
                  </a:lnTo>
                  <a:lnTo>
                    <a:pt x="0" y="31180"/>
                  </a:lnTo>
                  <a:lnTo>
                    <a:pt x="3120" y="17152"/>
                  </a:lnTo>
                  <a:lnTo>
                    <a:pt x="11520" y="6296"/>
                  </a:lnTo>
                  <a:lnTo>
                    <a:pt x="23753" y="0"/>
                  </a:lnTo>
                  <a:lnTo>
                    <a:pt x="40529" y="1847"/>
                  </a:lnTo>
                  <a:lnTo>
                    <a:pt x="52917" y="8179"/>
                  </a:lnTo>
                  <a:lnTo>
                    <a:pt x="60658" y="17923"/>
                  </a:lnTo>
                  <a:lnTo>
                    <a:pt x="63488" y="30010"/>
                  </a:lnTo>
                  <a:lnTo>
                    <a:pt x="63496" y="30733"/>
                  </a:lnTo>
                  <a:close/>
                </a:path>
              </a:pathLst>
            </a:custGeom>
            <a:ln w="9524">
              <a:solidFill>
                <a:srgbClr val="CE1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 txBox="1"/>
            <p:nvPr/>
          </p:nvSpPr>
          <p:spPr>
            <a:xfrm>
              <a:off x="4008233" y="6025599"/>
              <a:ext cx="3634104" cy="49974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34415">
                <a:lnSpc>
                  <a:spcPct val="100000"/>
                </a:lnSpc>
                <a:tabLst>
                  <a:tab pos="2440940" algn="l"/>
                </a:tabLst>
              </a:pPr>
              <a:r>
                <a:rPr sz="1200" b="1" spc="-5" dirty="0">
                  <a:solidFill>
                    <a:srgbClr val="000066"/>
                  </a:solidFill>
                  <a:latin typeface="Arial"/>
                  <a:cs typeface="Arial"/>
                </a:rPr>
                <a:t>201</a:t>
              </a:r>
              <a:r>
                <a:rPr sz="1200" b="1" dirty="0">
                  <a:solidFill>
                    <a:srgbClr val="000066"/>
                  </a:solidFill>
                  <a:latin typeface="Arial"/>
                  <a:cs typeface="Arial"/>
                </a:rPr>
                <a:t>5	</a:t>
              </a:r>
              <a:r>
                <a:rPr sz="1200" b="1" spc="-5" dirty="0">
                  <a:solidFill>
                    <a:srgbClr val="000066"/>
                  </a:solidFill>
                  <a:latin typeface="Arial"/>
                  <a:cs typeface="Arial"/>
                </a:rPr>
                <a:t>2020</a:t>
              </a:r>
              <a:endParaRPr sz="1200" dirty="0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  <a:spcBef>
                  <a:spcPts val="0"/>
                </a:spcBef>
              </a:pPr>
              <a:endParaRPr sz="950" dirty="0">
                <a:latin typeface="Times New Roman"/>
                <a:cs typeface="Times New Roman"/>
              </a:endParaRPr>
            </a:p>
            <a:p>
              <a:pPr marL="12700">
                <a:lnSpc>
                  <a:spcPct val="100000"/>
                </a:lnSpc>
              </a:pPr>
              <a:r>
                <a:rPr sz="1200" dirty="0">
                  <a:solidFill>
                    <a:srgbClr val="000066"/>
                  </a:solidFill>
                  <a:latin typeface="Arial"/>
                  <a:cs typeface="Arial"/>
                </a:rPr>
                <a:t>Lane-km</a:t>
              </a:r>
              <a:r>
                <a:rPr sz="1200" spc="-5" dirty="0">
                  <a:solidFill>
                    <a:srgbClr val="000066"/>
                  </a:solidFill>
                  <a:latin typeface="Arial"/>
                  <a:cs typeface="Arial"/>
                </a:rPr>
                <a:t> </a:t>
              </a:r>
              <a:r>
                <a:rPr sz="1200" spc="-15" dirty="0">
                  <a:solidFill>
                    <a:srgbClr val="000066"/>
                  </a:solidFill>
                  <a:latin typeface="Arial"/>
                  <a:cs typeface="Arial"/>
                </a:rPr>
                <a:t>W</a:t>
              </a:r>
              <a:r>
                <a:rPr sz="1200" dirty="0">
                  <a:solidFill>
                    <a:srgbClr val="000066"/>
                  </a:solidFill>
                  <a:latin typeface="Arial"/>
                  <a:cs typeface="Arial"/>
                </a:rPr>
                <a:t>i</a:t>
              </a:r>
              <a:r>
                <a:rPr sz="1200" spc="-5" dirty="0">
                  <a:solidFill>
                    <a:srgbClr val="000066"/>
                  </a:solidFill>
                  <a:latin typeface="Arial"/>
                  <a:cs typeface="Arial"/>
                </a:rPr>
                <a:t>t</a:t>
              </a:r>
              <a:r>
                <a:rPr sz="1200" dirty="0">
                  <a:solidFill>
                    <a:srgbClr val="000066"/>
                  </a:solidFill>
                  <a:latin typeface="Arial"/>
                  <a:cs typeface="Arial"/>
                </a:rPr>
                <a:t>h</a:t>
              </a:r>
              <a:r>
                <a:rPr sz="1200" spc="-5" dirty="0">
                  <a:solidFill>
                    <a:srgbClr val="000066"/>
                  </a:solidFill>
                  <a:latin typeface="Arial"/>
                  <a:cs typeface="Arial"/>
                </a:rPr>
                <a:t> </a:t>
              </a:r>
              <a:r>
                <a:rPr sz="1200" dirty="0">
                  <a:solidFill>
                    <a:srgbClr val="000066"/>
                  </a:solidFill>
                  <a:latin typeface="Arial"/>
                  <a:cs typeface="Arial"/>
                </a:rPr>
                <a:t>Planning</a:t>
              </a:r>
              <a:r>
                <a:rPr sz="1200" spc="-70" dirty="0">
                  <a:solidFill>
                    <a:srgbClr val="000066"/>
                  </a:solidFill>
                  <a:latin typeface="Arial"/>
                  <a:cs typeface="Arial"/>
                </a:rPr>
                <a:t> </a:t>
              </a:r>
              <a:r>
                <a:rPr sz="1200" dirty="0">
                  <a:solidFill>
                    <a:srgbClr val="000066"/>
                  </a:solidFill>
                  <a:latin typeface="Arial"/>
                  <a:cs typeface="Arial"/>
                </a:rPr>
                <a:t>Approval</a:t>
              </a:r>
              <a:r>
                <a:rPr sz="1200" spc="-5" dirty="0">
                  <a:solidFill>
                    <a:srgbClr val="000066"/>
                  </a:solidFill>
                  <a:latin typeface="Arial"/>
                  <a:cs typeface="Arial"/>
                </a:rPr>
                <a:t> </a:t>
              </a:r>
              <a:r>
                <a:rPr sz="1200" dirty="0">
                  <a:solidFill>
                    <a:srgbClr val="000066"/>
                  </a:solidFill>
                  <a:latin typeface="Arial"/>
                  <a:cs typeface="Arial"/>
                </a:rPr>
                <a:t>-No</a:t>
              </a:r>
              <a:r>
                <a:rPr sz="1200" spc="-5" dirty="0">
                  <a:solidFill>
                    <a:srgbClr val="000066"/>
                  </a:solidFill>
                  <a:latin typeface="Arial"/>
                  <a:cs typeface="Arial"/>
                </a:rPr>
                <a:t>t </a:t>
              </a:r>
              <a:r>
                <a:rPr sz="1200" dirty="0">
                  <a:solidFill>
                    <a:srgbClr val="000066"/>
                  </a:solidFill>
                  <a:latin typeface="Arial"/>
                  <a:cs typeface="Arial"/>
                </a:rPr>
                <a:t>a</a:t>
              </a:r>
              <a:r>
                <a:rPr sz="1200" spc="-5" dirty="0">
                  <a:solidFill>
                    <a:srgbClr val="000066"/>
                  </a:solidFill>
                  <a:latin typeface="Arial"/>
                  <a:cs typeface="Arial"/>
                </a:rPr>
                <a:t>t </a:t>
              </a:r>
              <a:r>
                <a:rPr sz="1200" dirty="0">
                  <a:solidFill>
                    <a:srgbClr val="000066"/>
                  </a:solidFill>
                  <a:latin typeface="Arial"/>
                  <a:cs typeface="Arial"/>
                </a:rPr>
                <a:t>Con</a:t>
              </a:r>
              <a:r>
                <a:rPr sz="1200" spc="-5" dirty="0">
                  <a:solidFill>
                    <a:srgbClr val="000066"/>
                  </a:solidFill>
                  <a:latin typeface="Arial"/>
                  <a:cs typeface="Arial"/>
                </a:rPr>
                <a:t>st</a:t>
              </a:r>
              <a:r>
                <a:rPr sz="1200" dirty="0">
                  <a:solidFill>
                    <a:srgbClr val="000066"/>
                  </a:solidFill>
                  <a:latin typeface="Arial"/>
                  <a:cs typeface="Arial"/>
                </a:rPr>
                <a:t>ru</a:t>
              </a:r>
              <a:r>
                <a:rPr sz="1200" spc="-5" dirty="0">
                  <a:solidFill>
                    <a:srgbClr val="000066"/>
                  </a:solidFill>
                  <a:latin typeface="Arial"/>
                  <a:cs typeface="Arial"/>
                </a:rPr>
                <a:t>ct</a:t>
              </a:r>
              <a:r>
                <a:rPr sz="1200" dirty="0">
                  <a:solidFill>
                    <a:srgbClr val="000066"/>
                  </a:solidFill>
                  <a:latin typeface="Arial"/>
                  <a:cs typeface="Arial"/>
                </a:rPr>
                <a:t>ion</a:t>
              </a:r>
              <a:endParaRPr sz="1200" dirty="0">
                <a:latin typeface="Arial"/>
                <a:cs typeface="Arial"/>
              </a:endParaRPr>
            </a:p>
          </p:txBody>
        </p:sp>
        <p:sp>
          <p:nvSpPr>
            <p:cNvPr id="172" name="object 172"/>
            <p:cNvSpPr txBox="1"/>
            <p:nvPr/>
          </p:nvSpPr>
          <p:spPr>
            <a:xfrm>
              <a:off x="7843382" y="6025599"/>
              <a:ext cx="364490" cy="1778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200" b="1" spc="-5" dirty="0">
                  <a:solidFill>
                    <a:srgbClr val="000066"/>
                  </a:solidFill>
                  <a:latin typeface="Arial"/>
                  <a:cs typeface="Arial"/>
                </a:rPr>
                <a:t>2025</a:t>
              </a:r>
              <a:endParaRPr sz="1200">
                <a:latin typeface="Arial"/>
                <a:cs typeface="Arial"/>
              </a:endParaRPr>
            </a:p>
          </p:txBody>
        </p:sp>
        <p:sp>
          <p:nvSpPr>
            <p:cNvPr id="173" name="object 173"/>
            <p:cNvSpPr txBox="1"/>
            <p:nvPr/>
          </p:nvSpPr>
          <p:spPr>
            <a:xfrm>
              <a:off x="1421587" y="6347328"/>
              <a:ext cx="1974214" cy="1778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200" dirty="0">
                  <a:solidFill>
                    <a:srgbClr val="000066"/>
                  </a:solidFill>
                  <a:latin typeface="Arial"/>
                  <a:cs typeface="Arial"/>
                </a:rPr>
                <a:t>Lane-km</a:t>
              </a:r>
              <a:r>
                <a:rPr sz="1200" spc="-5" dirty="0">
                  <a:solidFill>
                    <a:srgbClr val="000066"/>
                  </a:solidFill>
                  <a:latin typeface="Arial"/>
                  <a:cs typeface="Arial"/>
                </a:rPr>
                <a:t> </a:t>
              </a:r>
              <a:r>
                <a:rPr sz="1200" dirty="0">
                  <a:solidFill>
                    <a:srgbClr val="000066"/>
                  </a:solidFill>
                  <a:latin typeface="Arial"/>
                  <a:cs typeface="Arial"/>
                </a:rPr>
                <a:t>Under</a:t>
              </a:r>
              <a:r>
                <a:rPr sz="1200" spc="-5" dirty="0">
                  <a:solidFill>
                    <a:srgbClr val="000066"/>
                  </a:solidFill>
                  <a:latin typeface="Arial"/>
                  <a:cs typeface="Arial"/>
                </a:rPr>
                <a:t> </a:t>
              </a:r>
              <a:r>
                <a:rPr sz="1200" dirty="0">
                  <a:solidFill>
                    <a:srgbClr val="000066"/>
                  </a:solidFill>
                  <a:latin typeface="Arial"/>
                  <a:cs typeface="Arial"/>
                </a:rPr>
                <a:t>Con</a:t>
              </a:r>
              <a:r>
                <a:rPr sz="1200" spc="-5" dirty="0">
                  <a:solidFill>
                    <a:srgbClr val="000066"/>
                  </a:solidFill>
                  <a:latin typeface="Arial"/>
                  <a:cs typeface="Arial"/>
                </a:rPr>
                <a:t>st</a:t>
              </a:r>
              <a:r>
                <a:rPr sz="1200" dirty="0">
                  <a:solidFill>
                    <a:srgbClr val="000066"/>
                  </a:solidFill>
                  <a:latin typeface="Arial"/>
                  <a:cs typeface="Arial"/>
                </a:rPr>
                <a:t>ru</a:t>
              </a:r>
              <a:r>
                <a:rPr sz="1200" spc="-5" dirty="0">
                  <a:solidFill>
                    <a:srgbClr val="000066"/>
                  </a:solidFill>
                  <a:latin typeface="Arial"/>
                  <a:cs typeface="Arial"/>
                </a:rPr>
                <a:t>ct</a:t>
              </a:r>
              <a:r>
                <a:rPr sz="1200" dirty="0">
                  <a:solidFill>
                    <a:srgbClr val="000066"/>
                  </a:solidFill>
                  <a:latin typeface="Arial"/>
                  <a:cs typeface="Arial"/>
                </a:rPr>
                <a:t>ion</a:t>
              </a:r>
              <a:endParaRPr sz="1200" dirty="0">
                <a:latin typeface="Arial"/>
                <a:cs typeface="Arial"/>
              </a:endParaRPr>
            </a:p>
          </p:txBody>
        </p:sp>
        <p:sp>
          <p:nvSpPr>
            <p:cNvPr id="174" name="object 174"/>
            <p:cNvSpPr/>
            <p:nvPr/>
          </p:nvSpPr>
          <p:spPr>
            <a:xfrm>
              <a:off x="6885928" y="1628105"/>
              <a:ext cx="20320" cy="4321175"/>
            </a:xfrm>
            <a:custGeom>
              <a:avLst/>
              <a:gdLst/>
              <a:ahLst/>
              <a:cxnLst/>
              <a:rect l="l" t="t" r="r" b="b"/>
              <a:pathLst>
                <a:path w="20320" h="4321175">
                  <a:moveTo>
                    <a:pt x="0" y="0"/>
                  </a:moveTo>
                  <a:lnTo>
                    <a:pt x="20095" y="4320789"/>
                  </a:lnTo>
                </a:path>
              </a:pathLst>
            </a:custGeom>
            <a:ln w="6349">
              <a:solidFill>
                <a:srgbClr val="6CA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5477488" y="1628105"/>
              <a:ext cx="20320" cy="4321175"/>
            </a:xfrm>
            <a:custGeom>
              <a:avLst/>
              <a:gdLst/>
              <a:ahLst/>
              <a:cxnLst/>
              <a:rect l="l" t="t" r="r" b="b"/>
              <a:pathLst>
                <a:path w="20320" h="4321175">
                  <a:moveTo>
                    <a:pt x="0" y="0"/>
                  </a:moveTo>
                  <a:lnTo>
                    <a:pt x="20096" y="4320789"/>
                  </a:lnTo>
                </a:path>
              </a:pathLst>
            </a:custGeom>
            <a:ln w="6349">
              <a:solidFill>
                <a:srgbClr val="6CA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2652223" y="1628105"/>
              <a:ext cx="20320" cy="4321175"/>
            </a:xfrm>
            <a:custGeom>
              <a:avLst/>
              <a:gdLst/>
              <a:ahLst/>
              <a:cxnLst/>
              <a:rect l="l" t="t" r="r" b="b"/>
              <a:pathLst>
                <a:path w="20319" h="4321175">
                  <a:moveTo>
                    <a:pt x="0" y="0"/>
                  </a:moveTo>
                  <a:lnTo>
                    <a:pt x="20096" y="4320789"/>
                  </a:lnTo>
                </a:path>
              </a:pathLst>
            </a:custGeom>
            <a:ln w="6349">
              <a:solidFill>
                <a:srgbClr val="6CAC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984195" y="1440931"/>
              <a:ext cx="1678305" cy="467995"/>
            </a:xfrm>
            <a:custGeom>
              <a:avLst/>
              <a:gdLst/>
              <a:ahLst/>
              <a:cxnLst/>
              <a:rect l="l" t="t" r="r" b="b"/>
              <a:pathLst>
                <a:path w="1678305" h="467994">
                  <a:moveTo>
                    <a:pt x="0" y="467999"/>
                  </a:moveTo>
                  <a:lnTo>
                    <a:pt x="1678075" y="467999"/>
                  </a:lnTo>
                  <a:lnTo>
                    <a:pt x="1678075" y="0"/>
                  </a:lnTo>
                  <a:lnTo>
                    <a:pt x="0" y="0"/>
                  </a:lnTo>
                  <a:lnTo>
                    <a:pt x="0" y="467999"/>
                  </a:lnTo>
                  <a:close/>
                </a:path>
              </a:pathLst>
            </a:custGeom>
            <a:solidFill>
              <a:srgbClr val="E0F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 txBox="1"/>
            <p:nvPr/>
          </p:nvSpPr>
          <p:spPr>
            <a:xfrm>
              <a:off x="1158136" y="1559582"/>
              <a:ext cx="1335405" cy="2413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424180" marR="5080" indent="-412115">
                <a:lnSpc>
                  <a:spcPts val="900"/>
                </a:lnSpc>
              </a:pPr>
              <a:r>
                <a:rPr sz="800" b="1" dirty="0">
                  <a:solidFill>
                    <a:srgbClr val="000066"/>
                  </a:solidFill>
                  <a:latin typeface="Arial"/>
                  <a:cs typeface="Arial"/>
                </a:rPr>
                <a:t>Na</a:t>
              </a:r>
              <a:r>
                <a:rPr sz="800" b="1" spc="-5" dirty="0">
                  <a:solidFill>
                    <a:srgbClr val="000066"/>
                  </a:solidFill>
                  <a:latin typeface="Arial"/>
                  <a:cs typeface="Arial"/>
                </a:rPr>
                <a:t>tional </a:t>
              </a:r>
              <a:r>
                <a:rPr sz="800" b="1" dirty="0">
                  <a:solidFill>
                    <a:srgbClr val="000066"/>
                  </a:solidFill>
                  <a:latin typeface="Arial"/>
                  <a:cs typeface="Arial"/>
                </a:rPr>
                <a:t>Deve</a:t>
              </a:r>
              <a:r>
                <a:rPr sz="800" b="1" spc="-5" dirty="0">
                  <a:solidFill>
                    <a:srgbClr val="000066"/>
                  </a:solidFill>
                  <a:latin typeface="Arial"/>
                  <a:cs typeface="Arial"/>
                </a:rPr>
                <a:t>lop</a:t>
              </a:r>
              <a:r>
                <a:rPr sz="800" b="1" dirty="0">
                  <a:solidFill>
                    <a:srgbClr val="000066"/>
                  </a:solidFill>
                  <a:latin typeface="Arial"/>
                  <a:cs typeface="Arial"/>
                </a:rPr>
                <a:t>me</a:t>
              </a:r>
              <a:r>
                <a:rPr sz="800" b="1" spc="-5" dirty="0">
                  <a:solidFill>
                    <a:srgbClr val="000066"/>
                  </a:solidFill>
                  <a:latin typeface="Arial"/>
                  <a:cs typeface="Arial"/>
                </a:rPr>
                <a:t>n</a:t>
              </a:r>
              <a:r>
                <a:rPr sz="800" b="1" dirty="0">
                  <a:solidFill>
                    <a:srgbClr val="000066"/>
                  </a:solidFill>
                  <a:latin typeface="Arial"/>
                  <a:cs typeface="Arial"/>
                </a:rPr>
                <a:t>t</a:t>
              </a:r>
              <a:r>
                <a:rPr sz="800" b="1" spc="-5" dirty="0">
                  <a:solidFill>
                    <a:srgbClr val="000066"/>
                  </a:solidFill>
                  <a:latin typeface="Arial"/>
                  <a:cs typeface="Arial"/>
                </a:rPr>
                <a:t> Pl</a:t>
              </a:r>
              <a:r>
                <a:rPr sz="800" b="1" dirty="0">
                  <a:solidFill>
                    <a:srgbClr val="000066"/>
                  </a:solidFill>
                  <a:latin typeface="Arial"/>
                  <a:cs typeface="Arial"/>
                </a:rPr>
                <a:t>a</a:t>
              </a:r>
              <a:r>
                <a:rPr sz="800" b="1" spc="-5" dirty="0">
                  <a:solidFill>
                    <a:srgbClr val="000066"/>
                  </a:solidFill>
                  <a:latin typeface="Arial"/>
                  <a:cs typeface="Arial"/>
                </a:rPr>
                <a:t>n </a:t>
              </a:r>
              <a:r>
                <a:rPr sz="800" b="1" dirty="0">
                  <a:solidFill>
                    <a:srgbClr val="000066"/>
                  </a:solidFill>
                  <a:latin typeface="Arial"/>
                  <a:cs typeface="Arial"/>
                </a:rPr>
                <a:t>2000-2006</a:t>
              </a:r>
              <a:endParaRPr sz="800">
                <a:latin typeface="Arial"/>
                <a:cs typeface="Arial"/>
              </a:endParaRPr>
            </a:p>
          </p:txBody>
        </p:sp>
        <p:sp>
          <p:nvSpPr>
            <p:cNvPr id="180" name="object 180"/>
            <p:cNvSpPr/>
            <p:nvPr/>
          </p:nvSpPr>
          <p:spPr>
            <a:xfrm>
              <a:off x="2652223" y="1440931"/>
              <a:ext cx="1999614" cy="467995"/>
            </a:xfrm>
            <a:custGeom>
              <a:avLst/>
              <a:gdLst/>
              <a:ahLst/>
              <a:cxnLst/>
              <a:rect l="l" t="t" r="r" b="b"/>
              <a:pathLst>
                <a:path w="1999614" h="467994">
                  <a:moveTo>
                    <a:pt x="0" y="467999"/>
                  </a:moveTo>
                  <a:lnTo>
                    <a:pt x="1999620" y="467999"/>
                  </a:lnTo>
                  <a:lnTo>
                    <a:pt x="1999620" y="0"/>
                  </a:lnTo>
                  <a:lnTo>
                    <a:pt x="0" y="0"/>
                  </a:lnTo>
                  <a:lnTo>
                    <a:pt x="0" y="467999"/>
                  </a:lnTo>
                  <a:close/>
                </a:path>
              </a:pathLst>
            </a:custGeom>
            <a:solidFill>
              <a:srgbClr val="FFC7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 txBox="1"/>
            <p:nvPr/>
          </p:nvSpPr>
          <p:spPr>
            <a:xfrm>
              <a:off x="2987295" y="1559582"/>
              <a:ext cx="1335405" cy="2413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424180" marR="5080" indent="-412115">
                <a:lnSpc>
                  <a:spcPts val="900"/>
                </a:lnSpc>
              </a:pPr>
              <a:r>
                <a:rPr sz="800" b="1" dirty="0">
                  <a:solidFill>
                    <a:srgbClr val="000066"/>
                  </a:solidFill>
                  <a:latin typeface="Arial"/>
                  <a:cs typeface="Arial"/>
                </a:rPr>
                <a:t>Na</a:t>
              </a:r>
              <a:r>
                <a:rPr sz="800" b="1" spc="-5" dirty="0">
                  <a:solidFill>
                    <a:srgbClr val="000066"/>
                  </a:solidFill>
                  <a:latin typeface="Arial"/>
                  <a:cs typeface="Arial"/>
                </a:rPr>
                <a:t>tional </a:t>
              </a:r>
              <a:r>
                <a:rPr sz="800" b="1" dirty="0">
                  <a:solidFill>
                    <a:srgbClr val="000066"/>
                  </a:solidFill>
                  <a:latin typeface="Arial"/>
                  <a:cs typeface="Arial"/>
                </a:rPr>
                <a:t>Deve</a:t>
              </a:r>
              <a:r>
                <a:rPr sz="800" b="1" spc="-5" dirty="0">
                  <a:solidFill>
                    <a:srgbClr val="000066"/>
                  </a:solidFill>
                  <a:latin typeface="Arial"/>
                  <a:cs typeface="Arial"/>
                </a:rPr>
                <a:t>lop</a:t>
              </a:r>
              <a:r>
                <a:rPr sz="800" b="1" dirty="0">
                  <a:solidFill>
                    <a:srgbClr val="000066"/>
                  </a:solidFill>
                  <a:latin typeface="Arial"/>
                  <a:cs typeface="Arial"/>
                </a:rPr>
                <a:t>me</a:t>
              </a:r>
              <a:r>
                <a:rPr sz="800" b="1" spc="-5" dirty="0">
                  <a:solidFill>
                    <a:srgbClr val="000066"/>
                  </a:solidFill>
                  <a:latin typeface="Arial"/>
                  <a:cs typeface="Arial"/>
                </a:rPr>
                <a:t>n</a:t>
              </a:r>
              <a:r>
                <a:rPr sz="800" b="1" dirty="0">
                  <a:solidFill>
                    <a:srgbClr val="000066"/>
                  </a:solidFill>
                  <a:latin typeface="Arial"/>
                  <a:cs typeface="Arial"/>
                </a:rPr>
                <a:t>t</a:t>
              </a:r>
              <a:r>
                <a:rPr sz="800" b="1" spc="-5" dirty="0">
                  <a:solidFill>
                    <a:srgbClr val="000066"/>
                  </a:solidFill>
                  <a:latin typeface="Arial"/>
                  <a:cs typeface="Arial"/>
                </a:rPr>
                <a:t> Pl</a:t>
              </a:r>
              <a:r>
                <a:rPr sz="800" b="1" dirty="0">
                  <a:solidFill>
                    <a:srgbClr val="000066"/>
                  </a:solidFill>
                  <a:latin typeface="Arial"/>
                  <a:cs typeface="Arial"/>
                </a:rPr>
                <a:t>a</a:t>
              </a:r>
              <a:r>
                <a:rPr sz="800" b="1" spc="-5" dirty="0">
                  <a:solidFill>
                    <a:srgbClr val="000066"/>
                  </a:solidFill>
                  <a:latin typeface="Arial"/>
                  <a:cs typeface="Arial"/>
                </a:rPr>
                <a:t>n </a:t>
              </a:r>
              <a:r>
                <a:rPr sz="800" b="1" dirty="0">
                  <a:solidFill>
                    <a:srgbClr val="000066"/>
                  </a:solidFill>
                  <a:latin typeface="Arial"/>
                  <a:cs typeface="Arial"/>
                </a:rPr>
                <a:t>2007-2013</a:t>
              </a:r>
              <a:endParaRPr sz="800">
                <a:latin typeface="Arial"/>
                <a:cs typeface="Arial"/>
              </a:endParaRPr>
            </a:p>
          </p:txBody>
        </p:sp>
        <p:sp>
          <p:nvSpPr>
            <p:cNvPr id="182" name="object 182"/>
            <p:cNvSpPr txBox="1"/>
            <p:nvPr/>
          </p:nvSpPr>
          <p:spPr>
            <a:xfrm>
              <a:off x="5477488" y="1440931"/>
              <a:ext cx="1428750" cy="467995"/>
            </a:xfrm>
            <a:prstGeom prst="rect">
              <a:avLst/>
            </a:prstGeom>
            <a:solidFill>
              <a:srgbClr val="FFCFB6"/>
            </a:solidFill>
          </p:spPr>
          <p:txBody>
            <a:bodyPr vert="horz" wrap="square" lIns="0" tIns="0" rIns="0" bIns="0" rtlCol="0">
              <a:spAutoFit/>
            </a:bodyPr>
            <a:lstStyle/>
            <a:p>
              <a:pPr marL="151765" marR="139065" indent="25400" algn="just">
                <a:lnSpc>
                  <a:spcPct val="99000"/>
                </a:lnSpc>
              </a:pPr>
              <a:r>
                <a:rPr sz="800" b="1" dirty="0">
                  <a:solidFill>
                    <a:srgbClr val="000066"/>
                  </a:solidFill>
                  <a:latin typeface="Arial"/>
                  <a:cs typeface="Arial"/>
                </a:rPr>
                <a:t>B</a:t>
              </a:r>
              <a:r>
                <a:rPr sz="800" b="1" spc="-5" dirty="0">
                  <a:solidFill>
                    <a:srgbClr val="000066"/>
                  </a:solidFill>
                  <a:latin typeface="Arial"/>
                  <a:cs typeface="Arial"/>
                </a:rPr>
                <a:t>uilding on </a:t>
              </a:r>
              <a:r>
                <a:rPr sz="800" b="1" dirty="0">
                  <a:solidFill>
                    <a:srgbClr val="000066"/>
                  </a:solidFill>
                  <a:latin typeface="Arial"/>
                  <a:cs typeface="Arial"/>
                </a:rPr>
                <a:t>Rec</a:t>
              </a:r>
              <a:r>
                <a:rPr sz="800" b="1" spc="-5" dirty="0">
                  <a:solidFill>
                    <a:srgbClr val="000066"/>
                  </a:solidFill>
                  <a:latin typeface="Arial"/>
                  <a:cs typeface="Arial"/>
                </a:rPr>
                <a:t>o</a:t>
              </a:r>
              <a:r>
                <a:rPr sz="800" b="1" dirty="0">
                  <a:solidFill>
                    <a:srgbClr val="000066"/>
                  </a:solidFill>
                  <a:latin typeface="Arial"/>
                  <a:cs typeface="Arial"/>
                </a:rPr>
                <a:t>very: </a:t>
              </a:r>
              <a:r>
                <a:rPr sz="800" b="1" spc="-5" dirty="0">
                  <a:solidFill>
                    <a:srgbClr val="000066"/>
                  </a:solidFill>
                  <a:latin typeface="Arial"/>
                  <a:cs typeface="Arial"/>
                </a:rPr>
                <a:t>In</a:t>
              </a:r>
              <a:r>
                <a:rPr sz="800" b="1" dirty="0">
                  <a:solidFill>
                    <a:srgbClr val="000066"/>
                  </a:solidFill>
                  <a:latin typeface="Arial"/>
                  <a:cs typeface="Arial"/>
                </a:rPr>
                <a:t>frastr</a:t>
              </a:r>
              <a:r>
                <a:rPr sz="800" b="1" spc="-5" dirty="0">
                  <a:solidFill>
                    <a:srgbClr val="000066"/>
                  </a:solidFill>
                  <a:latin typeface="Arial"/>
                  <a:cs typeface="Arial"/>
                </a:rPr>
                <a:t>u</a:t>
              </a:r>
              <a:r>
                <a:rPr sz="800" b="1" dirty="0">
                  <a:solidFill>
                    <a:srgbClr val="000066"/>
                  </a:solidFill>
                  <a:latin typeface="Arial"/>
                  <a:cs typeface="Arial"/>
                </a:rPr>
                <a:t>c</a:t>
              </a:r>
              <a:r>
                <a:rPr sz="800" b="1" spc="-5" dirty="0">
                  <a:solidFill>
                    <a:srgbClr val="000066"/>
                  </a:solidFill>
                  <a:latin typeface="Arial"/>
                  <a:cs typeface="Arial"/>
                </a:rPr>
                <a:t>tu</a:t>
              </a:r>
              <a:r>
                <a:rPr sz="800" b="1" dirty="0">
                  <a:solidFill>
                    <a:srgbClr val="000066"/>
                  </a:solidFill>
                  <a:latin typeface="Arial"/>
                  <a:cs typeface="Arial"/>
                </a:rPr>
                <a:t>re</a:t>
              </a:r>
              <a:r>
                <a:rPr sz="800" b="1" spc="-5" dirty="0">
                  <a:solidFill>
                    <a:srgbClr val="000066"/>
                  </a:solidFill>
                  <a:latin typeface="Arial"/>
                  <a:cs typeface="Arial"/>
                </a:rPr>
                <a:t> </a:t>
              </a:r>
              <a:r>
                <a:rPr sz="800" b="1" dirty="0">
                  <a:solidFill>
                    <a:srgbClr val="000066"/>
                  </a:solidFill>
                  <a:latin typeface="Arial"/>
                  <a:cs typeface="Arial"/>
                </a:rPr>
                <a:t>&amp;</a:t>
              </a:r>
              <a:r>
                <a:rPr sz="800" b="1" spc="-5" dirty="0">
                  <a:solidFill>
                    <a:srgbClr val="000066"/>
                  </a:solidFill>
                  <a:latin typeface="Arial"/>
                  <a:cs typeface="Arial"/>
                </a:rPr>
                <a:t> </a:t>
              </a:r>
              <a:r>
                <a:rPr sz="800" b="1" dirty="0">
                  <a:solidFill>
                    <a:srgbClr val="000066"/>
                  </a:solidFill>
                  <a:latin typeface="Arial"/>
                  <a:cs typeface="Arial"/>
                </a:rPr>
                <a:t>Ca</a:t>
              </a:r>
              <a:r>
                <a:rPr sz="800" b="1" spc="-5" dirty="0">
                  <a:solidFill>
                    <a:srgbClr val="000066"/>
                  </a:solidFill>
                  <a:latin typeface="Arial"/>
                  <a:cs typeface="Arial"/>
                </a:rPr>
                <a:t>pi</a:t>
              </a:r>
              <a:r>
                <a:rPr sz="800" b="1" dirty="0">
                  <a:solidFill>
                    <a:srgbClr val="000066"/>
                  </a:solidFill>
                  <a:latin typeface="Arial"/>
                  <a:cs typeface="Arial"/>
                </a:rPr>
                <a:t>ta</a:t>
              </a:r>
              <a:r>
                <a:rPr sz="800" b="1" spc="-5" dirty="0">
                  <a:solidFill>
                    <a:srgbClr val="000066"/>
                  </a:solidFill>
                  <a:latin typeface="Arial"/>
                  <a:cs typeface="Arial"/>
                </a:rPr>
                <a:t>l In</a:t>
              </a:r>
              <a:r>
                <a:rPr sz="800" b="1" dirty="0">
                  <a:solidFill>
                    <a:srgbClr val="000066"/>
                  </a:solidFill>
                  <a:latin typeface="Arial"/>
                  <a:cs typeface="Arial"/>
                </a:rPr>
                <a:t>vestme</a:t>
              </a:r>
              <a:r>
                <a:rPr sz="800" b="1" spc="-5" dirty="0">
                  <a:solidFill>
                    <a:srgbClr val="000066"/>
                  </a:solidFill>
                  <a:latin typeface="Arial"/>
                  <a:cs typeface="Arial"/>
                </a:rPr>
                <a:t>n</a:t>
              </a:r>
              <a:r>
                <a:rPr sz="800" b="1" dirty="0">
                  <a:solidFill>
                    <a:srgbClr val="000066"/>
                  </a:solidFill>
                  <a:latin typeface="Arial"/>
                  <a:cs typeface="Arial"/>
                </a:rPr>
                <a:t>t</a:t>
              </a:r>
              <a:r>
                <a:rPr sz="800" b="1" spc="-5" dirty="0">
                  <a:solidFill>
                    <a:srgbClr val="000066"/>
                  </a:solidFill>
                  <a:latin typeface="Arial"/>
                  <a:cs typeface="Arial"/>
                </a:rPr>
                <a:t> </a:t>
              </a:r>
              <a:r>
                <a:rPr sz="800" b="1" dirty="0">
                  <a:solidFill>
                    <a:srgbClr val="000066"/>
                  </a:solidFill>
                  <a:latin typeface="Arial"/>
                  <a:cs typeface="Arial"/>
                </a:rPr>
                <a:t>2016-2021</a:t>
              </a:r>
              <a:endParaRPr sz="800" dirty="0"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51530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CONCLUSIONS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sz="3200" dirty="0" smtClean="0"/>
              <a:t>Infrastructure’s Social &amp; Economic roles</a:t>
            </a:r>
          </a:p>
          <a:p>
            <a:r>
              <a:rPr lang="en-IE" sz="3200" dirty="0"/>
              <a:t>Existing &amp; Projected Deficiencies</a:t>
            </a:r>
          </a:p>
          <a:p>
            <a:r>
              <a:rPr lang="en-IE" sz="3200" dirty="0" smtClean="0"/>
              <a:t>Demographic &amp; Economic drivers</a:t>
            </a:r>
          </a:p>
          <a:p>
            <a:r>
              <a:rPr lang="en-IE" sz="3200" dirty="0" smtClean="0"/>
              <a:t>Long Term Planning &amp; Investment needed</a:t>
            </a:r>
          </a:p>
          <a:p>
            <a:r>
              <a:rPr lang="en-IE" sz="3200" dirty="0" smtClean="0"/>
              <a:t>National Infrastructure Council</a:t>
            </a:r>
          </a:p>
          <a:p>
            <a:r>
              <a:rPr lang="en-IE" sz="3200" dirty="0" smtClean="0"/>
              <a:t>Evidenced-based Priority List</a:t>
            </a:r>
          </a:p>
          <a:p>
            <a:r>
              <a:rPr lang="en-IE" sz="3200" dirty="0" smtClean="0"/>
              <a:t>Appropriate Funding Models</a:t>
            </a:r>
          </a:p>
          <a:p>
            <a:r>
              <a:rPr lang="en-IE" sz="3200" dirty="0" smtClean="0"/>
              <a:t>Industry Certainty</a:t>
            </a:r>
          </a:p>
          <a:p>
            <a:endParaRPr lang="en-IE" sz="3200" dirty="0" smtClean="0"/>
          </a:p>
          <a:p>
            <a:endParaRPr lang="en-IE" sz="3200" dirty="0" smtClean="0"/>
          </a:p>
          <a:p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7002033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INFRASTRUCTURE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sz="2800" dirty="0" smtClean="0">
                <a:solidFill>
                  <a:schemeClr val="tx2"/>
                </a:solidFill>
              </a:rPr>
              <a:t>Economic Infrastructure</a:t>
            </a:r>
          </a:p>
          <a:p>
            <a:r>
              <a:rPr lang="en-IE" sz="2800" dirty="0" smtClean="0">
                <a:solidFill>
                  <a:schemeClr val="tx2"/>
                </a:solidFill>
              </a:rPr>
              <a:t>Social Infrastructure</a:t>
            </a:r>
          </a:p>
          <a:p>
            <a:r>
              <a:rPr lang="en-IE" sz="2800" dirty="0" smtClean="0">
                <a:solidFill>
                  <a:schemeClr val="tx2"/>
                </a:solidFill>
              </a:rPr>
              <a:t>Common Feature &amp; Benefits</a:t>
            </a:r>
          </a:p>
          <a:p>
            <a:pPr lvl="1"/>
            <a:r>
              <a:rPr lang="en-IE" sz="2600" dirty="0" smtClean="0"/>
              <a:t>Infrastructure </a:t>
            </a:r>
            <a:r>
              <a:rPr lang="en-IE" sz="2600" dirty="0"/>
              <a:t>goods are strongly used by </a:t>
            </a:r>
            <a:r>
              <a:rPr lang="en-IE" sz="2600" dirty="0" smtClean="0"/>
              <a:t>public</a:t>
            </a:r>
          </a:p>
          <a:p>
            <a:pPr lvl="1"/>
            <a:r>
              <a:rPr lang="en-IE" sz="2600" dirty="0" smtClean="0"/>
              <a:t>Social cohesion and improved wellbeing in tandem with economic benefits</a:t>
            </a:r>
            <a:endParaRPr lang="en-IE" sz="2600" dirty="0"/>
          </a:p>
          <a:p>
            <a:pPr lvl="1"/>
            <a:endParaRPr lang="en-IE" sz="2600" dirty="0"/>
          </a:p>
        </p:txBody>
      </p:sp>
    </p:spTree>
    <p:extLst>
      <p:ext uri="{BB962C8B-B14F-4D97-AF65-F5344CB8AC3E}">
        <p14:creationId xmlns:p14="http://schemas.microsoft.com/office/powerpoint/2010/main" val="25912954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sarah.ACEI\Desktop\ACEI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500057"/>
            <a:ext cx="1844308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96" y="404664"/>
            <a:ext cx="8910000" cy="59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58992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1" y="512976"/>
            <a:ext cx="4048125" cy="27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C:\Users\sarah.ACEI\Desktop\ACEI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500057"/>
            <a:ext cx="1844308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dublin-port-tunnel_-medium-res"/>
          <p:cNvPicPr>
            <a:picLocks noGrp="1" noChangeAspect="1"/>
          </p:cNvPicPr>
          <p:nvPr isPhoto="1"/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3" y="3321288"/>
            <a:ext cx="4050000" cy="27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PT_Runners"/>
          <p:cNvPicPr>
            <a:picLocks noGrp="1" noChangeAspect="1"/>
          </p:cNvPicPr>
          <p:nvPr isPhoto="1"/>
        </p:nvPicPr>
        <p:blipFill rotWithShape="1"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2" r="11274"/>
          <a:stretch/>
        </p:blipFill>
        <p:spPr>
          <a:xfrm>
            <a:off x="4572000" y="3321288"/>
            <a:ext cx="4050450" cy="27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JLTunnel"/>
          <p:cNvPicPr>
            <a:picLocks noGrp="1" noChangeAspect="1"/>
          </p:cNvPicPr>
          <p:nvPr isPhoto="1"/>
        </p:nvPicPr>
        <p:blipFill rotWithShape="1">
          <a:blip r:embed="rId6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5" r="11882"/>
          <a:stretch/>
        </p:blipFill>
        <p:spPr>
          <a:xfrm>
            <a:off x="4572000" y="512976"/>
            <a:ext cx="4050450" cy="270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5931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sarah.ACEI\Desktop\ACEI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500057"/>
            <a:ext cx="1844308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Image result for cliffs of moher interpretive centr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7"/>
          <a:stretch/>
        </p:blipFill>
        <p:spPr bwMode="auto">
          <a:xfrm>
            <a:off x="5463" y="3573016"/>
            <a:ext cx="3062125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CD_SBB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" y="404664"/>
            <a:ext cx="9144000" cy="3003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Luas"/>
          <p:cNvPicPr>
            <a:picLocks noGrp="1" noChangeAspect="1"/>
          </p:cNvPicPr>
          <p:nvPr isPhoto="1"/>
        </p:nvPicPr>
        <p:blipFill rotWithShape="1"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3" t="3572"/>
          <a:stretch/>
        </p:blipFill>
        <p:spPr>
          <a:xfrm>
            <a:off x="3319042" y="3573016"/>
            <a:ext cx="2770655" cy="21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Dart"/>
          <p:cNvPicPr>
            <a:picLocks noGrp="1" noChangeAspect="1"/>
          </p:cNvPicPr>
          <p:nvPr isPhoto="1"/>
        </p:nvPicPr>
        <p:blipFill rotWithShape="1">
          <a:blip r:embed="rId6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1" r="6742"/>
          <a:stretch/>
        </p:blipFill>
        <p:spPr>
          <a:xfrm>
            <a:off x="6341151" y="3573016"/>
            <a:ext cx="2808312" cy="216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61917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omond_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95363"/>
            <a:ext cx="4396087" cy="23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C:\Users\sarah.ACEI\Desktop\ACEI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500057"/>
            <a:ext cx="1844308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roke Park"/>
          <p:cNvPicPr>
            <a:picLocks noGrp="1" noChangeAspect="1"/>
          </p:cNvPicPr>
          <p:nvPr isPhoto="1"/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356" y="3653518"/>
            <a:ext cx="4173526" cy="23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Aviva"/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995363"/>
            <a:ext cx="4319998" cy="23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Image result for heineken cu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653518"/>
            <a:ext cx="1770215" cy="23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sam maguire cup 20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022" y="3653518"/>
            <a:ext cx="2700000" cy="23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2443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DA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50" b="3926"/>
          <a:stretch/>
        </p:blipFill>
        <p:spPr>
          <a:xfrm>
            <a:off x="0" y="367633"/>
            <a:ext cx="9144000" cy="3672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C:\Users\sarah.ACEI\Desktop\ACEI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500057"/>
            <a:ext cx="1844308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Waterford Greenway: 46km off-road trail built on old Waterford-Mallow rail lin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50"/>
          <a:stretch/>
        </p:blipFill>
        <p:spPr bwMode="auto">
          <a:xfrm>
            <a:off x="19039" y="4149080"/>
            <a:ext cx="4768985" cy="22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Father_Collins_Park_3"/>
          <p:cNvPicPr>
            <a:picLocks noGrp="1" noChangeAspect="1"/>
          </p:cNvPicPr>
          <p:nvPr isPhoto="1"/>
        </p:nvPicPr>
        <p:blipFill>
          <a:blip r:embed="rId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136049"/>
            <a:ext cx="3726245" cy="270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174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DRIVERS (CSO, Ireland 2040, DES)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sz="3600" dirty="0" smtClean="0"/>
              <a:t>Growing &amp; Ageing Population</a:t>
            </a:r>
          </a:p>
          <a:p>
            <a:r>
              <a:rPr lang="en-IE" sz="3600" dirty="0"/>
              <a:t>Participation levels in Education</a:t>
            </a:r>
            <a:endParaRPr lang="en-IE" sz="3600" baseline="30000" dirty="0"/>
          </a:p>
          <a:p>
            <a:r>
              <a:rPr lang="en-IE" sz="3600" dirty="0" smtClean="0"/>
              <a:t>Reducing household size  </a:t>
            </a:r>
          </a:p>
          <a:p>
            <a:r>
              <a:rPr lang="en-IE" sz="3600" dirty="0" smtClean="0"/>
              <a:t>Changes </a:t>
            </a:r>
            <a:r>
              <a:rPr lang="en-IE" sz="3600" dirty="0"/>
              <a:t>in settlement patterns</a:t>
            </a:r>
          </a:p>
          <a:p>
            <a:r>
              <a:rPr lang="en-IE" sz="3600" dirty="0" smtClean="0"/>
              <a:t>Continuing </a:t>
            </a:r>
            <a:r>
              <a:rPr lang="en-IE" sz="3600" dirty="0"/>
              <a:t>adaptation to climate change</a:t>
            </a:r>
          </a:p>
          <a:p>
            <a:endParaRPr lang="en-IE" dirty="0" smtClean="0"/>
          </a:p>
          <a:p>
            <a:endParaRPr lang="en-IE" dirty="0" smtClean="0"/>
          </a:p>
          <a:p>
            <a:endParaRPr lang="en-IE" dirty="0" smtClean="0"/>
          </a:p>
          <a:p>
            <a:endParaRPr lang="en-IE" dirty="0" smtClean="0"/>
          </a:p>
          <a:p>
            <a:endParaRPr lang="en-IE" dirty="0" smtClean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7950284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4762</TotalTime>
  <Words>638</Words>
  <Application>Microsoft Office PowerPoint</Application>
  <PresentationFormat>On-screen Show (4:3)</PresentationFormat>
  <Paragraphs>161</Paragraphs>
  <Slides>24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Clarity</vt:lpstr>
      <vt:lpstr>INFRASTRUCTURE: societal impact,  needs, funding  &amp; planning</vt:lpstr>
      <vt:lpstr>WHAT IS INFRASTRUCTURE?</vt:lpstr>
      <vt:lpstr>INFRASTRUCTURE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DRIVERS (CSO, Ireland 2040, DES)</vt:lpstr>
      <vt:lpstr>POPULATION 1961/2016 (CSO) </vt:lpstr>
      <vt:lpstr>EDUCATION TRENDS: [DES 2015]</vt:lpstr>
      <vt:lpstr>STATE OF IRELAND 2016 (EI)</vt:lpstr>
      <vt:lpstr>NATIONAL PRIMARY (TII)</vt:lpstr>
      <vt:lpstr>NATIONAL SECONDARY (TII)</vt:lpstr>
      <vt:lpstr>IW: INVESTMENT BREAKDOWN</vt:lpstr>
      <vt:lpstr>INVESTMENT PROFILES </vt:lpstr>
      <vt:lpstr>FUNDING ISSUES</vt:lpstr>
      <vt:lpstr>NATIONAL COMPETITIVENESS</vt:lpstr>
      <vt:lpstr>IRISH ACADEMY OF ENGINEERING</vt:lpstr>
      <vt:lpstr>ONE STOP INFRASTRUCTURE SHOP</vt:lpstr>
      <vt:lpstr>INFRASTRUCTURE AUSTRALIA  </vt:lpstr>
      <vt:lpstr>UK NATIONAL INFRASTRUCTURE COMMISSION  </vt:lpstr>
      <vt:lpstr>PIPELINE PLANNING (TII)</vt:lpstr>
      <vt:lpstr>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Technology and Construction</dc:title>
  <dc:creator>Sarah Ingle</dc:creator>
  <cp:lastModifiedBy>Eileen Sweeney</cp:lastModifiedBy>
  <cp:revision>150</cp:revision>
  <cp:lastPrinted>2017-06-16T07:16:01Z</cp:lastPrinted>
  <dcterms:created xsi:type="dcterms:W3CDTF">2016-04-18T16:00:29Z</dcterms:created>
  <dcterms:modified xsi:type="dcterms:W3CDTF">2017-09-14T13:12:25Z</dcterms:modified>
</cp:coreProperties>
</file>