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B0723-7332-422C-B4B7-98FB43532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CBC036-E8F5-4F85-A4E3-0E6088C10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2730B-7B04-4200-8A7C-0C97F02A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A71CC-1BA1-44E6-8A23-91065619B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01ED5-8EE8-46FD-83E9-65CB0B127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695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61CD4-550E-4EAB-A84B-2527DCE2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2E8C9-B0B8-4490-9E11-C83B7F185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2335D-E2FF-4EBE-8DD1-1A6FAE4B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03A90-660A-4CDD-A998-C23220F7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1C45B-52BA-48C2-A91A-3A099485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94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305C48-ACC3-471F-ACB6-4DA76BB8D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92638-F331-4446-A5CB-D209FC0E2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69515-4F8C-419C-AB1E-7CFDE598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4174B-9A71-419A-82F4-8236AB59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AE1A0-3962-46B1-B8E7-1A8593BA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524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6197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0331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808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9784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6762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0482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2423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027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3DD2E-EF79-49CA-9DDD-C68EAAED3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0C67A-504B-41ED-B6DE-D6E2C0568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F4ACF-3639-4F29-B583-62AE3552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FCAC1-0233-4F1C-AA9B-6F3E22D37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63176-1519-4913-AF5D-6DB19CA9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3748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0428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2604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7265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17178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72347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119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5EF27-11AC-4833-8D99-836E6CEE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F3DAB-FAF2-4BC6-BC32-5C1531744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74BB-C06D-4A1D-A62A-419F0DD7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76CFC-6324-4C98-8A36-764352486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A3138-7B3F-4A0F-A1B1-FFDE8D58D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068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CE537-6B96-4C6B-BAE8-12615FBF4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B6629-BC51-4C64-AB9D-CF173A7DE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DA8D6-035F-481F-A923-59E1FB9C0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D981A-D47B-46C2-A163-AA94E522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562D7-B42E-46A1-B54E-3CD08042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50201-ED1D-48A7-85E8-130D54FFC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408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A3C8B-8342-4EE8-AAC5-4E93A5B1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C99CD-14DA-43C3-9306-F3AE14B0B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5FF25-58F1-4027-9FDA-E9878939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FE1409-B665-44A5-85E2-C69E2539E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21ED1-3C69-459B-8680-449D19B0C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F11D92-50EC-442E-86A4-34AEE5381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D3DF88-76DA-4C98-ABCC-0BBD71AD3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FE5FA8-3CF8-4747-BA1A-DAD34A2C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72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740B3-07B3-4C4E-8A55-C6B78A21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8676B1-497D-4B71-B442-62925072A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D0220C-9234-453B-9FFE-AC489AB8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5646E-B487-484D-B95E-803699C5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621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2E1128-0290-45F6-BEA3-A7966925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FB5A80-6D02-4CA2-833E-965C54920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F8760-F482-4F39-AC93-89987E62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885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A705-9FAD-49B4-9CA3-0B2A29B7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9A563-B017-4D20-BDF2-F1416AE32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DBD3A-5026-4322-856C-2D719FFA0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21F9B-6215-4ABE-996E-A5E4FFD2C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FE240-518F-4D36-9117-0CC85AEB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C718A-323F-4198-90DB-FA0850D4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826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20FC7-0EF2-4599-BDE0-41D70A3E1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3EE4C7-62F2-488D-89DD-2353A0C2B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1852E-7E3D-4631-A721-495CE32D0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D7D39-0AED-4F58-B3AD-40C66849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F17E-2D71-4F80-87E3-43D3609E3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53CBC-A37D-4E22-BE8A-3ED56BB0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90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127284-5650-4480-9F07-7F15F6A9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847BE-70C5-4B0D-9111-330640ABB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34DFB-90A9-452F-89E2-75869F6C0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6D408-35FE-4A8F-9718-31E25E560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E373C-1C71-45F9-92B9-FB6628063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88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C9FFC9A-67CA-4D12-8A97-8903326DFAEC}" type="datetimeFigureOut">
              <a:rPr lang="en-IE" smtClean="0"/>
              <a:t>21/05/2021</a:t>
            </a:fld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3F6E406-212D-46B4-9C05-64EC1CD1C0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2691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F882E36-FFB5-4B22-AB3A-3704793359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3"/>
          <a:stretch/>
        </p:blipFill>
        <p:spPr>
          <a:xfrm>
            <a:off x="1469596" y="-21069"/>
            <a:ext cx="5853821" cy="5939165"/>
          </a:xfrm>
          <a:prstGeom prst="rect">
            <a:avLst/>
          </a:prstGeom>
        </p:spPr>
      </p:pic>
      <p:sp>
        <p:nvSpPr>
          <p:cNvPr id="14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A2033-E81E-4007-B4AD-3E81F9D2F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0409" y="5350830"/>
            <a:ext cx="4063364" cy="130759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9999"/>
                </a:solidFill>
              </a:rPr>
              <a:t>Alan Eustace</a:t>
            </a:r>
            <a:r>
              <a:rPr lang="en-US" sz="2800" dirty="0">
                <a:solidFill>
                  <a:srgbClr val="009999"/>
                </a:solidFill>
              </a:rPr>
              <a:t>       May 2021</a:t>
            </a:r>
            <a:endParaRPr lang="en-IE" sz="2800" b="1" dirty="0">
              <a:solidFill>
                <a:srgbClr val="009999"/>
              </a:solidFill>
            </a:endParaRPr>
          </a:p>
        </p:txBody>
      </p:sp>
      <p:sp>
        <p:nvSpPr>
          <p:cNvPr id="36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74434D45-B370-4334-B994-2035BA3D2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770" y="246888"/>
            <a:ext cx="4604667" cy="2459746"/>
          </a:xfrm>
          <a:prstGeom prst="rect">
            <a:avLst/>
          </a:prstGeom>
        </p:spPr>
      </p:pic>
      <p:pic>
        <p:nvPicPr>
          <p:cNvPr id="19" name="Picture 1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22F5C40-CE4D-45D9-861B-157D9BEE2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605" y="5769994"/>
            <a:ext cx="2600269" cy="89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892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23A81-BEAF-4398-BA29-77BD30448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 law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A643-C844-4F3A-9715-F236AAC5C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774301"/>
            <a:ext cx="10554574" cy="3636511"/>
          </a:xfrm>
        </p:spPr>
        <p:txBody>
          <a:bodyPr/>
          <a:lstStyle/>
          <a:p>
            <a:r>
              <a:rPr lang="en-US" dirty="0"/>
              <a:t>Fundamental rights and Union policy</a:t>
            </a:r>
          </a:p>
          <a:p>
            <a:endParaRPr lang="en-US" dirty="0"/>
          </a:p>
          <a:p>
            <a:r>
              <a:rPr lang="en-US" dirty="0"/>
              <a:t>Internal market and competition law</a:t>
            </a:r>
          </a:p>
          <a:p>
            <a:endParaRPr lang="en-US" dirty="0"/>
          </a:p>
          <a:p>
            <a:r>
              <a:rPr lang="en-US" dirty="0"/>
              <a:t>Participation directives</a:t>
            </a:r>
          </a:p>
          <a:p>
            <a:endParaRPr lang="en-US" dirty="0"/>
          </a:p>
          <a:p>
            <a:r>
              <a:rPr lang="en-US" dirty="0"/>
              <a:t>Proposed directive on adequate minimum wages (AMWD)</a:t>
            </a:r>
            <a:endParaRPr lang="en-IE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72A5FAC-EE97-41CE-AB77-F614C0254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65" y="5714840"/>
            <a:ext cx="1914792" cy="1143160"/>
          </a:xfrm>
          <a:prstGeom prst="rect">
            <a:avLst/>
          </a:prstGeom>
        </p:spPr>
      </p:pic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2E36914C-202E-43E8-B565-2BE4C9EA2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894" y="1886443"/>
            <a:ext cx="5278106" cy="2952843"/>
          </a:xfrm>
          <a:prstGeom prst="rect">
            <a:avLst/>
          </a:prstGeom>
          <a:ln w="28575">
            <a:solidFill>
              <a:srgbClr val="009999"/>
            </a:solidFill>
          </a:ln>
        </p:spPr>
      </p:pic>
    </p:spTree>
    <p:extLst>
      <p:ext uri="{BB962C8B-B14F-4D97-AF65-F5344CB8AC3E}">
        <p14:creationId xmlns:p14="http://schemas.microsoft.com/office/powerpoint/2010/main" val="559498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F882E36-FFB5-4B22-AB3A-3704793359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3"/>
          <a:stretch/>
        </p:blipFill>
        <p:spPr>
          <a:xfrm>
            <a:off x="1469596" y="-21069"/>
            <a:ext cx="5853821" cy="5939165"/>
          </a:xfrm>
          <a:prstGeom prst="rect">
            <a:avLst/>
          </a:prstGeom>
        </p:spPr>
      </p:pic>
      <p:sp>
        <p:nvSpPr>
          <p:cNvPr id="14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A2033-E81E-4007-B4AD-3E81F9D2F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0409" y="5350830"/>
            <a:ext cx="4063364" cy="130759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9999"/>
                </a:solidFill>
              </a:rPr>
              <a:t>Alan Eustace</a:t>
            </a:r>
            <a:r>
              <a:rPr lang="en-US" sz="2800" dirty="0">
                <a:solidFill>
                  <a:srgbClr val="009999"/>
                </a:solidFill>
              </a:rPr>
              <a:t>       May 2021</a:t>
            </a:r>
            <a:endParaRPr lang="en-IE" sz="2800" b="1" dirty="0">
              <a:solidFill>
                <a:srgbClr val="009999"/>
              </a:solidFill>
            </a:endParaRPr>
          </a:p>
        </p:txBody>
      </p:sp>
      <p:sp>
        <p:nvSpPr>
          <p:cNvPr id="36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74434D45-B370-4334-B994-2035BA3D2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886" y="246888"/>
            <a:ext cx="3563551" cy="1903597"/>
          </a:xfrm>
          <a:prstGeom prst="rect">
            <a:avLst/>
          </a:prstGeom>
        </p:spPr>
      </p:pic>
      <p:pic>
        <p:nvPicPr>
          <p:cNvPr id="19" name="Picture 1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22F5C40-CE4D-45D9-861B-157D9BEE2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605" y="5769994"/>
            <a:ext cx="2600269" cy="89711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96BC381-2AD4-48B1-B5D8-2514303A1BA6}"/>
              </a:ext>
            </a:extLst>
          </p:cNvPr>
          <p:cNvSpPr txBox="1"/>
          <p:nvPr/>
        </p:nvSpPr>
        <p:spPr>
          <a:xfrm>
            <a:off x="7043470" y="2374461"/>
            <a:ext cx="4460714" cy="1107996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009999"/>
                </a:solidFill>
              </a:rPr>
              <a:t>Questions?</a:t>
            </a:r>
            <a:endParaRPr lang="en-IE" sz="6600" b="1" dirty="0">
              <a:solidFill>
                <a:srgbClr val="009999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A621F0-B1CD-4287-B3CE-2A61F80253B3}"/>
              </a:ext>
            </a:extLst>
          </p:cNvPr>
          <p:cNvSpPr txBox="1"/>
          <p:nvPr/>
        </p:nvSpPr>
        <p:spPr>
          <a:xfrm>
            <a:off x="8287276" y="4134116"/>
            <a:ext cx="3229134" cy="830997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9999"/>
                </a:solidFill>
              </a:rPr>
              <a:t>Thank you</a:t>
            </a:r>
            <a:endParaRPr lang="en-IE" sz="4800" b="1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0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7701-BDC5-4FA3-8EC1-1FD43384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Collective bargaining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5B9F9-C7E3-4B16-9ED8-B642A339D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649909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ILO: Negotiations between workers’ </a:t>
            </a:r>
            <a:r>
              <a:rPr lang="en-US" dirty="0" err="1"/>
              <a:t>organisations</a:t>
            </a:r>
            <a:r>
              <a:rPr lang="en-US" dirty="0"/>
              <a:t> and employers or their </a:t>
            </a:r>
            <a:r>
              <a:rPr lang="en-US" dirty="0" err="1"/>
              <a:t>organisations</a:t>
            </a:r>
            <a:r>
              <a:rPr lang="en-US" dirty="0"/>
              <a:t> to reach agreement on terms &amp; conditions of employment or the relationship between management and workers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Benefits for higher wages, equality, productivity, innovation and competition </a:t>
            </a:r>
          </a:p>
          <a:p>
            <a:pPr lvl="1"/>
            <a:r>
              <a:rPr lang="en-US" dirty="0"/>
              <a:t>Ease of doing business</a:t>
            </a:r>
          </a:p>
          <a:p>
            <a:endParaRPr lang="en-US" dirty="0"/>
          </a:p>
          <a:p>
            <a:r>
              <a:rPr lang="en-US" dirty="0"/>
              <a:t>Fundamental human right, protected by international and European law</a:t>
            </a:r>
          </a:p>
          <a:p>
            <a:endParaRPr lang="en-US" dirty="0"/>
          </a:p>
          <a:p>
            <a:r>
              <a:rPr lang="en-IE" dirty="0"/>
              <a:t>International and domestic political momentum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8C12AA1-584C-4092-B13E-DED022746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65" y="5714840"/>
            <a:ext cx="1914792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46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4A63B-976B-4CFF-9ABB-5BC81409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Ireland v Europe</a:t>
            </a:r>
            <a:endParaRPr lang="en-IE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2C0504B-D2C0-4AE7-ABCA-0655F28FD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32664"/>
              </p:ext>
            </p:extLst>
          </p:nvPr>
        </p:nvGraphicFramePr>
        <p:xfrm>
          <a:off x="110196" y="2562534"/>
          <a:ext cx="11971607" cy="3949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842">
                  <a:extLst>
                    <a:ext uri="{9D8B030D-6E8A-4147-A177-3AD203B41FA5}">
                      <a16:colId xmlns:a16="http://schemas.microsoft.com/office/drawing/2014/main" val="4045150394"/>
                    </a:ext>
                  </a:extLst>
                </a:gridCol>
                <a:gridCol w="2876255">
                  <a:extLst>
                    <a:ext uri="{9D8B030D-6E8A-4147-A177-3AD203B41FA5}">
                      <a16:colId xmlns:a16="http://schemas.microsoft.com/office/drawing/2014/main" val="4234245920"/>
                    </a:ext>
                  </a:extLst>
                </a:gridCol>
                <a:gridCol w="2876255">
                  <a:extLst>
                    <a:ext uri="{9D8B030D-6E8A-4147-A177-3AD203B41FA5}">
                      <a16:colId xmlns:a16="http://schemas.microsoft.com/office/drawing/2014/main" val="3078698299"/>
                    </a:ext>
                  </a:extLst>
                </a:gridCol>
                <a:gridCol w="2876255">
                  <a:extLst>
                    <a:ext uri="{9D8B030D-6E8A-4147-A177-3AD203B41FA5}">
                      <a16:colId xmlns:a16="http://schemas.microsoft.com/office/drawing/2014/main" val="2358841173"/>
                    </a:ext>
                  </a:extLst>
                </a:gridCol>
              </a:tblGrid>
              <a:tr h="479573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Ireland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EU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EU14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37908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en-US" dirty="0"/>
                        <a:t>Collective bargaining coverage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33.5% </a:t>
                      </a:r>
                    </a:p>
                    <a:p>
                      <a:r>
                        <a:rPr lang="en-US" i="1" dirty="0"/>
                        <a:t>(18% private sector)</a:t>
                      </a:r>
                      <a:endParaRPr lang="en-I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73% </a:t>
                      </a:r>
                    </a:p>
                    <a:p>
                      <a:r>
                        <a:rPr lang="en-US" i="1" dirty="0"/>
                        <a:t>(Ireland 2</a:t>
                      </a:r>
                      <a:r>
                        <a:rPr lang="en-US" i="1" baseline="30000" dirty="0"/>
                        <a:t>nd</a:t>
                      </a:r>
                      <a:r>
                        <a:rPr lang="en-US" i="1" dirty="0"/>
                        <a:t>-lowest)</a:t>
                      </a:r>
                      <a:endParaRPr lang="en-IE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850359"/>
                  </a:ext>
                </a:extLst>
              </a:tr>
              <a:tr h="479573">
                <a:tc>
                  <a:txBody>
                    <a:bodyPr/>
                    <a:lstStyle/>
                    <a:p>
                      <a:r>
                        <a:rPr lang="en-US" dirty="0"/>
                        <a:t>Trade union density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24.4%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26.5%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33%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12270"/>
                  </a:ext>
                </a:extLst>
              </a:tr>
              <a:tr h="479573">
                <a:tc>
                  <a:txBody>
                    <a:bodyPr/>
                    <a:lstStyle/>
                    <a:p>
                      <a:r>
                        <a:rPr lang="en-US" dirty="0"/>
                        <a:t>Industrial Relations Index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56.09 </a:t>
                      </a:r>
                      <a:r>
                        <a:rPr lang="en-US" i="1" dirty="0"/>
                        <a:t>(10</a:t>
                      </a:r>
                      <a:r>
                        <a:rPr lang="en-US" i="1" baseline="30000" dirty="0"/>
                        <a:t>th</a:t>
                      </a:r>
                      <a:r>
                        <a:rPr lang="en-US" i="1" dirty="0"/>
                        <a:t> in EU)</a:t>
                      </a:r>
                      <a:endParaRPr lang="en-I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53.3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60.83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022876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en-US" dirty="0"/>
                        <a:t>Industrial democracy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46.05 </a:t>
                      </a:r>
                      <a:r>
                        <a:rPr lang="en-US" i="1" dirty="0"/>
                        <a:t>(15</a:t>
                      </a:r>
                      <a:r>
                        <a:rPr lang="en-US" i="1" baseline="30000" dirty="0"/>
                        <a:t>th </a:t>
                      </a:r>
                      <a:r>
                        <a:rPr lang="en-US" i="1" dirty="0"/>
                        <a:t>in EU)</a:t>
                      </a:r>
                      <a:endParaRPr lang="en-I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61.81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62.73 </a:t>
                      </a:r>
                    </a:p>
                    <a:p>
                      <a:r>
                        <a:rPr lang="en-US" i="1" dirty="0"/>
                        <a:t>(Ireland 3</a:t>
                      </a:r>
                      <a:r>
                        <a:rPr lang="en-US" i="1" baseline="30000" dirty="0"/>
                        <a:t>rd</a:t>
                      </a:r>
                      <a:r>
                        <a:rPr lang="en-US" i="1" dirty="0"/>
                        <a:t>-lowest)</a:t>
                      </a:r>
                      <a:endParaRPr lang="en-IE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167778"/>
                  </a:ext>
                </a:extLst>
              </a:tr>
              <a:tr h="479573">
                <a:tc>
                  <a:txBody>
                    <a:bodyPr/>
                    <a:lstStyle/>
                    <a:p>
                      <a:r>
                        <a:rPr lang="en-US" dirty="0"/>
                        <a:t>Associational governance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36.83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42.06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58.28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780848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en-US" dirty="0"/>
                        <a:t>Representation and participation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44.44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63.69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76.98 </a:t>
                      </a:r>
                    </a:p>
                    <a:p>
                      <a:r>
                        <a:rPr lang="en-US" i="1" dirty="0"/>
                        <a:t>(Ireland joint-lowest)</a:t>
                      </a:r>
                      <a:endParaRPr lang="en-IE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50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6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FEF2D-6544-4833-9B2E-FE3CF9FA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BB2C0-DC06-4C88-97EE-E95ECBAE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405167"/>
            <a:ext cx="10554574" cy="3636511"/>
          </a:xfrm>
        </p:spPr>
        <p:txBody>
          <a:bodyPr/>
          <a:lstStyle/>
          <a:p>
            <a:r>
              <a:rPr lang="en-US" dirty="0"/>
              <a:t>Effects of the Financial Crisis</a:t>
            </a:r>
          </a:p>
          <a:p>
            <a:endParaRPr lang="en-US" dirty="0"/>
          </a:p>
          <a:p>
            <a:r>
              <a:rPr lang="en-US" dirty="0"/>
              <a:t>Constitutional court decisions</a:t>
            </a:r>
          </a:p>
          <a:p>
            <a:endParaRPr lang="en-US" dirty="0"/>
          </a:p>
          <a:p>
            <a:r>
              <a:rPr lang="en-US" dirty="0"/>
              <a:t>Voluntarist tradition</a:t>
            </a:r>
            <a:endParaRPr lang="en-IE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26DF530-D2AC-48F4-BE16-22F4FAB8A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65" y="5714840"/>
            <a:ext cx="1914792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9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44B08-7226-459B-BF82-BDD22FCC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Comparative analysis</a:t>
            </a:r>
            <a:endParaRPr lang="en-IE" dirty="0"/>
          </a:p>
        </p:txBody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0D611C9-CD4E-4EDD-AF7E-E24E89E5A7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22" y="2763420"/>
            <a:ext cx="11293756" cy="313094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158AD59-168C-4D08-8925-D51E44FFAE25}"/>
              </a:ext>
            </a:extLst>
          </p:cNvPr>
          <p:cNvSpPr/>
          <p:nvPr/>
        </p:nvSpPr>
        <p:spPr>
          <a:xfrm>
            <a:off x="3165231" y="3429000"/>
            <a:ext cx="1167618" cy="4255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8D190D4-2898-47E0-9E59-0DF4ED8520C7}"/>
              </a:ext>
            </a:extLst>
          </p:cNvPr>
          <p:cNvSpPr/>
          <p:nvPr/>
        </p:nvSpPr>
        <p:spPr>
          <a:xfrm>
            <a:off x="3165231" y="3854548"/>
            <a:ext cx="928467" cy="4255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104FCA-6DF2-4CFE-840F-F3C77D5073F0}"/>
              </a:ext>
            </a:extLst>
          </p:cNvPr>
          <p:cNvSpPr/>
          <p:nvPr/>
        </p:nvSpPr>
        <p:spPr>
          <a:xfrm>
            <a:off x="4093698" y="3854548"/>
            <a:ext cx="956604" cy="4255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ABE4047-99F1-484E-A32D-55CC7C385AB5}"/>
              </a:ext>
            </a:extLst>
          </p:cNvPr>
          <p:cNvSpPr/>
          <p:nvPr/>
        </p:nvSpPr>
        <p:spPr>
          <a:xfrm>
            <a:off x="4093698" y="5286502"/>
            <a:ext cx="928467" cy="4255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9C47D3-A3DF-43D5-9FB5-1236A05A21EA}"/>
              </a:ext>
            </a:extLst>
          </p:cNvPr>
          <p:cNvSpPr/>
          <p:nvPr/>
        </p:nvSpPr>
        <p:spPr>
          <a:xfrm>
            <a:off x="4065561" y="4260531"/>
            <a:ext cx="956604" cy="376753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325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8713-728C-4BB6-9AB5-9DA11F2AE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630068"/>
            <a:ext cx="10571998" cy="970450"/>
          </a:xfrm>
        </p:spPr>
        <p:txBody>
          <a:bodyPr/>
          <a:lstStyle/>
          <a:p>
            <a:r>
              <a:rPr lang="en-US" dirty="0"/>
              <a:t>1. Importance of sectoral bargaining and extension of agreements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318EA-FD2D-446F-87F2-B3ABCAF4E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591421"/>
            <a:ext cx="10554574" cy="3636511"/>
          </a:xfrm>
        </p:spPr>
        <p:txBody>
          <a:bodyPr/>
          <a:lstStyle/>
          <a:p>
            <a:r>
              <a:rPr lang="en-US" dirty="0"/>
              <a:t>Sectoral bargaining is key to high coverage rates and quality of bargaining process</a:t>
            </a:r>
          </a:p>
          <a:p>
            <a:endParaRPr lang="en-US" dirty="0"/>
          </a:p>
          <a:p>
            <a:r>
              <a:rPr lang="en-US" dirty="0"/>
              <a:t>Incentives for employers to bargain at sectoral level</a:t>
            </a:r>
          </a:p>
          <a:p>
            <a:endParaRPr lang="en-US" dirty="0"/>
          </a:p>
          <a:p>
            <a:r>
              <a:rPr lang="en-US" dirty="0"/>
              <a:t>Extension of agreements</a:t>
            </a:r>
          </a:p>
          <a:p>
            <a:endParaRPr lang="en-US" dirty="0"/>
          </a:p>
          <a:p>
            <a:r>
              <a:rPr lang="en-US" dirty="0"/>
              <a:t>Public procurement</a:t>
            </a:r>
            <a:endParaRPr lang="en-IE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B3D431B-1F51-4E02-8E5D-8CB67B85B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65" y="5714840"/>
            <a:ext cx="1914792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4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340E5-FE01-496B-BDD1-57B3100A5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2" y="306511"/>
            <a:ext cx="10571998" cy="970450"/>
          </a:xfrm>
        </p:spPr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Incentivising</a:t>
            </a:r>
            <a:r>
              <a:rPr lang="en-US" dirty="0"/>
              <a:t> trade union membership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2F35F-CC47-4542-9DF0-7426576C0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649909"/>
            <a:ext cx="10554574" cy="3636511"/>
          </a:xfrm>
        </p:spPr>
        <p:txBody>
          <a:bodyPr/>
          <a:lstStyle/>
          <a:p>
            <a:r>
              <a:rPr lang="en-US" dirty="0"/>
              <a:t>Avoid free-rider problem</a:t>
            </a:r>
          </a:p>
          <a:p>
            <a:endParaRPr lang="en-US" dirty="0"/>
          </a:p>
          <a:p>
            <a:r>
              <a:rPr lang="en-US" dirty="0"/>
              <a:t>Tax deductions</a:t>
            </a:r>
          </a:p>
          <a:p>
            <a:endParaRPr lang="en-US" dirty="0"/>
          </a:p>
          <a:p>
            <a:r>
              <a:rPr lang="en-US" dirty="0"/>
              <a:t>Reserved benefits</a:t>
            </a:r>
          </a:p>
          <a:p>
            <a:endParaRPr lang="en-US" dirty="0"/>
          </a:p>
          <a:p>
            <a:r>
              <a:rPr lang="en-US" dirty="0"/>
              <a:t>Ghent system</a:t>
            </a:r>
          </a:p>
          <a:p>
            <a:endParaRPr lang="en-US" dirty="0"/>
          </a:p>
          <a:p>
            <a:r>
              <a:rPr lang="en-US" dirty="0"/>
              <a:t>Paid time off and protection against detriment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332D5BF-9D64-4821-B153-E91DEA90D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65" y="5714840"/>
            <a:ext cx="1914792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41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D6619-C3B3-4BE3-8DA4-E72A3694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630068"/>
            <a:ext cx="10571998" cy="970450"/>
          </a:xfrm>
        </p:spPr>
        <p:txBody>
          <a:bodyPr/>
          <a:lstStyle/>
          <a:p>
            <a:r>
              <a:rPr lang="en-US" dirty="0"/>
              <a:t>3. Collective bargaining secures industrial peace, economic stability and flexibility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F45E-9E68-436F-B4A6-D4D3ECD04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475505"/>
            <a:ext cx="10554574" cy="3636511"/>
          </a:xfrm>
        </p:spPr>
        <p:txBody>
          <a:bodyPr/>
          <a:lstStyle/>
          <a:p>
            <a:r>
              <a:rPr lang="en-US" dirty="0"/>
              <a:t>Industrial peace</a:t>
            </a:r>
          </a:p>
          <a:p>
            <a:endParaRPr lang="en-US" dirty="0"/>
          </a:p>
          <a:p>
            <a:r>
              <a:rPr lang="en-US" dirty="0"/>
              <a:t>Flexible regulation, tailored to economic realities</a:t>
            </a:r>
          </a:p>
          <a:p>
            <a:endParaRPr lang="en-US" dirty="0"/>
          </a:p>
          <a:p>
            <a:r>
              <a:rPr lang="en-US" dirty="0"/>
              <a:t>Productivity and innovation</a:t>
            </a:r>
          </a:p>
          <a:p>
            <a:endParaRPr lang="en-US" dirty="0"/>
          </a:p>
          <a:p>
            <a:r>
              <a:rPr lang="en-US" dirty="0"/>
              <a:t>Culture shift</a:t>
            </a:r>
            <a:endParaRPr lang="en-IE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1BD7F2F1-AF61-4BFB-B7DE-5CDB51D28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65" y="5714840"/>
            <a:ext cx="1914792" cy="1143160"/>
          </a:xfrm>
          <a:prstGeom prst="rect">
            <a:avLst/>
          </a:prstGeom>
        </p:spPr>
      </p:pic>
      <p:pic>
        <p:nvPicPr>
          <p:cNvPr id="6" name="Picture 5" descr="Chart, sunburst chart&#10;&#10;Description automatically generated">
            <a:extLst>
              <a:ext uri="{FF2B5EF4-FFF2-40B4-BE49-F238E27FC236}">
                <a16:creationId xmlns:a16="http://schemas.microsoft.com/office/drawing/2014/main" id="{44194E8A-9338-42AA-8F28-7956539B4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3" b="14016"/>
          <a:stretch/>
        </p:blipFill>
        <p:spPr>
          <a:xfrm>
            <a:off x="6925064" y="1926950"/>
            <a:ext cx="5266935" cy="2912903"/>
          </a:xfrm>
          <a:prstGeom prst="rect">
            <a:avLst/>
          </a:prstGeom>
          <a:ln w="28575">
            <a:solidFill>
              <a:srgbClr val="009999"/>
            </a:solidFill>
          </a:ln>
        </p:spPr>
      </p:pic>
    </p:spTree>
    <p:extLst>
      <p:ext uri="{BB962C8B-B14F-4D97-AF65-F5344CB8AC3E}">
        <p14:creationId xmlns:p14="http://schemas.microsoft.com/office/powerpoint/2010/main" val="4020777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0086-9866-428A-9896-7FF3FDB39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644135"/>
            <a:ext cx="10571998" cy="970450"/>
          </a:xfrm>
        </p:spPr>
        <p:txBody>
          <a:bodyPr/>
          <a:lstStyle/>
          <a:p>
            <a:r>
              <a:rPr lang="en-US" dirty="0"/>
              <a:t>4. Importance of union presence and worker representation in the enterprise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CFB0-B5EF-452B-BDBC-9EB36CC63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649909"/>
            <a:ext cx="10554574" cy="3636511"/>
          </a:xfrm>
        </p:spPr>
        <p:txBody>
          <a:bodyPr/>
          <a:lstStyle/>
          <a:p>
            <a:r>
              <a:rPr lang="en-US" dirty="0"/>
              <a:t>Works councils</a:t>
            </a:r>
          </a:p>
          <a:p>
            <a:endParaRPr lang="en-US" dirty="0"/>
          </a:p>
          <a:p>
            <a:r>
              <a:rPr lang="en-US" dirty="0"/>
              <a:t>Company boards of directors</a:t>
            </a:r>
          </a:p>
          <a:p>
            <a:endParaRPr lang="en-US" dirty="0"/>
          </a:p>
          <a:p>
            <a:r>
              <a:rPr lang="en-US" dirty="0"/>
              <a:t>Relationships with trade unions</a:t>
            </a:r>
            <a:endParaRPr lang="en-IE" dirty="0"/>
          </a:p>
          <a:p>
            <a:endParaRPr lang="en-IE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AF7F0AB-CA4C-4856-B046-529C5FDC9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65" y="5714840"/>
            <a:ext cx="1914792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44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447</TotalTime>
  <Words>290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Rockwell</vt:lpstr>
      <vt:lpstr>Wingdings 2</vt:lpstr>
      <vt:lpstr>Office Theme</vt:lpstr>
      <vt:lpstr>Quotable</vt:lpstr>
      <vt:lpstr>PowerPoint Presentation</vt:lpstr>
      <vt:lpstr>Collective bargaining</vt:lpstr>
      <vt:lpstr>Ireland v Europe</vt:lpstr>
      <vt:lpstr>Why?</vt:lpstr>
      <vt:lpstr>Comparative analysis</vt:lpstr>
      <vt:lpstr>1. Importance of sectoral bargaining and extension of agreements</vt:lpstr>
      <vt:lpstr>2. Incentivising trade union membership</vt:lpstr>
      <vt:lpstr>3. Collective bargaining secures industrial peace, economic stability and flexibility</vt:lpstr>
      <vt:lpstr>4. Importance of union presence and worker representation in the enterprise</vt:lpstr>
      <vt:lpstr>EU law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Eustace</dc:creator>
  <cp:lastModifiedBy>Deirdre Mannion</cp:lastModifiedBy>
  <cp:revision>15</cp:revision>
  <dcterms:created xsi:type="dcterms:W3CDTF">2021-05-11T10:34:39Z</dcterms:created>
  <dcterms:modified xsi:type="dcterms:W3CDTF">2021-05-21T07:59:27Z</dcterms:modified>
</cp:coreProperties>
</file>