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p:scale>
          <a:sx n="106" d="100"/>
          <a:sy n="106" d="100"/>
        </p:scale>
        <p:origin x="-90"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D8C468-541D-4E30-BE77-6E889EE57830}" type="datetimeFigureOut">
              <a:rPr lang="en-IE" smtClean="0"/>
              <a:t>22/09/2015</a:t>
            </a:fld>
            <a:endParaRPr lang="en-IE"/>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FEED2F0-83A2-4A3C-91AE-F863B240E514}" type="slidenum">
              <a:rPr lang="en-IE" smtClean="0"/>
              <a:t>‹#›</a:t>
            </a:fld>
            <a:endParaRPr lang="en-IE"/>
          </a:p>
        </p:txBody>
      </p:sp>
    </p:spTree>
    <p:extLst>
      <p:ext uri="{BB962C8B-B14F-4D97-AF65-F5344CB8AC3E}">
        <p14:creationId xmlns:p14="http://schemas.microsoft.com/office/powerpoint/2010/main" val="122106099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526218-86C0-48A4-ADAC-BB6E32EE81DF}" type="datetimeFigureOut">
              <a:rPr lang="en-IE" smtClean="0"/>
              <a:t>22/09/2015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405808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526218-86C0-48A4-ADAC-BB6E32EE81DF}" type="datetimeFigureOut">
              <a:rPr lang="en-IE" smtClean="0"/>
              <a:t>22/09/2015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2637057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526218-86C0-48A4-ADAC-BB6E32EE81DF}" type="datetimeFigureOut">
              <a:rPr lang="en-IE" smtClean="0"/>
              <a:t>22/09/2015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46F8F8-05BD-4604-85F4-0814CF984CAF}" type="slidenum">
              <a:rPr lang="en-IE" smtClean="0"/>
              <a:t>‹#›</a:t>
            </a:fld>
            <a:endParaRPr lang="en-I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7152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526218-86C0-48A4-ADAC-BB6E32EE81DF}" type="datetimeFigureOut">
              <a:rPr lang="en-IE" smtClean="0"/>
              <a:t>22/09/2015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1958124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526218-86C0-48A4-ADAC-BB6E32EE81DF}" type="datetimeFigureOut">
              <a:rPr lang="en-IE" smtClean="0"/>
              <a:t>22/09/2015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46F8F8-05BD-4604-85F4-0814CF984CAF}" type="slidenum">
              <a:rPr lang="en-IE" smtClean="0"/>
              <a:t>‹#›</a:t>
            </a:fld>
            <a:endParaRPr lang="en-I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9862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526218-86C0-48A4-ADAC-BB6E32EE81DF}" type="datetimeFigureOut">
              <a:rPr lang="en-IE" smtClean="0"/>
              <a:t>22/09/2015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191209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526218-86C0-48A4-ADAC-BB6E32EE81DF}" type="datetimeFigureOut">
              <a:rPr lang="en-IE" smtClean="0"/>
              <a:t>22/09/2015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2996358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526218-86C0-48A4-ADAC-BB6E32EE81DF}" type="datetimeFigureOut">
              <a:rPr lang="en-IE" smtClean="0"/>
              <a:t>22/09/2015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1688334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526218-86C0-48A4-ADAC-BB6E32EE81DF}" type="datetimeFigureOut">
              <a:rPr lang="en-IE" smtClean="0"/>
              <a:t>22/09/2015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1960080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526218-86C0-48A4-ADAC-BB6E32EE81DF}" type="datetimeFigureOut">
              <a:rPr lang="en-IE" smtClean="0"/>
              <a:t>22/09/2015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1848457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526218-86C0-48A4-ADAC-BB6E32EE81DF}" type="datetimeFigureOut">
              <a:rPr lang="en-IE" smtClean="0"/>
              <a:t>22/09/2015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3038527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526218-86C0-48A4-ADAC-BB6E32EE81DF}" type="datetimeFigureOut">
              <a:rPr lang="en-IE" smtClean="0"/>
              <a:t>22/09/2015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1447237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526218-86C0-48A4-ADAC-BB6E32EE81DF}" type="datetimeFigureOut">
              <a:rPr lang="en-IE" smtClean="0"/>
              <a:t>22/09/2015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1907513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526218-86C0-48A4-ADAC-BB6E32EE81DF}" type="datetimeFigureOut">
              <a:rPr lang="en-IE" smtClean="0"/>
              <a:t>22/09/2015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2306423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526218-86C0-48A4-ADAC-BB6E32EE81DF}" type="datetimeFigureOut">
              <a:rPr lang="en-IE" smtClean="0"/>
              <a:t>22/09/2015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3853777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526218-86C0-48A4-ADAC-BB6E32EE81DF}" type="datetimeFigureOut">
              <a:rPr lang="en-IE" smtClean="0"/>
              <a:t>22/09/2015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646F8F8-05BD-4604-85F4-0814CF984CAF}" type="slidenum">
              <a:rPr lang="en-IE" smtClean="0"/>
              <a:t>‹#›</a:t>
            </a:fld>
            <a:endParaRPr lang="en-IE"/>
          </a:p>
        </p:txBody>
      </p:sp>
    </p:spTree>
    <p:extLst>
      <p:ext uri="{BB962C8B-B14F-4D97-AF65-F5344CB8AC3E}">
        <p14:creationId xmlns:p14="http://schemas.microsoft.com/office/powerpoint/2010/main" val="3912230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526218-86C0-48A4-ADAC-BB6E32EE81DF}" type="datetimeFigureOut">
              <a:rPr lang="en-IE" smtClean="0"/>
              <a:t>22/09/2015</a:t>
            </a:fld>
            <a:endParaRPr lang="en-I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646F8F8-05BD-4604-85F4-0814CF984CAF}" type="slidenum">
              <a:rPr lang="en-IE" smtClean="0"/>
              <a:t>‹#›</a:t>
            </a:fld>
            <a:endParaRPr lang="en-IE"/>
          </a:p>
        </p:txBody>
      </p:sp>
    </p:spTree>
    <p:extLst>
      <p:ext uri="{BB962C8B-B14F-4D97-AF65-F5344CB8AC3E}">
        <p14:creationId xmlns:p14="http://schemas.microsoft.com/office/powerpoint/2010/main" val="2763558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4000" b="1" dirty="0" smtClean="0"/>
              <a:t>Briefing on Social Media, Law Rights &amp; Policy </a:t>
            </a:r>
            <a:endParaRPr lang="en-IE" sz="4000" b="1" dirty="0"/>
          </a:p>
        </p:txBody>
      </p:sp>
      <p:sp>
        <p:nvSpPr>
          <p:cNvPr id="3" name="Subtitle 2"/>
          <p:cNvSpPr>
            <a:spLocks noGrp="1"/>
          </p:cNvSpPr>
          <p:nvPr>
            <p:ph type="subTitle" idx="1"/>
          </p:nvPr>
        </p:nvSpPr>
        <p:spPr/>
        <p:txBody>
          <a:bodyPr>
            <a:normAutofit lnSpcReduction="10000"/>
          </a:bodyPr>
          <a:lstStyle/>
          <a:p>
            <a:r>
              <a:rPr lang="en-IE" dirty="0" smtClean="0"/>
              <a:t>1.30pm -2.30pm </a:t>
            </a:r>
          </a:p>
          <a:p>
            <a:r>
              <a:rPr lang="en-IE" dirty="0" smtClean="0"/>
              <a:t>Review of Case Law </a:t>
            </a:r>
          </a:p>
          <a:p>
            <a:r>
              <a:rPr lang="en-IE" dirty="0" smtClean="0"/>
              <a:t>David Miskell </a:t>
            </a:r>
            <a:endParaRPr lang="en-IE" dirty="0"/>
          </a:p>
        </p:txBody>
      </p:sp>
    </p:spTree>
    <p:extLst>
      <p:ext uri="{BB962C8B-B14F-4D97-AF65-F5344CB8AC3E}">
        <p14:creationId xmlns:p14="http://schemas.microsoft.com/office/powerpoint/2010/main" val="3185261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smtClean="0"/>
              <a:t>Irish Cases Contd. </a:t>
            </a:r>
            <a:endParaRPr lang="en-IE" sz="3200" b="1" dirty="0"/>
          </a:p>
        </p:txBody>
      </p:sp>
      <p:sp>
        <p:nvSpPr>
          <p:cNvPr id="3" name="Content Placeholder 2"/>
          <p:cNvSpPr>
            <a:spLocks noGrp="1"/>
          </p:cNvSpPr>
          <p:nvPr>
            <p:ph idx="1"/>
          </p:nvPr>
        </p:nvSpPr>
        <p:spPr/>
        <p:txBody>
          <a:bodyPr>
            <a:normAutofit/>
          </a:bodyPr>
          <a:lstStyle/>
          <a:p>
            <a:r>
              <a:rPr lang="en-IE" b="1" dirty="0" smtClean="0"/>
              <a:t>O'Leary </a:t>
            </a:r>
            <a:r>
              <a:rPr lang="en-IE" b="1" dirty="0"/>
              <a:t>v Eagle Star ([2003] E.L.R. 223</a:t>
            </a:r>
            <a:r>
              <a:rPr lang="en-IE" b="1" dirty="0" smtClean="0"/>
              <a:t>)</a:t>
            </a:r>
          </a:p>
          <a:p>
            <a:r>
              <a:rPr lang="en-IE" dirty="0"/>
              <a:t>The </a:t>
            </a:r>
            <a:r>
              <a:rPr lang="en-IE" dirty="0" smtClean="0"/>
              <a:t>employer </a:t>
            </a:r>
            <a:r>
              <a:rPr lang="en-IE" dirty="0"/>
              <a:t>alleged that Mr O'Leary misused the company email system, in circulating emails criticizing other employees. </a:t>
            </a:r>
            <a:r>
              <a:rPr lang="en-IE" dirty="0" smtClean="0"/>
              <a:t>He </a:t>
            </a:r>
            <a:r>
              <a:rPr lang="en-IE" dirty="0"/>
              <a:t>attributed the emails to be office banter</a:t>
            </a:r>
            <a:r>
              <a:rPr lang="en-IE" dirty="0" smtClean="0"/>
              <a:t>. Dismissal held not to be fair on the basis that the policy was not extensively communicated to staff. </a:t>
            </a:r>
          </a:p>
          <a:p>
            <a:endParaRPr lang="en-IE" dirty="0"/>
          </a:p>
          <a:p>
            <a:r>
              <a:rPr lang="en-IE" b="1" dirty="0"/>
              <a:t>Emma Kiernan v A Wear Limited (UD643/2007, MN508/2007, EAT 2008),</a:t>
            </a:r>
            <a:r>
              <a:rPr lang="en-IE" dirty="0"/>
              <a:t> the claimant made abusive comments regarding her boss on her Bebo page, posting the comments outside of working </a:t>
            </a:r>
            <a:r>
              <a:rPr lang="en-IE" dirty="0" smtClean="0"/>
              <a:t>hours. </a:t>
            </a:r>
            <a:r>
              <a:rPr lang="en-IE" dirty="0"/>
              <a:t>The </a:t>
            </a:r>
            <a:r>
              <a:rPr lang="en-IE" dirty="0" smtClean="0"/>
              <a:t>employee said </a:t>
            </a:r>
            <a:r>
              <a:rPr lang="en-IE" dirty="0"/>
              <a:t>that she was having a bad day and was responding online to false allegations by her </a:t>
            </a:r>
            <a:r>
              <a:rPr lang="en-IE" dirty="0" smtClean="0"/>
              <a:t>superior. Dismissal unfair but very low award of compensation. </a:t>
            </a:r>
            <a:endParaRPr lang="en-IE" dirty="0"/>
          </a:p>
        </p:txBody>
      </p:sp>
    </p:spTree>
    <p:extLst>
      <p:ext uri="{BB962C8B-B14F-4D97-AF65-F5344CB8AC3E}">
        <p14:creationId xmlns:p14="http://schemas.microsoft.com/office/powerpoint/2010/main" val="3739103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t>Irish Cases Contd. </a:t>
            </a:r>
            <a:endParaRPr lang="en-IE" sz="3200" dirty="0"/>
          </a:p>
        </p:txBody>
      </p:sp>
      <p:sp>
        <p:nvSpPr>
          <p:cNvPr id="3" name="Content Placeholder 2"/>
          <p:cNvSpPr>
            <a:spLocks noGrp="1"/>
          </p:cNvSpPr>
          <p:nvPr>
            <p:ph idx="1"/>
          </p:nvPr>
        </p:nvSpPr>
        <p:spPr/>
        <p:txBody>
          <a:bodyPr>
            <a:normAutofit/>
          </a:bodyPr>
          <a:lstStyle/>
          <a:p>
            <a:r>
              <a:rPr lang="en-IE" b="1" dirty="0"/>
              <a:t>Walker v Bausch &amp; Lomb Limited (UD179/2008, EAT 2009</a:t>
            </a:r>
            <a:r>
              <a:rPr lang="en-IE" dirty="0"/>
              <a:t>), during a period of industrial relations uncertainty, an employee posted the following message “500 jobs to be gone at Waterford Plant before the first quarter of 2008” on the welcome bar of the company's </a:t>
            </a:r>
            <a:r>
              <a:rPr lang="en-IE" dirty="0" smtClean="0"/>
              <a:t>intranet </a:t>
            </a:r>
            <a:r>
              <a:rPr lang="en-IE" dirty="0"/>
              <a:t>system</a:t>
            </a:r>
            <a:r>
              <a:rPr lang="en-IE" dirty="0" smtClean="0"/>
              <a:t>. Dismissal found to be unfair because it was not the internet and no clear policy in place. </a:t>
            </a:r>
          </a:p>
          <a:p>
            <a:endParaRPr lang="en-IE" dirty="0" smtClean="0"/>
          </a:p>
          <a:p>
            <a:r>
              <a:rPr lang="en-IE" b="1" dirty="0"/>
              <a:t>Bank of Ireland (ICS Building Society) (2011</a:t>
            </a:r>
            <a:r>
              <a:rPr lang="en-IE" b="1" dirty="0" smtClean="0"/>
              <a:t>). </a:t>
            </a:r>
            <a:r>
              <a:rPr lang="en-IE" dirty="0" smtClean="0"/>
              <a:t>Case involved circulation of pornographic emails. Action taken against ten people, 5 dismissed. They said everybody was sending them. Dismissal was unfair, investigation not wide enough, some sending emails were senior to the staff, nothing done with people who deleted the emails and no reputational damage done to the bank. </a:t>
            </a:r>
            <a:endParaRPr lang="en-IE" b="1" dirty="0" smtClean="0"/>
          </a:p>
        </p:txBody>
      </p:sp>
    </p:spTree>
    <p:extLst>
      <p:ext uri="{BB962C8B-B14F-4D97-AF65-F5344CB8AC3E}">
        <p14:creationId xmlns:p14="http://schemas.microsoft.com/office/powerpoint/2010/main" val="2100231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t>Private or Public? </a:t>
            </a:r>
            <a:endParaRPr lang="en-IE" sz="3200" dirty="0"/>
          </a:p>
        </p:txBody>
      </p:sp>
      <p:sp>
        <p:nvSpPr>
          <p:cNvPr id="3" name="Content Placeholder 2"/>
          <p:cNvSpPr>
            <a:spLocks noGrp="1"/>
          </p:cNvSpPr>
          <p:nvPr>
            <p:ph idx="1"/>
          </p:nvPr>
        </p:nvSpPr>
        <p:spPr/>
        <p:txBody>
          <a:bodyPr>
            <a:normAutofit/>
          </a:bodyPr>
          <a:lstStyle/>
          <a:p>
            <a:r>
              <a:rPr lang="en-IE" b="1" dirty="0"/>
              <a:t>Preece v JD </a:t>
            </a:r>
            <a:r>
              <a:rPr lang="en-IE" b="1" dirty="0" smtClean="0"/>
              <a:t>Weatherspoon's </a:t>
            </a:r>
            <a:r>
              <a:rPr lang="en-IE" b="1" dirty="0"/>
              <a:t>Plc (ET/2104806/10)</a:t>
            </a:r>
            <a:r>
              <a:rPr lang="en-IE" dirty="0"/>
              <a:t>, heard before the UK Employment Tribunal. In this case, a bar manager was abused by customers. While still at work she made derogatory remarks on Facebook about those customers, </a:t>
            </a:r>
            <a:r>
              <a:rPr lang="en-IE" dirty="0" smtClean="0"/>
              <a:t>including </a:t>
            </a:r>
            <a:r>
              <a:rPr lang="en-IE" dirty="0"/>
              <a:t>posting that she hoped one of them would break her hip. </a:t>
            </a:r>
            <a:r>
              <a:rPr lang="en-IE" dirty="0" smtClean="0"/>
              <a:t>Dismissal was fair, she had a right to freedom of expression but this was balanced with the employers right to its reputation. Facebook was a public forum. </a:t>
            </a:r>
          </a:p>
          <a:p>
            <a:r>
              <a:rPr lang="en-IE" b="1" dirty="0"/>
              <a:t>Halford v United Kingdom ([1997] I.R.L.R. 471).</a:t>
            </a:r>
            <a:r>
              <a:rPr lang="en-IE" dirty="0"/>
              <a:t> The plaintiff, who was an officer with Merseyside Police, alleged her work phone had been tapped by her employer in order to obtain information against her in respect of a separate claim</a:t>
            </a:r>
            <a:r>
              <a:rPr lang="en-IE" dirty="0" smtClean="0"/>
              <a:t>. Had a reasonable expectation that her calls would be private, no warning given that she was being monitored. </a:t>
            </a:r>
          </a:p>
        </p:txBody>
      </p:sp>
    </p:spTree>
    <p:extLst>
      <p:ext uri="{BB962C8B-B14F-4D97-AF65-F5344CB8AC3E}">
        <p14:creationId xmlns:p14="http://schemas.microsoft.com/office/powerpoint/2010/main" val="3504327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a:t>Private or Public? </a:t>
            </a:r>
          </a:p>
        </p:txBody>
      </p:sp>
      <p:sp>
        <p:nvSpPr>
          <p:cNvPr id="3" name="Content Placeholder 2"/>
          <p:cNvSpPr>
            <a:spLocks noGrp="1"/>
          </p:cNvSpPr>
          <p:nvPr>
            <p:ph idx="1"/>
          </p:nvPr>
        </p:nvSpPr>
        <p:spPr/>
        <p:txBody>
          <a:bodyPr>
            <a:normAutofit/>
          </a:bodyPr>
          <a:lstStyle/>
          <a:p>
            <a:r>
              <a:rPr lang="en-IE" sz="2000" b="1" dirty="0"/>
              <a:t>Crisp v Apple Retail (UK) Ltd </a:t>
            </a:r>
            <a:r>
              <a:rPr lang="en-IE" sz="2000" b="1" dirty="0" smtClean="0"/>
              <a:t> </a:t>
            </a:r>
            <a:r>
              <a:rPr lang="en-IE" sz="2000" dirty="0" smtClean="0"/>
              <a:t>illustrates </a:t>
            </a:r>
            <a:r>
              <a:rPr lang="en-IE" sz="2000" dirty="0"/>
              <a:t>activity carried out outside of company time on private social networking sites which puts one's employer in disrepute is capable of constituting a public act</a:t>
            </a:r>
            <a:r>
              <a:rPr lang="en-IE" sz="2000" dirty="0" smtClean="0"/>
              <a:t>. Facebook post “</a:t>
            </a:r>
            <a:r>
              <a:rPr lang="en-IE" sz="2000" dirty="0"/>
              <a:t>“once again f*** you very much work</a:t>
            </a:r>
            <a:r>
              <a:rPr lang="en-IE" sz="2000" dirty="0" smtClean="0"/>
              <a:t>” his contacts engaged further and a reference was made to apple apps not working correctly. It was found to be public as it could have been shared. </a:t>
            </a:r>
            <a:endParaRPr lang="en-IE" sz="2000" dirty="0"/>
          </a:p>
          <a:p>
            <a:r>
              <a:rPr lang="en-IE" sz="2000" dirty="0" smtClean="0"/>
              <a:t>Consider issues from first speaker. </a:t>
            </a:r>
          </a:p>
          <a:p>
            <a:r>
              <a:rPr lang="en-IE" sz="2000" dirty="0" smtClean="0"/>
              <a:t>Issue upcoming in Aras Atracta controversy. </a:t>
            </a:r>
          </a:p>
          <a:p>
            <a:pPr marL="0" indent="0">
              <a:buNone/>
            </a:pPr>
            <a:endParaRPr lang="en-IE" dirty="0"/>
          </a:p>
        </p:txBody>
      </p:sp>
    </p:spTree>
    <p:extLst>
      <p:ext uri="{BB962C8B-B14F-4D97-AF65-F5344CB8AC3E}">
        <p14:creationId xmlns:p14="http://schemas.microsoft.com/office/powerpoint/2010/main" val="209052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t>Company Liability </a:t>
            </a:r>
            <a:endParaRPr lang="en-IE" sz="3200" dirty="0"/>
          </a:p>
        </p:txBody>
      </p:sp>
      <p:sp>
        <p:nvSpPr>
          <p:cNvPr id="3" name="Content Placeholder 2"/>
          <p:cNvSpPr>
            <a:spLocks noGrp="1"/>
          </p:cNvSpPr>
          <p:nvPr>
            <p:ph idx="1"/>
          </p:nvPr>
        </p:nvSpPr>
        <p:spPr/>
        <p:txBody>
          <a:bodyPr>
            <a:normAutofit fontScale="77500" lnSpcReduction="20000"/>
          </a:bodyPr>
          <a:lstStyle/>
          <a:p>
            <a:r>
              <a:rPr lang="en-IE" sz="2400" b="1" dirty="0"/>
              <a:t>Otomewo –v- Carphone Warehouse</a:t>
            </a:r>
            <a:r>
              <a:rPr lang="en-IE" sz="2400" i="1" dirty="0"/>
              <a:t> </a:t>
            </a:r>
            <a:r>
              <a:rPr lang="en-IE" sz="2400" dirty="0" smtClean="0"/>
              <a:t>demonstrates </a:t>
            </a:r>
            <a:r>
              <a:rPr lang="en-IE" sz="2400" dirty="0"/>
              <a:t>that employers can potentially be held vicariously liable for discriminatory acts of their employees</a:t>
            </a:r>
            <a:r>
              <a:rPr lang="en-IE" sz="2400" dirty="0" smtClean="0"/>
              <a:t>. Facebook account hacked saying “Finally came out, gay and proud!” He claimed discrimination on the grounds of sexual orientation. His appeal was dismissed on the equality ground because he did not process a compliant with the company. </a:t>
            </a:r>
          </a:p>
          <a:p>
            <a:r>
              <a:rPr lang="en-IE" sz="2400" dirty="0" smtClean="0"/>
              <a:t>The </a:t>
            </a:r>
            <a:r>
              <a:rPr lang="en-IE" sz="2400" dirty="0"/>
              <a:t>employment tribunal went on to make it clear </a:t>
            </a:r>
            <a:r>
              <a:rPr lang="en-IE" sz="2400" dirty="0" smtClean="0"/>
              <a:t>however that </a:t>
            </a:r>
            <a:r>
              <a:rPr lang="en-IE" sz="2400" dirty="0"/>
              <a:t>the employer could be liable for the entries made on Mr Otomewo’s phone. The entries had been made by its employees in the course of their employment. The employees’ actions took place at work and during working </a:t>
            </a:r>
            <a:r>
              <a:rPr lang="en-IE" sz="2400" dirty="0" smtClean="0"/>
              <a:t>hours.</a:t>
            </a:r>
          </a:p>
          <a:p>
            <a:endParaRPr lang="en-IE" sz="2400" dirty="0"/>
          </a:p>
          <a:p>
            <a:r>
              <a:rPr lang="en-IE" sz="2400" dirty="0" smtClean="0"/>
              <a:t>Consider an accusation of theft of nappies from a store in Dublin resulted in a pay out of 5000 euro in the Circuit Court. </a:t>
            </a:r>
            <a:endParaRPr lang="en-IE" sz="2400" dirty="0"/>
          </a:p>
        </p:txBody>
      </p:sp>
    </p:spTree>
    <p:extLst>
      <p:ext uri="{BB962C8B-B14F-4D97-AF65-F5344CB8AC3E}">
        <p14:creationId xmlns:p14="http://schemas.microsoft.com/office/powerpoint/2010/main" val="2738920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t>End of Employment – Ownership of Social Media </a:t>
            </a:r>
            <a:endParaRPr lang="en-IE" sz="3200" dirty="0"/>
          </a:p>
        </p:txBody>
      </p:sp>
      <p:sp>
        <p:nvSpPr>
          <p:cNvPr id="3" name="Content Placeholder 2"/>
          <p:cNvSpPr>
            <a:spLocks noGrp="1"/>
          </p:cNvSpPr>
          <p:nvPr>
            <p:ph idx="1"/>
          </p:nvPr>
        </p:nvSpPr>
        <p:spPr/>
        <p:txBody>
          <a:bodyPr>
            <a:noAutofit/>
          </a:bodyPr>
          <a:lstStyle/>
          <a:p>
            <a:r>
              <a:rPr lang="en-IE" b="1" dirty="0"/>
              <a:t>Hays Specialist Recruitment (Holdings) Ltd &amp; Anor v Ions &amp; </a:t>
            </a:r>
            <a:r>
              <a:rPr lang="en-IE" b="1" dirty="0" smtClean="0"/>
              <a:t>Anor </a:t>
            </a:r>
            <a:r>
              <a:rPr lang="en-IE" dirty="0" smtClean="0"/>
              <a:t>English </a:t>
            </a:r>
            <a:r>
              <a:rPr lang="en-IE" dirty="0"/>
              <a:t>High Court </a:t>
            </a:r>
            <a:r>
              <a:rPr lang="en-IE" dirty="0" smtClean="0"/>
              <a:t>found that </a:t>
            </a:r>
            <a:r>
              <a:rPr lang="en-IE" dirty="0"/>
              <a:t>contacts uploaded to a personal LinkedIn account could constitute company property when </a:t>
            </a:r>
            <a:r>
              <a:rPr lang="en-IE" dirty="0" smtClean="0"/>
              <a:t>the employee left.</a:t>
            </a:r>
          </a:p>
          <a:p>
            <a:endParaRPr lang="en-IE" dirty="0"/>
          </a:p>
          <a:p>
            <a:r>
              <a:rPr lang="en-IE" b="1" dirty="0"/>
              <a:t>Pennwell Publishing (UK) Ltd v </a:t>
            </a:r>
            <a:r>
              <a:rPr lang="en-IE" b="1" dirty="0" smtClean="0"/>
              <a:t>Ornstein</a:t>
            </a:r>
            <a:r>
              <a:rPr lang="en-IE" dirty="0" smtClean="0"/>
              <a:t> </a:t>
            </a:r>
            <a:r>
              <a:rPr lang="en-IE" dirty="0"/>
              <a:t>is also a decision worth looking at, although it is not a </a:t>
            </a:r>
            <a:r>
              <a:rPr lang="en-IE" dirty="0" smtClean="0"/>
              <a:t>case specifically </a:t>
            </a:r>
            <a:r>
              <a:rPr lang="en-IE" dirty="0"/>
              <a:t>concerned with a LinkedIn account but rather with a list of contacts. When leaving to </a:t>
            </a:r>
            <a:r>
              <a:rPr lang="en-IE" dirty="0" smtClean="0"/>
              <a:t>set up </a:t>
            </a:r>
            <a:r>
              <a:rPr lang="en-IE" dirty="0"/>
              <a:t>a rival company, a journalist downloaded his entire list of contacts from Outlook Express, </a:t>
            </a:r>
            <a:r>
              <a:rPr lang="en-IE" dirty="0" smtClean="0"/>
              <a:t>including those </a:t>
            </a:r>
            <a:r>
              <a:rPr lang="en-IE" dirty="0"/>
              <a:t>belonging to the company. The High Court held that where an employee (a journalist) created </a:t>
            </a:r>
            <a:r>
              <a:rPr lang="en-IE" dirty="0" smtClean="0"/>
              <a:t>and kept </a:t>
            </a:r>
            <a:r>
              <a:rPr lang="en-IE" dirty="0"/>
              <a:t>all his contacts on his employer’s computer system, that database or list of information </a:t>
            </a:r>
            <a:r>
              <a:rPr lang="en-IE" dirty="0" smtClean="0"/>
              <a:t>belonged to </a:t>
            </a:r>
            <a:r>
              <a:rPr lang="en-IE" dirty="0"/>
              <a:t>the employer.</a:t>
            </a:r>
          </a:p>
        </p:txBody>
      </p:sp>
    </p:spTree>
    <p:extLst>
      <p:ext uri="{BB962C8B-B14F-4D97-AF65-F5344CB8AC3E}">
        <p14:creationId xmlns:p14="http://schemas.microsoft.com/office/powerpoint/2010/main" val="77559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t>Ownership Contd. </a:t>
            </a:r>
            <a:endParaRPr lang="en-IE" sz="3200" dirty="0"/>
          </a:p>
        </p:txBody>
      </p:sp>
      <p:sp>
        <p:nvSpPr>
          <p:cNvPr id="3" name="Content Placeholder 2"/>
          <p:cNvSpPr>
            <a:spLocks noGrp="1"/>
          </p:cNvSpPr>
          <p:nvPr>
            <p:ph idx="1"/>
          </p:nvPr>
        </p:nvSpPr>
        <p:spPr/>
        <p:txBody>
          <a:bodyPr/>
          <a:lstStyle/>
          <a:p>
            <a:r>
              <a:rPr lang="en-IE" b="1" dirty="0"/>
              <a:t>Whitmar Publications Limited v Gamage and </a:t>
            </a:r>
            <a:r>
              <a:rPr lang="en-IE" b="1" dirty="0" smtClean="0"/>
              <a:t>Others. </a:t>
            </a:r>
            <a:r>
              <a:rPr lang="en-IE" dirty="0"/>
              <a:t>T</a:t>
            </a:r>
            <a:r>
              <a:rPr lang="en-IE" dirty="0" smtClean="0"/>
              <a:t>he </a:t>
            </a:r>
            <a:r>
              <a:rPr lang="en-IE" dirty="0"/>
              <a:t>English High Court </a:t>
            </a:r>
            <a:r>
              <a:rPr lang="en-IE" dirty="0" smtClean="0"/>
              <a:t> </a:t>
            </a:r>
            <a:r>
              <a:rPr lang="en-IE" dirty="0"/>
              <a:t>held that </a:t>
            </a:r>
            <a:r>
              <a:rPr lang="en-IE" dirty="0" smtClean="0"/>
              <a:t>LinkedIn contacts </a:t>
            </a:r>
            <a:r>
              <a:rPr lang="en-IE" dirty="0"/>
              <a:t>can constitute confidential information belonging to an </a:t>
            </a:r>
            <a:r>
              <a:rPr lang="en-IE" dirty="0" smtClean="0"/>
              <a:t>employer. </a:t>
            </a:r>
            <a:r>
              <a:rPr lang="en-IE" dirty="0"/>
              <a:t>This case involved </a:t>
            </a:r>
            <a:r>
              <a:rPr lang="en-IE" dirty="0" smtClean="0"/>
              <a:t>an injunction </a:t>
            </a:r>
            <a:r>
              <a:rPr lang="en-IE" dirty="0"/>
              <a:t>aimed at preventing ex-employees from leaving to set up in opposition </a:t>
            </a:r>
            <a:r>
              <a:rPr lang="en-IE" dirty="0" smtClean="0"/>
              <a:t>and taking </a:t>
            </a:r>
            <a:r>
              <a:rPr lang="en-IE" dirty="0"/>
              <a:t>large quantities of goodwill and information with them</a:t>
            </a:r>
            <a:r>
              <a:rPr lang="en-IE" dirty="0" smtClean="0"/>
              <a:t>. </a:t>
            </a:r>
            <a:r>
              <a:rPr lang="en-IE" dirty="0"/>
              <a:t>T</a:t>
            </a:r>
            <a:r>
              <a:rPr lang="en-IE" dirty="0" smtClean="0"/>
              <a:t>he </a:t>
            </a:r>
            <a:r>
              <a:rPr lang="en-IE" dirty="0"/>
              <a:t>return of </a:t>
            </a:r>
            <a:r>
              <a:rPr lang="en-IE" dirty="0" smtClean="0"/>
              <a:t>four LinkedIn </a:t>
            </a:r>
            <a:r>
              <a:rPr lang="en-IE" dirty="0"/>
              <a:t>profiles which had been operated by the defendants former employees for the </a:t>
            </a:r>
            <a:r>
              <a:rPr lang="en-IE" dirty="0" smtClean="0"/>
              <a:t>company was sought. </a:t>
            </a:r>
          </a:p>
          <a:p>
            <a:endParaRPr lang="en-IE" dirty="0"/>
          </a:p>
          <a:p>
            <a:r>
              <a:rPr lang="en-IE" dirty="0" smtClean="0"/>
              <a:t>Eagle v Edcom (US Case) Well known in the banking industry. Quoted in newspapers. Her LinkedIn account which the employer used. When she left the employer changed the password. She was successful in her claim as the account was hers, the employer used it and benefitted from her name. </a:t>
            </a:r>
            <a:endParaRPr lang="en-IE" dirty="0"/>
          </a:p>
        </p:txBody>
      </p:sp>
    </p:spTree>
    <p:extLst>
      <p:ext uri="{BB962C8B-B14F-4D97-AF65-F5344CB8AC3E}">
        <p14:creationId xmlns:p14="http://schemas.microsoft.com/office/powerpoint/2010/main" val="2686222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a:t>Ownership Contd. </a:t>
            </a:r>
          </a:p>
        </p:txBody>
      </p:sp>
      <p:sp>
        <p:nvSpPr>
          <p:cNvPr id="3" name="Content Placeholder 2"/>
          <p:cNvSpPr>
            <a:spLocks noGrp="1"/>
          </p:cNvSpPr>
          <p:nvPr>
            <p:ph idx="1"/>
          </p:nvPr>
        </p:nvSpPr>
        <p:spPr/>
        <p:txBody>
          <a:bodyPr/>
          <a:lstStyle/>
          <a:p>
            <a:r>
              <a:rPr lang="en-IE" i="1" dirty="0"/>
              <a:t>Christou v </a:t>
            </a:r>
            <a:r>
              <a:rPr lang="en-IE" i="1" dirty="0" err="1" smtClean="0"/>
              <a:t>Beatport</a:t>
            </a:r>
            <a:r>
              <a:rPr lang="en-IE" i="1" dirty="0" smtClean="0"/>
              <a:t>, </a:t>
            </a:r>
            <a:r>
              <a:rPr lang="en-IE" dirty="0"/>
              <a:t>involved a dispute </a:t>
            </a:r>
            <a:r>
              <a:rPr lang="en-IE" dirty="0" smtClean="0"/>
              <a:t>about ownership </a:t>
            </a:r>
            <a:r>
              <a:rPr lang="en-IE" dirty="0"/>
              <a:t>of a Myspace account. Christou owned a number of nightclubs and had used a Myspace </a:t>
            </a:r>
            <a:r>
              <a:rPr lang="en-IE" dirty="0" smtClean="0"/>
              <a:t>to promote </a:t>
            </a:r>
            <a:r>
              <a:rPr lang="en-IE" dirty="0"/>
              <a:t>them. A former partner left the business but retained the log-in information and friends list </a:t>
            </a:r>
            <a:r>
              <a:rPr lang="en-IE" dirty="0" smtClean="0"/>
              <a:t>for the </a:t>
            </a:r>
            <a:r>
              <a:rPr lang="en-IE" dirty="0"/>
              <a:t>Myspace account. This former partner subsequently began using the account to promote </a:t>
            </a:r>
            <a:r>
              <a:rPr lang="en-IE" dirty="0" smtClean="0"/>
              <a:t>a competing </a:t>
            </a:r>
            <a:r>
              <a:rPr lang="en-IE" dirty="0"/>
              <a:t>nightclub. Christou brought an action for trade secret theft</a:t>
            </a:r>
            <a:r>
              <a:rPr lang="en-IE" dirty="0" smtClean="0"/>
              <a:t>. It was found that the password and friends list were a trade secret. </a:t>
            </a:r>
            <a:endParaRPr lang="en-IE" dirty="0"/>
          </a:p>
        </p:txBody>
      </p:sp>
    </p:spTree>
    <p:extLst>
      <p:ext uri="{BB962C8B-B14F-4D97-AF65-F5344CB8AC3E}">
        <p14:creationId xmlns:p14="http://schemas.microsoft.com/office/powerpoint/2010/main" val="2952591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a:t>Ownership Contd. </a:t>
            </a:r>
          </a:p>
        </p:txBody>
      </p:sp>
      <p:sp>
        <p:nvSpPr>
          <p:cNvPr id="3" name="Content Placeholder 2"/>
          <p:cNvSpPr>
            <a:spLocks noGrp="1"/>
          </p:cNvSpPr>
          <p:nvPr>
            <p:ph idx="1"/>
          </p:nvPr>
        </p:nvSpPr>
        <p:spPr/>
        <p:txBody>
          <a:bodyPr/>
          <a:lstStyle/>
          <a:p>
            <a:r>
              <a:rPr lang="en-IE" dirty="0" smtClean="0"/>
              <a:t>Phonedog v Kravitz – (US Case) </a:t>
            </a:r>
            <a:r>
              <a:rPr lang="en-IE" dirty="0"/>
              <a:t>Mr Kravitz was a former employee of Phonedog, a tech review website. As a writer </a:t>
            </a:r>
            <a:r>
              <a:rPr lang="en-IE" dirty="0" smtClean="0"/>
              <a:t>Kravitz tweeted </a:t>
            </a:r>
            <a:r>
              <a:rPr lang="en-IE" dirty="0"/>
              <a:t>on behalf of the </a:t>
            </a:r>
            <a:r>
              <a:rPr lang="en-IE" dirty="0" smtClean="0"/>
              <a:t>company building up 17000 followers. When he left he changed the password and the name of the account (@</a:t>
            </a:r>
            <a:r>
              <a:rPr lang="en-IE" dirty="0" err="1" smtClean="0"/>
              <a:t>Phonedog_noah</a:t>
            </a:r>
            <a:r>
              <a:rPr lang="en-IE" dirty="0" smtClean="0"/>
              <a:t> to @</a:t>
            </a:r>
            <a:r>
              <a:rPr lang="en-IE" dirty="0" err="1" smtClean="0"/>
              <a:t>NoahKravitz</a:t>
            </a:r>
            <a:r>
              <a:rPr lang="en-IE" dirty="0" smtClean="0"/>
              <a:t>) </a:t>
            </a:r>
            <a:endParaRPr lang="en-IE" dirty="0"/>
          </a:p>
          <a:p>
            <a:r>
              <a:rPr lang="en-IE" dirty="0" smtClean="0"/>
              <a:t>Issues examined: </a:t>
            </a:r>
          </a:p>
          <a:p>
            <a:r>
              <a:rPr lang="en-IE" dirty="0" smtClean="0"/>
              <a:t>Are Twitter accounts owned ultimately by twitter? </a:t>
            </a:r>
          </a:p>
          <a:p>
            <a:r>
              <a:rPr lang="en-IE" dirty="0" smtClean="0"/>
              <a:t>Evidence of monetary value of such an account</a:t>
            </a:r>
          </a:p>
          <a:p>
            <a:r>
              <a:rPr lang="en-IE" dirty="0" smtClean="0"/>
              <a:t>Is a password itself a trade secret? </a:t>
            </a:r>
          </a:p>
          <a:p>
            <a:r>
              <a:rPr lang="en-IE" dirty="0" smtClean="0"/>
              <a:t>He created the account himself but at their request. </a:t>
            </a:r>
          </a:p>
          <a:p>
            <a:r>
              <a:rPr lang="en-IE" dirty="0" smtClean="0"/>
              <a:t>Case was settled by buying the contacts off him. </a:t>
            </a:r>
          </a:p>
          <a:p>
            <a:endParaRPr lang="en-IE" dirty="0" smtClean="0"/>
          </a:p>
        </p:txBody>
      </p:sp>
    </p:spTree>
    <p:extLst>
      <p:ext uri="{BB962C8B-B14F-4D97-AF65-F5344CB8AC3E}">
        <p14:creationId xmlns:p14="http://schemas.microsoft.com/office/powerpoint/2010/main" val="159244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t>Legal Status of “Liking”</a:t>
            </a:r>
            <a:endParaRPr lang="en-IE" sz="3200" dirty="0"/>
          </a:p>
        </p:txBody>
      </p:sp>
      <p:sp>
        <p:nvSpPr>
          <p:cNvPr id="3" name="Content Placeholder 2"/>
          <p:cNvSpPr>
            <a:spLocks noGrp="1"/>
          </p:cNvSpPr>
          <p:nvPr>
            <p:ph idx="1"/>
          </p:nvPr>
        </p:nvSpPr>
        <p:spPr/>
        <p:txBody>
          <a:bodyPr>
            <a:normAutofit lnSpcReduction="10000"/>
          </a:bodyPr>
          <a:lstStyle/>
          <a:p>
            <a:r>
              <a:rPr lang="en-IE" dirty="0" smtClean="0"/>
              <a:t>Bland v Roberts. </a:t>
            </a:r>
          </a:p>
          <a:p>
            <a:r>
              <a:rPr lang="en-IE" dirty="0" smtClean="0"/>
              <a:t>During </a:t>
            </a:r>
            <a:r>
              <a:rPr lang="en-IE" dirty="0"/>
              <a:t>his campaign for </a:t>
            </a:r>
            <a:r>
              <a:rPr lang="en-IE" dirty="0" smtClean="0"/>
              <a:t>re-election </a:t>
            </a:r>
            <a:r>
              <a:rPr lang="en-IE" dirty="0"/>
              <a:t>in 2009, a sheriff in Hampton, Virginia noticed that six of his deputies had checked the “Like” box on a Facebook page belonging to a rival candidate. In response, the sheriff fired all six staff </a:t>
            </a:r>
            <a:r>
              <a:rPr lang="en-IE" dirty="0" smtClean="0"/>
              <a:t>members. </a:t>
            </a:r>
          </a:p>
          <a:p>
            <a:r>
              <a:rPr lang="en-IE" dirty="0" smtClean="0"/>
              <a:t>“On </a:t>
            </a:r>
            <a:r>
              <a:rPr lang="en-IE" dirty="0"/>
              <a:t>the most basic level, clicking on the ‘like’ button literally causes to be published the statement that the User ‘likes’ something, which is itself a substantive statement</a:t>
            </a:r>
            <a:r>
              <a:rPr lang="en-IE" dirty="0" smtClean="0"/>
              <a:t>,”</a:t>
            </a:r>
          </a:p>
          <a:p>
            <a:r>
              <a:rPr lang="en-IE" dirty="0" smtClean="0"/>
              <a:t>“..internet </a:t>
            </a:r>
            <a:r>
              <a:rPr lang="en-IE" dirty="0"/>
              <a:t>equivalent of displaying a political sign in one’s front yard, which the Supreme Court has held is substantive speech</a:t>
            </a:r>
            <a:r>
              <a:rPr lang="en-IE" dirty="0" smtClean="0"/>
              <a:t>.”</a:t>
            </a:r>
          </a:p>
          <a:p>
            <a:pPr marL="0" indent="0">
              <a:buNone/>
            </a:pPr>
            <a:r>
              <a:rPr lang="en-IE" dirty="0" smtClean="0"/>
              <a:t>Dismissal held to be unfair on the basis that it was protected by first amendment (free speech) Has to be put in context. </a:t>
            </a:r>
            <a:endParaRPr lang="en-IE" dirty="0"/>
          </a:p>
          <a:p>
            <a:endParaRPr lang="en-IE" dirty="0"/>
          </a:p>
        </p:txBody>
      </p:sp>
    </p:spTree>
    <p:extLst>
      <p:ext uri="{BB962C8B-B14F-4D97-AF65-F5344CB8AC3E}">
        <p14:creationId xmlns:p14="http://schemas.microsoft.com/office/powerpoint/2010/main" val="1485841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t>Prevalence of Social Media in Workplace</a:t>
            </a:r>
            <a:endParaRPr lang="en-IE" sz="3200" dirty="0"/>
          </a:p>
        </p:txBody>
      </p:sp>
      <p:sp>
        <p:nvSpPr>
          <p:cNvPr id="3" name="Content Placeholder 2"/>
          <p:cNvSpPr>
            <a:spLocks noGrp="1"/>
          </p:cNvSpPr>
          <p:nvPr>
            <p:ph idx="1"/>
          </p:nvPr>
        </p:nvSpPr>
        <p:spPr/>
        <p:txBody>
          <a:bodyPr/>
          <a:lstStyle/>
          <a:p>
            <a:endParaRPr lang="en-IE" dirty="0" smtClean="0"/>
          </a:p>
          <a:p>
            <a:r>
              <a:rPr lang="en-IE" dirty="0" smtClean="0"/>
              <a:t>Peninsula Survey 2011– 67% of employees admitted to accessing Social Media sites during working hours</a:t>
            </a:r>
          </a:p>
          <a:p>
            <a:endParaRPr lang="en-IE" dirty="0"/>
          </a:p>
          <a:p>
            <a:r>
              <a:rPr lang="en-IE" dirty="0" smtClean="0"/>
              <a:t>73% of employees admitted to making negative comments about management/the company on Social Media sites. </a:t>
            </a:r>
          </a:p>
          <a:p>
            <a:endParaRPr lang="en-IE" dirty="0" smtClean="0"/>
          </a:p>
          <a:p>
            <a:r>
              <a:rPr lang="en-IE" dirty="0" smtClean="0"/>
              <a:t>TUC – referred to Facebook as 3.5 million HR accidents waiting to happen. </a:t>
            </a:r>
            <a:endParaRPr lang="en-IE" dirty="0"/>
          </a:p>
        </p:txBody>
      </p:sp>
    </p:spTree>
    <p:extLst>
      <p:ext uri="{BB962C8B-B14F-4D97-AF65-F5344CB8AC3E}">
        <p14:creationId xmlns:p14="http://schemas.microsoft.com/office/powerpoint/2010/main" val="2406073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t>Final Thoughts </a:t>
            </a:r>
            <a:endParaRPr lang="en-IE" sz="3200" dirty="0"/>
          </a:p>
        </p:txBody>
      </p:sp>
      <p:sp>
        <p:nvSpPr>
          <p:cNvPr id="3" name="Content Placeholder 2"/>
          <p:cNvSpPr>
            <a:spLocks noGrp="1"/>
          </p:cNvSpPr>
          <p:nvPr>
            <p:ph idx="1"/>
          </p:nvPr>
        </p:nvSpPr>
        <p:spPr/>
        <p:txBody>
          <a:bodyPr/>
          <a:lstStyle/>
          <a:p>
            <a:r>
              <a:rPr lang="en-IE" dirty="0" smtClean="0"/>
              <a:t>Be very careful about what is posted on Facebook.</a:t>
            </a:r>
          </a:p>
          <a:p>
            <a:r>
              <a:rPr lang="en-IE" dirty="0" smtClean="0"/>
              <a:t>The existence of a clear policy on Social Media that is given to people is essential. </a:t>
            </a:r>
          </a:p>
          <a:p>
            <a:r>
              <a:rPr lang="en-IE" dirty="0" smtClean="0"/>
              <a:t> The extent to which something was shared will be relevant in defending an employee who is alleged to have committed wrongdoing. </a:t>
            </a:r>
          </a:p>
          <a:p>
            <a:r>
              <a:rPr lang="en-IE" dirty="0" smtClean="0"/>
              <a:t>Be clear about what is public/private. </a:t>
            </a:r>
          </a:p>
          <a:p>
            <a:r>
              <a:rPr lang="en-IE" dirty="0" smtClean="0"/>
              <a:t>Remember that an employer can be vicariously liable. </a:t>
            </a:r>
          </a:p>
          <a:p>
            <a:r>
              <a:rPr lang="en-IE" dirty="0" smtClean="0"/>
              <a:t>Clarity around ownership of accounts/friends lists etc. is important. </a:t>
            </a:r>
          </a:p>
          <a:p>
            <a:r>
              <a:rPr lang="en-IE" dirty="0" smtClean="0"/>
              <a:t>Be careful what you “like” </a:t>
            </a:r>
          </a:p>
          <a:p>
            <a:endParaRPr lang="en-IE" dirty="0"/>
          </a:p>
        </p:txBody>
      </p:sp>
    </p:spTree>
    <p:extLst>
      <p:ext uri="{BB962C8B-B14F-4D97-AF65-F5344CB8AC3E}">
        <p14:creationId xmlns:p14="http://schemas.microsoft.com/office/powerpoint/2010/main" val="629017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t>Case Law Issues </a:t>
            </a:r>
            <a:endParaRPr lang="en-IE" sz="3200" dirty="0"/>
          </a:p>
        </p:txBody>
      </p:sp>
      <p:sp>
        <p:nvSpPr>
          <p:cNvPr id="3" name="Content Placeholder 2"/>
          <p:cNvSpPr>
            <a:spLocks noGrp="1"/>
          </p:cNvSpPr>
          <p:nvPr>
            <p:ph idx="1"/>
          </p:nvPr>
        </p:nvSpPr>
        <p:spPr/>
        <p:txBody>
          <a:bodyPr>
            <a:normAutofit/>
          </a:bodyPr>
          <a:lstStyle/>
          <a:p>
            <a:r>
              <a:rPr lang="en-IE" dirty="0" smtClean="0"/>
              <a:t>Employer/Employee Reputation </a:t>
            </a:r>
          </a:p>
          <a:p>
            <a:endParaRPr lang="en-IE" dirty="0" smtClean="0"/>
          </a:p>
          <a:p>
            <a:r>
              <a:rPr lang="en-IE" dirty="0" smtClean="0"/>
              <a:t>Employer Liability </a:t>
            </a:r>
          </a:p>
          <a:p>
            <a:endParaRPr lang="en-IE" dirty="0"/>
          </a:p>
          <a:p>
            <a:r>
              <a:rPr lang="en-IE" dirty="0" smtClean="0"/>
              <a:t>Extent of Publication/Dissemination </a:t>
            </a:r>
          </a:p>
          <a:p>
            <a:endParaRPr lang="en-IE" dirty="0"/>
          </a:p>
          <a:p>
            <a:r>
              <a:rPr lang="en-IE" dirty="0" smtClean="0"/>
              <a:t>Privacy</a:t>
            </a:r>
          </a:p>
          <a:p>
            <a:endParaRPr lang="en-IE" dirty="0"/>
          </a:p>
          <a:p>
            <a:r>
              <a:rPr lang="en-IE" dirty="0" smtClean="0"/>
              <a:t>The existence of policies. </a:t>
            </a:r>
            <a:endParaRPr lang="en-IE" dirty="0"/>
          </a:p>
          <a:p>
            <a:endParaRPr lang="en-IE" dirty="0"/>
          </a:p>
        </p:txBody>
      </p:sp>
    </p:spTree>
    <p:extLst>
      <p:ext uri="{BB962C8B-B14F-4D97-AF65-F5344CB8AC3E}">
        <p14:creationId xmlns:p14="http://schemas.microsoft.com/office/powerpoint/2010/main" val="1039576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t>Case Law Issues contd. </a:t>
            </a:r>
            <a:endParaRPr lang="en-IE" sz="3200" dirty="0"/>
          </a:p>
        </p:txBody>
      </p:sp>
      <p:sp>
        <p:nvSpPr>
          <p:cNvPr id="3" name="Content Placeholder 2"/>
          <p:cNvSpPr>
            <a:spLocks noGrp="1"/>
          </p:cNvSpPr>
          <p:nvPr>
            <p:ph idx="1"/>
          </p:nvPr>
        </p:nvSpPr>
        <p:spPr/>
        <p:txBody>
          <a:bodyPr/>
          <a:lstStyle/>
          <a:p>
            <a:r>
              <a:rPr lang="en-IE" dirty="0" smtClean="0"/>
              <a:t>Recruitment/Selection </a:t>
            </a:r>
          </a:p>
          <a:p>
            <a:endParaRPr lang="en-IE" dirty="0"/>
          </a:p>
          <a:p>
            <a:r>
              <a:rPr lang="en-IE" dirty="0" smtClean="0"/>
              <a:t>During employment </a:t>
            </a:r>
          </a:p>
          <a:p>
            <a:endParaRPr lang="en-IE" dirty="0"/>
          </a:p>
          <a:p>
            <a:r>
              <a:rPr lang="en-IE" dirty="0" smtClean="0"/>
              <a:t>End of Employment/Ownership of Social Media Platforms.  </a:t>
            </a:r>
          </a:p>
          <a:p>
            <a:endParaRPr lang="en-IE" dirty="0"/>
          </a:p>
          <a:p>
            <a:r>
              <a:rPr lang="en-IE" dirty="0" smtClean="0"/>
              <a:t>Conclusions</a:t>
            </a:r>
            <a:endParaRPr lang="en-IE" dirty="0"/>
          </a:p>
        </p:txBody>
      </p:sp>
    </p:spTree>
    <p:extLst>
      <p:ext uri="{BB962C8B-B14F-4D97-AF65-F5344CB8AC3E}">
        <p14:creationId xmlns:p14="http://schemas.microsoft.com/office/powerpoint/2010/main" val="126567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dirty="0" smtClean="0"/>
              <a:t>Recruitment Stage </a:t>
            </a:r>
            <a:endParaRPr lang="en-IE" sz="3200" dirty="0"/>
          </a:p>
        </p:txBody>
      </p:sp>
      <p:sp>
        <p:nvSpPr>
          <p:cNvPr id="3" name="Content Placeholder 2"/>
          <p:cNvSpPr>
            <a:spLocks noGrp="1"/>
          </p:cNvSpPr>
          <p:nvPr>
            <p:ph idx="1"/>
          </p:nvPr>
        </p:nvSpPr>
        <p:spPr/>
        <p:txBody>
          <a:bodyPr>
            <a:normAutofit/>
          </a:bodyPr>
          <a:lstStyle/>
          <a:p>
            <a:r>
              <a:rPr lang="en-IE" dirty="0"/>
              <a:t>A 2009 US survey by Harris Interactive on behalf of </a:t>
            </a:r>
            <a:r>
              <a:rPr lang="en-IE" i="1" dirty="0"/>
              <a:t>careerbuilder.com</a:t>
            </a:r>
            <a:r>
              <a:rPr lang="en-IE" dirty="0"/>
              <a:t> found that of 2,600 “hiring managers” surveyed, 45 per cent had researched the social media presence of potential </a:t>
            </a:r>
            <a:r>
              <a:rPr lang="en-IE" dirty="0" smtClean="0"/>
              <a:t>recruits, 35% had </a:t>
            </a:r>
            <a:r>
              <a:rPr lang="en-IE" dirty="0"/>
              <a:t>had come across material causing them to refrain from hiring the </a:t>
            </a:r>
            <a:r>
              <a:rPr lang="en-IE" dirty="0" smtClean="0"/>
              <a:t>subject.</a:t>
            </a:r>
          </a:p>
          <a:p>
            <a:r>
              <a:rPr lang="en-IE" dirty="0"/>
              <a:t> </a:t>
            </a:r>
            <a:r>
              <a:rPr lang="en-IE" dirty="0" smtClean="0"/>
              <a:t>Candidate </a:t>
            </a:r>
            <a:r>
              <a:rPr lang="en-IE" dirty="0"/>
              <a:t>posted provocative or inappropriate photographs or information </a:t>
            </a:r>
            <a:r>
              <a:rPr lang="en-IE" dirty="0" smtClean="0"/>
              <a:t>  - </a:t>
            </a:r>
            <a:r>
              <a:rPr lang="en-IE" dirty="0"/>
              <a:t>53 percent</a:t>
            </a:r>
          </a:p>
          <a:p>
            <a:pPr marL="0" indent="0">
              <a:buNone/>
            </a:pPr>
            <a:r>
              <a:rPr lang="en-IE" dirty="0" smtClean="0"/>
              <a:t>      Candidate </a:t>
            </a:r>
            <a:r>
              <a:rPr lang="en-IE" dirty="0"/>
              <a:t>posted content about them drinking or using drugs - 44 percent</a:t>
            </a:r>
          </a:p>
          <a:p>
            <a:pPr marL="0" indent="0">
              <a:buNone/>
            </a:pPr>
            <a:r>
              <a:rPr lang="en-IE" dirty="0" smtClean="0"/>
              <a:t>      Candidate </a:t>
            </a:r>
            <a:r>
              <a:rPr lang="en-IE" dirty="0"/>
              <a:t>bad-mouthed their previous employer, co-workers or clients - 35 </a:t>
            </a:r>
            <a:r>
              <a:rPr lang="en-IE" dirty="0" smtClean="0"/>
              <a:t>       	percent</a:t>
            </a:r>
            <a:r>
              <a:rPr lang="en-IE" dirty="0"/>
              <a:t>.”</a:t>
            </a:r>
          </a:p>
          <a:p>
            <a:endParaRPr lang="en-IE" dirty="0"/>
          </a:p>
        </p:txBody>
      </p:sp>
    </p:spTree>
    <p:extLst>
      <p:ext uri="{BB962C8B-B14F-4D97-AF65-F5344CB8AC3E}">
        <p14:creationId xmlns:p14="http://schemas.microsoft.com/office/powerpoint/2010/main" val="895762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smtClean="0"/>
              <a:t>Recruitment Stage </a:t>
            </a:r>
            <a:endParaRPr lang="en-IE" sz="3200" b="1" dirty="0"/>
          </a:p>
        </p:txBody>
      </p:sp>
      <p:sp>
        <p:nvSpPr>
          <p:cNvPr id="3" name="Content Placeholder 2"/>
          <p:cNvSpPr>
            <a:spLocks noGrp="1"/>
          </p:cNvSpPr>
          <p:nvPr>
            <p:ph idx="1"/>
          </p:nvPr>
        </p:nvSpPr>
        <p:spPr/>
        <p:txBody>
          <a:bodyPr/>
          <a:lstStyle/>
          <a:p>
            <a:r>
              <a:rPr lang="en-IE" dirty="0"/>
              <a:t>In a comparable 2011 UK study by business psychology firm OPP, 56 per cent of employers indicated that they were likely to examine the social media profiles of potential </a:t>
            </a:r>
            <a:r>
              <a:rPr lang="en-IE" dirty="0" smtClean="0"/>
              <a:t>recruits. </a:t>
            </a:r>
          </a:p>
          <a:p>
            <a:endParaRPr lang="en-IE" dirty="0"/>
          </a:p>
          <a:p>
            <a:r>
              <a:rPr lang="en-IE" dirty="0" smtClean="0"/>
              <a:t>State of Maryland – USA. 2012 Law passed banning the practice of requiring job applicants to surrender their Social Media passwords. Other states have followed suit. </a:t>
            </a:r>
          </a:p>
          <a:p>
            <a:endParaRPr lang="en-IE" dirty="0"/>
          </a:p>
          <a:p>
            <a:endParaRPr lang="en-IE" dirty="0" smtClean="0"/>
          </a:p>
        </p:txBody>
      </p:sp>
    </p:spTree>
    <p:extLst>
      <p:ext uri="{BB962C8B-B14F-4D97-AF65-F5344CB8AC3E}">
        <p14:creationId xmlns:p14="http://schemas.microsoft.com/office/powerpoint/2010/main" val="1285520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smtClean="0"/>
              <a:t>During Employment </a:t>
            </a:r>
            <a:endParaRPr lang="en-IE" sz="3200" b="1" dirty="0"/>
          </a:p>
        </p:txBody>
      </p:sp>
      <p:sp>
        <p:nvSpPr>
          <p:cNvPr id="3" name="Content Placeholder 2"/>
          <p:cNvSpPr>
            <a:spLocks noGrp="1"/>
          </p:cNvSpPr>
          <p:nvPr>
            <p:ph idx="1"/>
          </p:nvPr>
        </p:nvSpPr>
        <p:spPr/>
        <p:txBody>
          <a:bodyPr/>
          <a:lstStyle/>
          <a:p>
            <a:endParaRPr lang="en-IE" dirty="0" smtClean="0"/>
          </a:p>
          <a:p>
            <a:r>
              <a:rPr lang="en-IE" dirty="0" smtClean="0"/>
              <a:t>Dominoes Pizza Case – 2009. Uploaded to YouTube a video of themselves in work uniforms mishandling food as a joke. It received a significant number of hits. The company acted quickly but the reputational damage considered irreversible. Dismissal found to be fair on this basis. </a:t>
            </a:r>
          </a:p>
          <a:p>
            <a:endParaRPr lang="en-IE" dirty="0" smtClean="0"/>
          </a:p>
          <a:p>
            <a:r>
              <a:rPr lang="en-IE" dirty="0" smtClean="0"/>
              <a:t>Taylor v Somerfield. Similar situation. Dismissal found to be disproportionate based on a low level of hits. </a:t>
            </a:r>
            <a:endParaRPr lang="en-IE" dirty="0"/>
          </a:p>
        </p:txBody>
      </p:sp>
    </p:spTree>
    <p:extLst>
      <p:ext uri="{BB962C8B-B14F-4D97-AF65-F5344CB8AC3E}">
        <p14:creationId xmlns:p14="http://schemas.microsoft.com/office/powerpoint/2010/main" val="2963697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smtClean="0"/>
              <a:t>UK – High Profile Cases. </a:t>
            </a:r>
            <a:endParaRPr lang="en-IE" sz="3200" b="1" dirty="0"/>
          </a:p>
        </p:txBody>
      </p:sp>
      <p:sp>
        <p:nvSpPr>
          <p:cNvPr id="3" name="Content Placeholder 2"/>
          <p:cNvSpPr>
            <a:spLocks noGrp="1"/>
          </p:cNvSpPr>
          <p:nvPr>
            <p:ph idx="1"/>
          </p:nvPr>
        </p:nvSpPr>
        <p:spPr/>
        <p:txBody>
          <a:bodyPr>
            <a:normAutofit lnSpcReduction="10000"/>
          </a:bodyPr>
          <a:lstStyle/>
          <a:p>
            <a:r>
              <a:rPr lang="en-IE" dirty="0" smtClean="0"/>
              <a:t>Virgin UK. Dismissed 13 staff for referring to customers as “chavs” and “cockroaches”</a:t>
            </a:r>
          </a:p>
          <a:p>
            <a:endParaRPr lang="en-IE" dirty="0"/>
          </a:p>
          <a:p>
            <a:r>
              <a:rPr lang="en-IE" dirty="0" smtClean="0"/>
              <a:t>Waterstones – UK. Joe Gordon, a blogger was dismissed for references in a blog about his life that made references to his job at the bookshop, including complaining about his shifts and calling his boss a cheeky b*** for asking him to work a public holiday. Settled. </a:t>
            </a:r>
          </a:p>
          <a:p>
            <a:endParaRPr lang="en-IE" dirty="0" smtClean="0"/>
          </a:p>
          <a:p>
            <a:r>
              <a:rPr lang="en-IE" dirty="0" smtClean="0"/>
              <a:t>UK Directory Inquiries - “People of Britain… re-discover the phonebook… you lazy b*</a:t>
            </a:r>
            <a:r>
              <a:rPr lang="en-IE" dirty="0" err="1" smtClean="0"/>
              <a:t>st</a:t>
            </a:r>
            <a:r>
              <a:rPr lang="en-IE" dirty="0" smtClean="0"/>
              <a:t>**s”. A group for survivors of the 118 experience: Numbers, politeness, quality, productivity, presence, cut-off, refund, angry, Scottish. </a:t>
            </a:r>
            <a:r>
              <a:rPr lang="en-IE" dirty="0" err="1" smtClean="0"/>
              <a:t>Bovered</a:t>
            </a:r>
            <a:r>
              <a:rPr lang="en-IE" dirty="0" smtClean="0"/>
              <a:t>!”  Employees had left/couldn’t be traced. Facebook agreed to remove. </a:t>
            </a:r>
            <a:endParaRPr lang="en-IE" dirty="0"/>
          </a:p>
        </p:txBody>
      </p:sp>
    </p:spTree>
    <p:extLst>
      <p:ext uri="{BB962C8B-B14F-4D97-AF65-F5344CB8AC3E}">
        <p14:creationId xmlns:p14="http://schemas.microsoft.com/office/powerpoint/2010/main" val="3478763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200" b="1" dirty="0" smtClean="0"/>
              <a:t>Irish Cases </a:t>
            </a:r>
            <a:endParaRPr lang="en-IE" sz="3200" b="1" dirty="0"/>
          </a:p>
        </p:txBody>
      </p:sp>
      <p:sp>
        <p:nvSpPr>
          <p:cNvPr id="3" name="Content Placeholder 2"/>
          <p:cNvSpPr>
            <a:spLocks noGrp="1"/>
          </p:cNvSpPr>
          <p:nvPr>
            <p:ph idx="1"/>
          </p:nvPr>
        </p:nvSpPr>
        <p:spPr/>
        <p:txBody>
          <a:bodyPr>
            <a:normAutofit fontScale="85000" lnSpcReduction="10000"/>
          </a:bodyPr>
          <a:lstStyle/>
          <a:p>
            <a:r>
              <a:rPr lang="en-IE" sz="2400" b="1" dirty="0"/>
              <a:t>Mehigan v Dyflin Publications (UD 582/2001</a:t>
            </a:r>
            <a:r>
              <a:rPr lang="en-IE" sz="2400" b="1" dirty="0" smtClean="0"/>
              <a:t>)</a:t>
            </a:r>
          </a:p>
          <a:p>
            <a:r>
              <a:rPr lang="en-IE" sz="2400" dirty="0" smtClean="0"/>
              <a:t>Dismissed </a:t>
            </a:r>
            <a:r>
              <a:rPr lang="en-IE" sz="2400" dirty="0"/>
              <a:t>for disseminating pornographic images via his work email account on a company computer. </a:t>
            </a:r>
            <a:r>
              <a:rPr lang="en-IE" sz="2400" dirty="0" smtClean="0"/>
              <a:t>He denied </a:t>
            </a:r>
            <a:r>
              <a:rPr lang="en-IE" sz="2400" dirty="0"/>
              <a:t>downloading the images, claiming that they were sent to him by email and he passed them </a:t>
            </a:r>
            <a:r>
              <a:rPr lang="en-IE" sz="2400" dirty="0" smtClean="0"/>
              <a:t>on. Dismissal found to be unfair because there was no policy in place however very small compensation award was given. </a:t>
            </a:r>
          </a:p>
          <a:p>
            <a:r>
              <a:rPr lang="en-IE" sz="2400" b="1" dirty="0"/>
              <a:t>Fogarty and O'Connor v IBM International Holdings B.V. (UD 771/2000; UD 661/2000</a:t>
            </a:r>
            <a:endParaRPr lang="en-IE" sz="2400" dirty="0"/>
          </a:p>
          <a:p>
            <a:r>
              <a:rPr lang="en-IE" sz="2400" dirty="0"/>
              <a:t>A complaint was made by co-workers regarding offensive entries of a sexual and racist nature, made in the chat area of a website known as “Virtual Vengeance</a:t>
            </a:r>
            <a:r>
              <a:rPr lang="en-IE" sz="2400" dirty="0" smtClean="0"/>
              <a:t>”. Dismissal held to be fair. </a:t>
            </a:r>
            <a:endParaRPr lang="en-IE" sz="2400" dirty="0"/>
          </a:p>
        </p:txBody>
      </p:sp>
    </p:spTree>
    <p:extLst>
      <p:ext uri="{BB962C8B-B14F-4D97-AF65-F5344CB8AC3E}">
        <p14:creationId xmlns:p14="http://schemas.microsoft.com/office/powerpoint/2010/main" val="38516440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298</TotalTime>
  <Words>1902</Words>
  <Application>Microsoft Office PowerPoint</Application>
  <PresentationFormat>Custom</PresentationFormat>
  <Paragraphs>107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Facet</vt:lpstr>
      <vt:lpstr>Briefing on Social Media, Law Rights &amp; Policy </vt:lpstr>
      <vt:lpstr>Prevalence of Social Media in Workplace</vt:lpstr>
      <vt:lpstr>Case Law Issues </vt:lpstr>
      <vt:lpstr>Case Law Issues contd. </vt:lpstr>
      <vt:lpstr>Recruitment Stage </vt:lpstr>
      <vt:lpstr>Recruitment Stage </vt:lpstr>
      <vt:lpstr>During Employment </vt:lpstr>
      <vt:lpstr>UK – High Profile Cases. </vt:lpstr>
      <vt:lpstr>Irish Cases </vt:lpstr>
      <vt:lpstr>Irish Cases Contd. </vt:lpstr>
      <vt:lpstr>Irish Cases Contd. </vt:lpstr>
      <vt:lpstr>Private or Public? </vt:lpstr>
      <vt:lpstr>Private or Public? </vt:lpstr>
      <vt:lpstr>Company Liability </vt:lpstr>
      <vt:lpstr>End of Employment – Ownership of Social Media </vt:lpstr>
      <vt:lpstr>Ownership Contd. </vt:lpstr>
      <vt:lpstr>Ownership Contd. </vt:lpstr>
      <vt:lpstr>Ownership Contd. </vt:lpstr>
      <vt:lpstr>Legal Status of “Liking”</vt:lpstr>
      <vt:lpstr>Final Thoughts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Briefing on Social Media, Law Rights &amp; Policy</dc:title>
  <dc:creator>David Miskell</dc:creator>
  <cp:lastModifiedBy>Natalie Fox</cp:lastModifiedBy>
  <cp:revision>26</cp:revision>
  <cp:lastPrinted>2015-09-14T20:41:42Z</cp:lastPrinted>
  <dcterms:created xsi:type="dcterms:W3CDTF">2015-09-14T05:15:17Z</dcterms:created>
  <dcterms:modified xsi:type="dcterms:W3CDTF">2015-09-22T10:01:28Z</dcterms:modified>
</cp:coreProperties>
</file>