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Lst>
  <p:notesMasterIdLst>
    <p:notesMasterId r:id="rId30"/>
  </p:notesMasterIdLst>
  <p:sldIdLst>
    <p:sldId id="273" r:id="rId2"/>
    <p:sldId id="256" r:id="rId3"/>
    <p:sldId id="272" r:id="rId4"/>
    <p:sldId id="271" r:id="rId5"/>
    <p:sldId id="270" r:id="rId6"/>
    <p:sldId id="268" r:id="rId7"/>
    <p:sldId id="267" r:id="rId8"/>
    <p:sldId id="259" r:id="rId9"/>
    <p:sldId id="289" r:id="rId10"/>
    <p:sldId id="266" r:id="rId11"/>
    <p:sldId id="285" r:id="rId12"/>
    <p:sldId id="265" r:id="rId13"/>
    <p:sldId id="304" r:id="rId14"/>
    <p:sldId id="264" r:id="rId15"/>
    <p:sldId id="277" r:id="rId16"/>
    <p:sldId id="263" r:id="rId17"/>
    <p:sldId id="262" r:id="rId18"/>
    <p:sldId id="279" r:id="rId19"/>
    <p:sldId id="261" r:id="rId20"/>
    <p:sldId id="293" r:id="rId21"/>
    <p:sldId id="260" r:id="rId22"/>
    <p:sldId id="296" r:id="rId23"/>
    <p:sldId id="300" r:id="rId24"/>
    <p:sldId id="257" r:id="rId25"/>
    <p:sldId id="274" r:id="rId26"/>
    <p:sldId id="275" r:id="rId27"/>
    <p:sldId id="305" r:id="rId28"/>
    <p:sldId id="276"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8" autoAdjust="0"/>
    <p:restoredTop sz="94660"/>
  </p:normalViewPr>
  <p:slideViewPr>
    <p:cSldViewPr>
      <p:cViewPr>
        <p:scale>
          <a:sx n="110" d="100"/>
          <a:sy n="110" d="100"/>
        </p:scale>
        <p:origin x="-1290"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C5E625C-B05A-4BC0-9B5E-68587EBFF843}" type="datetimeFigureOut">
              <a:rPr lang="en-IE" smtClean="0"/>
              <a:t>21/07/2017</a:t>
            </a:fld>
            <a:endParaRPr lang="en-IE"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AF7FBAE-D9CA-4104-B049-5FEABD3F9C9B}" type="slidenum">
              <a:rPr lang="en-IE" smtClean="0"/>
              <a:t>‹#›</a:t>
            </a:fld>
            <a:endParaRPr lang="en-IE" dirty="0"/>
          </a:p>
        </p:txBody>
      </p:sp>
    </p:spTree>
    <p:extLst>
      <p:ext uri="{BB962C8B-B14F-4D97-AF65-F5344CB8AC3E}">
        <p14:creationId xmlns:p14="http://schemas.microsoft.com/office/powerpoint/2010/main" val="2681107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AF7FBAE-D9CA-4104-B049-5FEABD3F9C9B}" type="slidenum">
              <a:rPr lang="en-IE" smtClean="0"/>
              <a:t>1</a:t>
            </a:fld>
            <a:endParaRPr lang="en-IE" dirty="0"/>
          </a:p>
        </p:txBody>
      </p:sp>
    </p:spTree>
    <p:extLst>
      <p:ext uri="{BB962C8B-B14F-4D97-AF65-F5344CB8AC3E}">
        <p14:creationId xmlns:p14="http://schemas.microsoft.com/office/powerpoint/2010/main" val="174621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AF7FBAE-D9CA-4104-B049-5FEABD3F9C9B}" type="slidenum">
              <a:rPr lang="en-IE" smtClean="0"/>
              <a:t>3</a:t>
            </a:fld>
            <a:endParaRPr lang="en-IE" dirty="0"/>
          </a:p>
        </p:txBody>
      </p:sp>
    </p:spTree>
    <p:extLst>
      <p:ext uri="{BB962C8B-B14F-4D97-AF65-F5344CB8AC3E}">
        <p14:creationId xmlns:p14="http://schemas.microsoft.com/office/powerpoint/2010/main" val="63746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a:prstGeom prst="rect">
            <a:avLst/>
          </a:prstGeom>
        </p:spPr>
        <p:txBody>
          <a:bodyPr/>
          <a:lstStyle>
            <a:lvl1pPr>
              <a:defRPr baseline="0">
                <a:solidFill>
                  <a:schemeClr val="accent1">
                    <a:lumMod val="50000"/>
                  </a:schemeClr>
                </a:solidFill>
              </a:defRPr>
            </a:lvl1pPr>
          </a:lstStyle>
          <a:p>
            <a:fld id="{9334D819-9F07-4261-B09B-9E467E5D9002}" type="datetimeFigureOut">
              <a:rPr lang="en-US" dirty="0"/>
              <a:pPr/>
              <a:t>7/21/2017</a:t>
            </a:fld>
            <a:endParaRPr lang="en-US" dirty="0"/>
          </a:p>
        </p:txBody>
      </p:sp>
      <p:sp>
        <p:nvSpPr>
          <p:cNvPr id="5" name="Footer Placeholder 4"/>
          <p:cNvSpPr>
            <a:spLocks noGrp="1"/>
          </p:cNvSpPr>
          <p:nvPr>
            <p:ph type="ftr" sz="quarter" idx="11"/>
          </p:nvPr>
        </p:nvSpPr>
        <p:spPr>
          <a:xfrm>
            <a:off x="3135249" y="6375679"/>
            <a:ext cx="3086100" cy="345796"/>
          </a:xfrm>
          <a:prstGeom prst="rect">
            <a:avLst/>
          </a:prstGeo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a:prstGeom prst="rect">
            <a:avLst/>
          </a:prstGeo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801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38758" y="6375679"/>
            <a:ext cx="1747292" cy="348462"/>
          </a:xfrm>
          <a:prstGeom prst="rect">
            <a:avLst/>
          </a:prstGeom>
        </p:spPr>
        <p:txBody>
          <a:bodyPr/>
          <a:lstStyle/>
          <a:p>
            <a:fld id="{5B783EED-1CB4-40E7-8F24-FE205D8990AF}" type="datetimeFigureOut">
              <a:rPr lang="en-IE" smtClean="0"/>
              <a:t>21/07/2017</a:t>
            </a:fld>
            <a:endParaRPr lang="en-IE" dirty="0"/>
          </a:p>
        </p:txBody>
      </p:sp>
      <p:sp>
        <p:nvSpPr>
          <p:cNvPr id="5" name="Footer Placeholder 4"/>
          <p:cNvSpPr>
            <a:spLocks noGrp="1"/>
          </p:cNvSpPr>
          <p:nvPr>
            <p:ph type="ftr" sz="quarter" idx="11"/>
          </p:nvPr>
        </p:nvSpPr>
        <p:spPr>
          <a:xfrm>
            <a:off x="3028950" y="6375679"/>
            <a:ext cx="3086100" cy="345796"/>
          </a:xfrm>
          <a:prstGeom prst="rect">
            <a:avLst/>
          </a:prstGeom>
        </p:spPr>
        <p:txBody>
          <a:bodyPr/>
          <a:lstStyle/>
          <a:p>
            <a:endParaRPr lang="en-IE" dirty="0"/>
          </a:p>
        </p:txBody>
      </p:sp>
      <p:sp>
        <p:nvSpPr>
          <p:cNvPr id="6" name="Slide Number Placeholder 5"/>
          <p:cNvSpPr>
            <a:spLocks noGrp="1"/>
          </p:cNvSpPr>
          <p:nvPr>
            <p:ph type="sldNum" sz="quarter" idx="12"/>
          </p:nvPr>
        </p:nvSpPr>
        <p:spPr>
          <a:xfrm>
            <a:off x="6457951" y="6375679"/>
            <a:ext cx="2114549" cy="345796"/>
          </a:xfrm>
          <a:prstGeom prst="rect">
            <a:avLst/>
          </a:prstGeom>
        </p:spPr>
        <p:txBody>
          <a:bodyPr/>
          <a:lstStyle/>
          <a:p>
            <a:fld id="{F1DDE6E6-953D-4ECE-ADCA-B9F7B4B72B29}" type="slidenum">
              <a:rPr lang="en-IE" smtClean="0"/>
              <a:t>‹#›</a:t>
            </a:fld>
            <a:endParaRPr lang="en-IE" dirty="0"/>
          </a:p>
        </p:txBody>
      </p:sp>
    </p:spTree>
    <p:extLst>
      <p:ext uri="{BB962C8B-B14F-4D97-AF65-F5344CB8AC3E}">
        <p14:creationId xmlns:p14="http://schemas.microsoft.com/office/powerpoint/2010/main" val="409648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38758" y="6375679"/>
            <a:ext cx="1747292" cy="348462"/>
          </a:xfrm>
          <a:prstGeom prst="rect">
            <a:avLst/>
          </a:prstGeom>
        </p:spPr>
        <p:txBody>
          <a:bodyPr/>
          <a:lstStyle/>
          <a:p>
            <a:fld id="{5B783EED-1CB4-40E7-8F24-FE205D8990AF}" type="datetimeFigureOut">
              <a:rPr lang="en-IE" smtClean="0"/>
              <a:t>21/07/2017</a:t>
            </a:fld>
            <a:endParaRPr lang="en-IE" dirty="0"/>
          </a:p>
        </p:txBody>
      </p:sp>
      <p:sp>
        <p:nvSpPr>
          <p:cNvPr id="5" name="Footer Placeholder 4"/>
          <p:cNvSpPr>
            <a:spLocks noGrp="1"/>
          </p:cNvSpPr>
          <p:nvPr>
            <p:ph type="ftr" sz="quarter" idx="11"/>
          </p:nvPr>
        </p:nvSpPr>
        <p:spPr>
          <a:xfrm>
            <a:off x="3028950" y="6375679"/>
            <a:ext cx="3086100" cy="345796"/>
          </a:xfrm>
          <a:prstGeom prst="rect">
            <a:avLst/>
          </a:prstGeom>
        </p:spPr>
        <p:txBody>
          <a:bodyPr/>
          <a:lstStyle/>
          <a:p>
            <a:endParaRPr lang="en-IE" dirty="0"/>
          </a:p>
        </p:txBody>
      </p:sp>
      <p:sp>
        <p:nvSpPr>
          <p:cNvPr id="6" name="Slide Number Placeholder 5"/>
          <p:cNvSpPr>
            <a:spLocks noGrp="1"/>
          </p:cNvSpPr>
          <p:nvPr>
            <p:ph type="sldNum" sz="quarter" idx="12"/>
          </p:nvPr>
        </p:nvSpPr>
        <p:spPr>
          <a:xfrm>
            <a:off x="6457951" y="6375679"/>
            <a:ext cx="2114549" cy="345796"/>
          </a:xfrm>
          <a:prstGeom prst="rect">
            <a:avLst/>
          </a:prstGeom>
        </p:spPr>
        <p:txBody>
          <a:bodyPr/>
          <a:lstStyle/>
          <a:p>
            <a:fld id="{F1DDE6E6-953D-4ECE-ADCA-B9F7B4B72B29}" type="slidenum">
              <a:rPr lang="en-IE" smtClean="0"/>
              <a:t>‹#›</a:t>
            </a:fld>
            <a:endParaRPr lang="en-IE" dirty="0"/>
          </a:p>
        </p:txBody>
      </p:sp>
    </p:spTree>
    <p:extLst>
      <p:ext uri="{BB962C8B-B14F-4D97-AF65-F5344CB8AC3E}">
        <p14:creationId xmlns:p14="http://schemas.microsoft.com/office/powerpoint/2010/main" val="286820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71600" y="1240820"/>
            <a:ext cx="6192688" cy="4492436"/>
          </a:xfrm>
        </p:spPr>
        <p:txBody>
          <a:bodyPr/>
          <a:lstStyle>
            <a:lvl1pPr marL="228600" indent="-228600">
              <a:spcBef>
                <a:spcPts val="600"/>
              </a:spcBef>
              <a:spcAft>
                <a:spcPts val="600"/>
              </a:spcAft>
              <a:buFont typeface="Wingdings" panose="05000000000000000000" pitchFamily="2" charset="2"/>
              <a:buChar char="§"/>
              <a:defRPr/>
            </a:lvl1pPr>
            <a:lvl2pPr marL="685800" indent="-228600">
              <a:spcBef>
                <a:spcPts val="600"/>
              </a:spcBef>
              <a:spcAft>
                <a:spcPts val="600"/>
              </a:spcAft>
              <a:buFont typeface="Arial" panose="020B0604020202020204" pitchFamily="34" charset="0"/>
              <a:buChar char="•"/>
              <a:defRPr/>
            </a:lvl2pPr>
            <a:lvl3pPr marL="1143000" indent="-228600">
              <a:spcBef>
                <a:spcPts val="600"/>
              </a:spcBef>
              <a:spcAft>
                <a:spcPts val="600"/>
              </a:spcAft>
              <a:buFont typeface="Courier New" panose="02070309020205020404" pitchFamily="49" charset="0"/>
              <a:buChar char="o"/>
              <a:defRPr/>
            </a:lvl3pPr>
            <a:lvl4pPr>
              <a:spcBef>
                <a:spcPts val="600"/>
              </a:spcBef>
              <a:spcAft>
                <a:spcPts val="600"/>
              </a:spcAft>
              <a:defRPr/>
            </a:lvl4pPr>
            <a:lvl5pPr>
              <a:spcBef>
                <a:spcPts val="600"/>
              </a:spcBef>
              <a:spcAft>
                <a:spcPts val="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38758" y="6375679"/>
            <a:ext cx="1747292" cy="348462"/>
          </a:xfrm>
          <a:prstGeom prst="rect">
            <a:avLst/>
          </a:prstGeom>
        </p:spPr>
        <p:txBody>
          <a:bodyPr/>
          <a:lstStyle/>
          <a:p>
            <a:fld id="{5B783EED-1CB4-40E7-8F24-FE205D8990AF}" type="datetimeFigureOut">
              <a:rPr lang="en-IE" smtClean="0"/>
              <a:t>21/07/2017</a:t>
            </a:fld>
            <a:endParaRPr lang="en-IE" dirty="0"/>
          </a:p>
        </p:txBody>
      </p:sp>
      <p:sp>
        <p:nvSpPr>
          <p:cNvPr id="5" name="Footer Placeholder 4"/>
          <p:cNvSpPr>
            <a:spLocks noGrp="1"/>
          </p:cNvSpPr>
          <p:nvPr>
            <p:ph type="ftr" sz="quarter" idx="11"/>
          </p:nvPr>
        </p:nvSpPr>
        <p:spPr>
          <a:xfrm>
            <a:off x="3028950" y="6375679"/>
            <a:ext cx="3086100" cy="345796"/>
          </a:xfrm>
          <a:prstGeom prst="rect">
            <a:avLst/>
          </a:prstGeom>
        </p:spPr>
        <p:txBody>
          <a:bodyPr/>
          <a:lstStyle/>
          <a:p>
            <a:endParaRPr lang="en-IE" dirty="0"/>
          </a:p>
        </p:txBody>
      </p:sp>
      <p:sp>
        <p:nvSpPr>
          <p:cNvPr id="6" name="Slide Number Placeholder 5"/>
          <p:cNvSpPr>
            <a:spLocks noGrp="1"/>
          </p:cNvSpPr>
          <p:nvPr>
            <p:ph type="sldNum" sz="quarter" idx="12"/>
          </p:nvPr>
        </p:nvSpPr>
        <p:spPr>
          <a:xfrm>
            <a:off x="6457951" y="6375679"/>
            <a:ext cx="2114549" cy="345796"/>
          </a:xfrm>
          <a:prstGeom prst="rect">
            <a:avLst/>
          </a:prstGeom>
        </p:spPr>
        <p:txBody>
          <a:bodyPr/>
          <a:lstStyle/>
          <a:p>
            <a:fld id="{F1DDE6E6-953D-4ECE-ADCA-B9F7B4B72B29}" type="slidenum">
              <a:rPr lang="en-IE" smtClean="0"/>
              <a:t>‹#›</a:t>
            </a:fld>
            <a:endParaRPr lang="en-IE" dirty="0"/>
          </a:p>
        </p:txBody>
      </p:sp>
      <p:pic>
        <p:nvPicPr>
          <p:cNvPr id="8" name="Picture 7">
            <a:extLst>
              <a:ext uri="{FF2B5EF4-FFF2-40B4-BE49-F238E27FC236}">
                <a16:creationId xmlns:a16="http://schemas.microsoft.com/office/drawing/2014/main" xmlns="" id="{AB784423-CF24-412F-A49B-838D558DDA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4596" y="125091"/>
            <a:ext cx="1127172" cy="1115729"/>
          </a:xfrm>
          <a:prstGeom prst="rect">
            <a:avLst/>
          </a:prstGeom>
        </p:spPr>
      </p:pic>
    </p:spTree>
    <p:extLst>
      <p:ext uri="{BB962C8B-B14F-4D97-AF65-F5344CB8AC3E}">
        <p14:creationId xmlns:p14="http://schemas.microsoft.com/office/powerpoint/2010/main" val="2123699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0" y="6375679"/>
            <a:ext cx="1120460" cy="348462"/>
          </a:xfrm>
          <a:prstGeom prst="rect">
            <a:avLst/>
          </a:prstGeom>
        </p:spPr>
        <p:txBody>
          <a:bodyPr/>
          <a:lstStyle>
            <a:lvl1pPr>
              <a:defRPr baseline="0">
                <a:solidFill>
                  <a:schemeClr val="tx2"/>
                </a:solidFill>
              </a:defRPr>
            </a:lvl1pPr>
          </a:lstStyle>
          <a:p>
            <a:fld id="{5B783EED-1CB4-40E7-8F24-FE205D8990AF}" type="datetimeFigureOut">
              <a:rPr lang="en-IE" smtClean="0"/>
              <a:t>21/07/2017</a:t>
            </a:fld>
            <a:endParaRPr lang="en-IE" dirty="0"/>
          </a:p>
        </p:txBody>
      </p:sp>
      <p:sp>
        <p:nvSpPr>
          <p:cNvPr id="5" name="Footer Placeholder 4"/>
          <p:cNvSpPr>
            <a:spLocks noGrp="1"/>
          </p:cNvSpPr>
          <p:nvPr>
            <p:ph type="ftr" sz="quarter" idx="11"/>
          </p:nvPr>
        </p:nvSpPr>
        <p:spPr>
          <a:xfrm>
            <a:off x="3959298" y="6375679"/>
            <a:ext cx="3086100" cy="345796"/>
          </a:xfrm>
          <a:prstGeom prst="rect">
            <a:avLst/>
          </a:prstGeom>
        </p:spPr>
        <p:txBody>
          <a:bodyPr/>
          <a:lstStyle>
            <a:lvl1pPr>
              <a:defRPr baseline="0">
                <a:solidFill>
                  <a:schemeClr val="tx2"/>
                </a:solidFill>
              </a:defRPr>
            </a:lvl1pPr>
          </a:lstStyle>
          <a:p>
            <a:endParaRPr lang="en-IE" dirty="0"/>
          </a:p>
        </p:txBody>
      </p:sp>
      <p:sp>
        <p:nvSpPr>
          <p:cNvPr id="6" name="Slide Number Placeholder 5"/>
          <p:cNvSpPr>
            <a:spLocks noGrp="1"/>
          </p:cNvSpPr>
          <p:nvPr>
            <p:ph type="sldNum" sz="quarter" idx="12"/>
          </p:nvPr>
        </p:nvSpPr>
        <p:spPr>
          <a:xfrm>
            <a:off x="7456825" y="6375679"/>
            <a:ext cx="1115675" cy="345796"/>
          </a:xfrm>
          <a:prstGeom prst="rect">
            <a:avLst/>
          </a:prstGeom>
        </p:spPr>
        <p:txBody>
          <a:bodyPr/>
          <a:lstStyle>
            <a:lvl1pPr>
              <a:defRPr baseline="0">
                <a:solidFill>
                  <a:schemeClr val="tx2"/>
                </a:solidFill>
              </a:defRPr>
            </a:lvl1pPr>
          </a:lstStyle>
          <a:p>
            <a:fld id="{F1DDE6E6-953D-4ECE-ADCA-B9F7B4B72B29}" type="slidenum">
              <a:rPr lang="en-IE" smtClean="0"/>
              <a:t>‹#›</a:t>
            </a:fld>
            <a:endParaRPr lang="en-IE"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542700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938758" y="6375679"/>
            <a:ext cx="1747292" cy="348462"/>
          </a:xfrm>
          <a:prstGeom prst="rect">
            <a:avLst/>
          </a:prstGeom>
        </p:spPr>
        <p:txBody>
          <a:bodyPr/>
          <a:lstStyle/>
          <a:p>
            <a:fld id="{5B783EED-1CB4-40E7-8F24-FE205D8990AF}" type="datetimeFigureOut">
              <a:rPr lang="en-IE" smtClean="0"/>
              <a:t>21/07/2017</a:t>
            </a:fld>
            <a:endParaRPr lang="en-IE" dirty="0"/>
          </a:p>
        </p:txBody>
      </p:sp>
      <p:sp>
        <p:nvSpPr>
          <p:cNvPr id="6" name="Footer Placeholder 5"/>
          <p:cNvSpPr>
            <a:spLocks noGrp="1"/>
          </p:cNvSpPr>
          <p:nvPr>
            <p:ph type="ftr" sz="quarter" idx="11"/>
          </p:nvPr>
        </p:nvSpPr>
        <p:spPr>
          <a:xfrm>
            <a:off x="3028950" y="6375679"/>
            <a:ext cx="3086100" cy="345796"/>
          </a:xfrm>
          <a:prstGeom prst="rect">
            <a:avLst/>
          </a:prstGeom>
        </p:spPr>
        <p:txBody>
          <a:bodyPr/>
          <a:lstStyle/>
          <a:p>
            <a:endParaRPr lang="en-IE" dirty="0"/>
          </a:p>
        </p:txBody>
      </p:sp>
      <p:sp>
        <p:nvSpPr>
          <p:cNvPr id="7" name="Slide Number Placeholder 6"/>
          <p:cNvSpPr>
            <a:spLocks noGrp="1"/>
          </p:cNvSpPr>
          <p:nvPr>
            <p:ph type="sldNum" sz="quarter" idx="12"/>
          </p:nvPr>
        </p:nvSpPr>
        <p:spPr>
          <a:xfrm>
            <a:off x="6457951" y="6375679"/>
            <a:ext cx="2114549" cy="345796"/>
          </a:xfrm>
          <a:prstGeom prst="rect">
            <a:avLst/>
          </a:prstGeom>
        </p:spPr>
        <p:txBody>
          <a:bodyPr/>
          <a:lstStyle/>
          <a:p>
            <a:fld id="{F1DDE6E6-953D-4ECE-ADCA-B9F7B4B72B29}" type="slidenum">
              <a:rPr lang="en-IE" smtClean="0"/>
              <a:t>‹#›</a:t>
            </a:fld>
            <a:endParaRPr lang="en-IE" dirty="0"/>
          </a:p>
        </p:txBody>
      </p:sp>
    </p:spTree>
    <p:extLst>
      <p:ext uri="{BB962C8B-B14F-4D97-AF65-F5344CB8AC3E}">
        <p14:creationId xmlns:p14="http://schemas.microsoft.com/office/powerpoint/2010/main" val="1689068374"/>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38758" y="6375679"/>
            <a:ext cx="1747292" cy="348462"/>
          </a:xfrm>
          <a:prstGeom prst="rect">
            <a:avLst/>
          </a:prstGeom>
        </p:spPr>
        <p:txBody>
          <a:bodyPr/>
          <a:lstStyle/>
          <a:p>
            <a:fld id="{5B783EED-1CB4-40E7-8F24-FE205D8990AF}" type="datetimeFigureOut">
              <a:rPr lang="en-IE" smtClean="0"/>
              <a:t>21/07/2017</a:t>
            </a:fld>
            <a:endParaRPr lang="en-IE" dirty="0"/>
          </a:p>
        </p:txBody>
      </p:sp>
      <p:sp>
        <p:nvSpPr>
          <p:cNvPr id="8" name="Footer Placeholder 7"/>
          <p:cNvSpPr>
            <a:spLocks noGrp="1"/>
          </p:cNvSpPr>
          <p:nvPr>
            <p:ph type="ftr" sz="quarter" idx="11"/>
          </p:nvPr>
        </p:nvSpPr>
        <p:spPr>
          <a:xfrm>
            <a:off x="3028950" y="6375679"/>
            <a:ext cx="3086100" cy="345796"/>
          </a:xfrm>
          <a:prstGeom prst="rect">
            <a:avLst/>
          </a:prstGeom>
        </p:spPr>
        <p:txBody>
          <a:bodyPr/>
          <a:lstStyle/>
          <a:p>
            <a:endParaRPr lang="en-IE" dirty="0"/>
          </a:p>
        </p:txBody>
      </p:sp>
      <p:sp>
        <p:nvSpPr>
          <p:cNvPr id="9" name="Slide Number Placeholder 8"/>
          <p:cNvSpPr>
            <a:spLocks noGrp="1"/>
          </p:cNvSpPr>
          <p:nvPr>
            <p:ph type="sldNum" sz="quarter" idx="12"/>
          </p:nvPr>
        </p:nvSpPr>
        <p:spPr>
          <a:xfrm>
            <a:off x="6457951" y="6375679"/>
            <a:ext cx="2114549" cy="345796"/>
          </a:xfrm>
          <a:prstGeom prst="rect">
            <a:avLst/>
          </a:prstGeom>
        </p:spPr>
        <p:txBody>
          <a:bodyPr/>
          <a:lstStyle/>
          <a:p>
            <a:fld id="{F1DDE6E6-953D-4ECE-ADCA-B9F7B4B72B29}" type="slidenum">
              <a:rPr lang="en-IE" smtClean="0"/>
              <a:t>‹#›</a:t>
            </a:fld>
            <a:endParaRPr lang="en-IE" dirty="0"/>
          </a:p>
        </p:txBody>
      </p:sp>
    </p:spTree>
    <p:extLst>
      <p:ext uri="{BB962C8B-B14F-4D97-AF65-F5344CB8AC3E}">
        <p14:creationId xmlns:p14="http://schemas.microsoft.com/office/powerpoint/2010/main" val="2380503796"/>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938758" y="6375679"/>
            <a:ext cx="1747292" cy="348462"/>
          </a:xfrm>
          <a:prstGeom prst="rect">
            <a:avLst/>
          </a:prstGeom>
        </p:spPr>
        <p:txBody>
          <a:bodyPr/>
          <a:lstStyle/>
          <a:p>
            <a:fld id="{5B783EED-1CB4-40E7-8F24-FE205D8990AF}" type="datetimeFigureOut">
              <a:rPr lang="en-IE" smtClean="0"/>
              <a:t>21/07/2017</a:t>
            </a:fld>
            <a:endParaRPr lang="en-IE" dirty="0"/>
          </a:p>
        </p:txBody>
      </p:sp>
      <p:sp>
        <p:nvSpPr>
          <p:cNvPr id="4" name="Footer Placeholder 3"/>
          <p:cNvSpPr>
            <a:spLocks noGrp="1"/>
          </p:cNvSpPr>
          <p:nvPr>
            <p:ph type="ftr" sz="quarter" idx="11"/>
          </p:nvPr>
        </p:nvSpPr>
        <p:spPr>
          <a:xfrm>
            <a:off x="3028950" y="6375679"/>
            <a:ext cx="3086100" cy="345796"/>
          </a:xfrm>
          <a:prstGeom prst="rect">
            <a:avLst/>
          </a:prstGeom>
        </p:spPr>
        <p:txBody>
          <a:bodyPr/>
          <a:lstStyle/>
          <a:p>
            <a:endParaRPr lang="en-IE" dirty="0"/>
          </a:p>
        </p:txBody>
      </p:sp>
      <p:sp>
        <p:nvSpPr>
          <p:cNvPr id="5" name="Slide Number Placeholder 4"/>
          <p:cNvSpPr>
            <a:spLocks noGrp="1"/>
          </p:cNvSpPr>
          <p:nvPr>
            <p:ph type="sldNum" sz="quarter" idx="12"/>
          </p:nvPr>
        </p:nvSpPr>
        <p:spPr>
          <a:xfrm>
            <a:off x="6457951" y="6375679"/>
            <a:ext cx="2114549" cy="345796"/>
          </a:xfrm>
          <a:prstGeom prst="rect">
            <a:avLst/>
          </a:prstGeom>
        </p:spPr>
        <p:txBody>
          <a:bodyPr/>
          <a:lstStyle/>
          <a:p>
            <a:fld id="{F1DDE6E6-953D-4ECE-ADCA-B9F7B4B72B29}" type="slidenum">
              <a:rPr lang="en-IE" smtClean="0"/>
              <a:t>‹#›</a:t>
            </a:fld>
            <a:endParaRPr lang="en-IE" dirty="0"/>
          </a:p>
        </p:txBody>
      </p:sp>
    </p:spTree>
    <p:extLst>
      <p:ext uri="{BB962C8B-B14F-4D97-AF65-F5344CB8AC3E}">
        <p14:creationId xmlns:p14="http://schemas.microsoft.com/office/powerpoint/2010/main" val="2208647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38758" y="6375679"/>
            <a:ext cx="1747292" cy="348462"/>
          </a:xfrm>
          <a:prstGeom prst="rect">
            <a:avLst/>
          </a:prstGeom>
        </p:spPr>
        <p:txBody>
          <a:bodyPr/>
          <a:lstStyle/>
          <a:p>
            <a:fld id="{5B783EED-1CB4-40E7-8F24-FE205D8990AF}" type="datetimeFigureOut">
              <a:rPr lang="en-IE" smtClean="0"/>
              <a:t>21/07/2017</a:t>
            </a:fld>
            <a:endParaRPr lang="en-IE" dirty="0"/>
          </a:p>
        </p:txBody>
      </p:sp>
      <p:sp>
        <p:nvSpPr>
          <p:cNvPr id="3" name="Footer Placeholder 2"/>
          <p:cNvSpPr>
            <a:spLocks noGrp="1"/>
          </p:cNvSpPr>
          <p:nvPr>
            <p:ph type="ftr" sz="quarter" idx="11"/>
          </p:nvPr>
        </p:nvSpPr>
        <p:spPr>
          <a:xfrm>
            <a:off x="3028950" y="6375679"/>
            <a:ext cx="3086100" cy="345796"/>
          </a:xfrm>
          <a:prstGeom prst="rect">
            <a:avLst/>
          </a:prstGeom>
        </p:spPr>
        <p:txBody>
          <a:bodyPr/>
          <a:lstStyle/>
          <a:p>
            <a:endParaRPr lang="en-IE" dirty="0"/>
          </a:p>
        </p:txBody>
      </p:sp>
      <p:sp>
        <p:nvSpPr>
          <p:cNvPr id="4" name="Slide Number Placeholder 3"/>
          <p:cNvSpPr>
            <a:spLocks noGrp="1"/>
          </p:cNvSpPr>
          <p:nvPr>
            <p:ph type="sldNum" sz="quarter" idx="12"/>
          </p:nvPr>
        </p:nvSpPr>
        <p:spPr>
          <a:xfrm>
            <a:off x="6457951" y="6375679"/>
            <a:ext cx="2114549" cy="345796"/>
          </a:xfrm>
          <a:prstGeom prst="rect">
            <a:avLst/>
          </a:prstGeom>
        </p:spPr>
        <p:txBody>
          <a:bodyPr/>
          <a:lstStyle/>
          <a:p>
            <a:fld id="{F1DDE6E6-953D-4ECE-ADCA-B9F7B4B72B29}" type="slidenum">
              <a:rPr lang="en-IE" smtClean="0"/>
              <a:t>‹#›</a:t>
            </a:fld>
            <a:endParaRPr lang="en-IE" dirty="0"/>
          </a:p>
        </p:txBody>
      </p:sp>
    </p:spTree>
    <p:extLst>
      <p:ext uri="{BB962C8B-B14F-4D97-AF65-F5344CB8AC3E}">
        <p14:creationId xmlns:p14="http://schemas.microsoft.com/office/powerpoint/2010/main" val="2834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89" y="6375679"/>
            <a:ext cx="925016" cy="348462"/>
          </a:xfrm>
          <a:prstGeom prst="rect">
            <a:avLst/>
          </a:prstGeom>
        </p:spPr>
        <p:txBody>
          <a:bodyPr/>
          <a:lstStyle/>
          <a:p>
            <a:fld id="{5B783EED-1CB4-40E7-8F24-FE205D8990AF}" type="datetimeFigureOut">
              <a:rPr lang="en-IE" smtClean="0"/>
              <a:t>21/07/2017</a:t>
            </a:fld>
            <a:endParaRPr lang="en-IE" dirty="0"/>
          </a:p>
        </p:txBody>
      </p:sp>
      <p:sp>
        <p:nvSpPr>
          <p:cNvPr id="6" name="Footer Placeholder 5"/>
          <p:cNvSpPr>
            <a:spLocks noGrp="1"/>
          </p:cNvSpPr>
          <p:nvPr>
            <p:ph type="ftr" sz="quarter" idx="11"/>
          </p:nvPr>
        </p:nvSpPr>
        <p:spPr>
          <a:xfrm>
            <a:off x="1577716" y="6375679"/>
            <a:ext cx="2611634" cy="345796"/>
          </a:xfrm>
          <a:prstGeom prst="rect">
            <a:avLst/>
          </a:prstGeom>
        </p:spPr>
        <p:txBody>
          <a:bodyPr/>
          <a:lstStyle/>
          <a:p>
            <a:endParaRPr lang="en-IE" dirty="0"/>
          </a:p>
        </p:txBody>
      </p:sp>
      <p:sp>
        <p:nvSpPr>
          <p:cNvPr id="7" name="Slide Number Placeholder 6"/>
          <p:cNvSpPr>
            <a:spLocks noGrp="1"/>
          </p:cNvSpPr>
          <p:nvPr>
            <p:ph type="sldNum" sz="quarter" idx="12"/>
          </p:nvPr>
        </p:nvSpPr>
        <p:spPr>
          <a:xfrm>
            <a:off x="4268261" y="6375679"/>
            <a:ext cx="924342" cy="345796"/>
          </a:xfrm>
          <a:prstGeom prst="rect">
            <a:avLst/>
          </a:prstGeom>
        </p:spPr>
        <p:txBody>
          <a:bodyPr/>
          <a:lstStyle/>
          <a:p>
            <a:fld id="{F1DDE6E6-953D-4ECE-ADCA-B9F7B4B72B29}" type="slidenum">
              <a:rPr lang="en-IE" smtClean="0"/>
              <a:t>‹#›</a:t>
            </a:fld>
            <a:endParaRPr lang="en-IE"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70430983"/>
      </p:ext>
    </p:extLst>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6375679"/>
            <a:ext cx="924342" cy="348462"/>
          </a:xfrm>
          <a:prstGeom prst="rect">
            <a:avLst/>
          </a:prstGeom>
        </p:spPr>
        <p:txBody>
          <a:bodyPr/>
          <a:lstStyle/>
          <a:p>
            <a:fld id="{5B783EED-1CB4-40E7-8F24-FE205D8990AF}" type="datetimeFigureOut">
              <a:rPr lang="en-IE" smtClean="0"/>
              <a:t>21/07/2017</a:t>
            </a:fld>
            <a:endParaRPr lang="en-IE" dirty="0"/>
          </a:p>
        </p:txBody>
      </p:sp>
      <p:sp>
        <p:nvSpPr>
          <p:cNvPr id="6" name="Footer Placeholder 5"/>
          <p:cNvSpPr>
            <a:spLocks noGrp="1"/>
          </p:cNvSpPr>
          <p:nvPr>
            <p:ph type="ftr" sz="quarter" idx="11"/>
          </p:nvPr>
        </p:nvSpPr>
        <p:spPr>
          <a:xfrm>
            <a:off x="1577716" y="6375679"/>
            <a:ext cx="2611634" cy="345796"/>
          </a:xfrm>
          <a:prstGeom prst="rect">
            <a:avLst/>
          </a:prstGeom>
        </p:spPr>
        <p:txBody>
          <a:bodyPr/>
          <a:lstStyle/>
          <a:p>
            <a:endParaRPr lang="en-IE" dirty="0"/>
          </a:p>
        </p:txBody>
      </p:sp>
      <p:sp>
        <p:nvSpPr>
          <p:cNvPr id="7" name="Slide Number Placeholder 6"/>
          <p:cNvSpPr>
            <a:spLocks noGrp="1"/>
          </p:cNvSpPr>
          <p:nvPr>
            <p:ph type="sldNum" sz="quarter" idx="12"/>
          </p:nvPr>
        </p:nvSpPr>
        <p:spPr>
          <a:xfrm>
            <a:off x="4256153" y="6375679"/>
            <a:ext cx="947460" cy="345796"/>
          </a:xfrm>
          <a:prstGeom prst="rect">
            <a:avLst/>
          </a:prstGeom>
        </p:spPr>
        <p:txBody>
          <a:bodyPr/>
          <a:lstStyle/>
          <a:p>
            <a:fld id="{F1DDE6E6-953D-4ECE-ADCA-B9F7B4B72B29}" type="slidenum">
              <a:rPr lang="en-IE" smtClean="0"/>
              <a:t>‹#›</a:t>
            </a:fld>
            <a:endParaRPr lang="en-IE" dirty="0"/>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619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5983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938758" y="1196752"/>
            <a:ext cx="7633742" cy="53285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pic>
        <p:nvPicPr>
          <p:cNvPr id="11" name="Picture 10">
            <a:extLst>
              <a:ext uri="{FF2B5EF4-FFF2-40B4-BE49-F238E27FC236}">
                <a16:creationId xmlns:a16="http://schemas.microsoft.com/office/drawing/2014/main" xmlns="" id="{DE1E5006-5B42-4CBF-A1F7-DAA249E6446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56991" y="5384824"/>
            <a:ext cx="1994957" cy="1440160"/>
          </a:xfrm>
          <a:prstGeom prst="rect">
            <a:avLst/>
          </a:prstGeom>
        </p:spPr>
      </p:pic>
    </p:spTree>
    <p:extLst>
      <p:ext uri="{BB962C8B-B14F-4D97-AF65-F5344CB8AC3E}">
        <p14:creationId xmlns:p14="http://schemas.microsoft.com/office/powerpoint/2010/main" val="1084870673"/>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l" defTabSz="685800" rtl="0" eaLnBrk="1" latinLnBrk="0" hangingPunct="1">
        <a:lnSpc>
          <a:spcPct val="90000"/>
        </a:lnSpc>
        <a:spcBef>
          <a:spcPct val="0"/>
        </a:spcBef>
        <a:buNone/>
        <a:defRPr sz="2800" kern="1200" cap="all" spc="150" baseline="0">
          <a:solidFill>
            <a:schemeClr val="tx2"/>
          </a:solidFill>
          <a:latin typeface="Kozuka Mincho Pro H" panose="02020A00000000000000" pitchFamily="18" charset="-128"/>
          <a:ea typeface="Kozuka Mincho Pro H" panose="02020A00000000000000" pitchFamily="18" charset="-128"/>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Kozuka Mincho Pro H" panose="02020A00000000000000" pitchFamily="18" charset="-128"/>
          <a:ea typeface="Kozuka Mincho Pro H" panose="02020A00000000000000" pitchFamily="18" charset="-128"/>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Kozuka Mincho Pro H" panose="02020A00000000000000" pitchFamily="18" charset="-128"/>
          <a:ea typeface="Kozuka Mincho Pro H" panose="02020A00000000000000" pitchFamily="18" charset="-128"/>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Kozuka Mincho Pro H" panose="02020A00000000000000" pitchFamily="18" charset="-128"/>
          <a:ea typeface="Kozuka Mincho Pro H" panose="02020A00000000000000" pitchFamily="18" charset="-128"/>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Kozuka Mincho Pro H" panose="02020A00000000000000" pitchFamily="18" charset="-128"/>
          <a:ea typeface="Kozuka Mincho Pro H" panose="02020A00000000000000" pitchFamily="18" charset="-128"/>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Kozuka Mincho Pro H" panose="02020A00000000000000" pitchFamily="18" charset="-128"/>
          <a:ea typeface="Kozuka Mincho Pro H" panose="02020A00000000000000" pitchFamily="18" charset="-128"/>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8892" y="-99393"/>
            <a:ext cx="7738814" cy="1512169"/>
          </a:xfrm>
        </p:spPr>
        <p:txBody>
          <a:bodyPr>
            <a:noAutofit/>
          </a:bodyPr>
          <a:lstStyle/>
          <a:p>
            <a:pPr>
              <a:lnSpc>
                <a:spcPct val="100000"/>
              </a:lnSpc>
            </a:pPr>
            <a:r>
              <a:rPr lang="en-IE" sz="3200" dirty="0" smtClean="0">
                <a:latin typeface="Kozuka Mincho Pro H" panose="02020A00000000000000" pitchFamily="18" charset="-128"/>
                <a:ea typeface="Kozuka Mincho Pro H" panose="02020A00000000000000" pitchFamily="18" charset="-128"/>
              </a:rPr>
              <a:t/>
            </a:r>
            <a:br>
              <a:rPr lang="en-IE" sz="3200" dirty="0" smtClean="0">
                <a:latin typeface="Kozuka Mincho Pro H" panose="02020A00000000000000" pitchFamily="18" charset="-128"/>
                <a:ea typeface="Kozuka Mincho Pro H" panose="02020A00000000000000" pitchFamily="18" charset="-128"/>
              </a:rPr>
            </a:br>
            <a:r>
              <a:rPr lang="en-IE" sz="2800" dirty="0" smtClean="0">
                <a:latin typeface="+mj-lt"/>
                <a:ea typeface="Kozuka Mincho Pro H" panose="02020A00000000000000" pitchFamily="18" charset="-128"/>
              </a:rPr>
              <a:t>Congress Friday briefing</a:t>
            </a:r>
            <a:br>
              <a:rPr lang="en-IE" sz="2800" dirty="0" smtClean="0">
                <a:latin typeface="+mj-lt"/>
                <a:ea typeface="Kozuka Mincho Pro H" panose="02020A00000000000000" pitchFamily="18" charset="-128"/>
              </a:rPr>
            </a:br>
            <a:r>
              <a:rPr lang="en-IE" sz="2000" dirty="0" smtClean="0">
                <a:latin typeface="+mj-lt"/>
              </a:rPr>
              <a:t>21</a:t>
            </a:r>
            <a:r>
              <a:rPr lang="en-IE" sz="2000" baseline="30000" dirty="0" smtClean="0">
                <a:latin typeface="+mj-lt"/>
              </a:rPr>
              <a:t>st</a:t>
            </a:r>
            <a:r>
              <a:rPr lang="en-IE" sz="2000" dirty="0" smtClean="0">
                <a:latin typeface="+mj-lt"/>
              </a:rPr>
              <a:t> JULY, 2017</a:t>
            </a:r>
            <a:endParaRPr lang="en-IE" sz="2800" dirty="0">
              <a:latin typeface="+mj-lt"/>
              <a:ea typeface="Kozuka Mincho Pro H" panose="02020A00000000000000" pitchFamily="18" charset="-128"/>
            </a:endParaRPr>
          </a:p>
        </p:txBody>
      </p:sp>
      <p:sp>
        <p:nvSpPr>
          <p:cNvPr id="3" name="Subtitle 2"/>
          <p:cNvSpPr>
            <a:spLocks noGrp="1"/>
          </p:cNvSpPr>
          <p:nvPr>
            <p:ph type="subTitle" idx="1"/>
          </p:nvPr>
        </p:nvSpPr>
        <p:spPr>
          <a:xfrm>
            <a:off x="1763688" y="5157192"/>
            <a:ext cx="6034030" cy="772197"/>
          </a:xfrm>
        </p:spPr>
        <p:txBody>
          <a:bodyPr>
            <a:noAutofit/>
          </a:bodyPr>
          <a:lstStyle/>
          <a:p>
            <a:r>
              <a:rPr lang="en-IE" sz="2400" dirty="0">
                <a:latin typeface="+mj-lt"/>
                <a:ea typeface="Kozuka Mincho Pro H" panose="02020A00000000000000" pitchFamily="18" charset="-128"/>
              </a:rPr>
              <a:t>JIMMY O’CONNOR &amp; PASCAL CONNOLLY</a:t>
            </a:r>
          </a:p>
          <a:p>
            <a:r>
              <a:rPr lang="en-IE" sz="2400" i="1" dirty="0">
                <a:latin typeface="+mj-lt"/>
                <a:ea typeface="Kozuka Mincho Pro H" panose="02020A00000000000000" pitchFamily="18" charset="-128"/>
              </a:rPr>
              <a:t>Communications Workers’ Union</a:t>
            </a:r>
          </a:p>
        </p:txBody>
      </p:sp>
      <p:pic>
        <p:nvPicPr>
          <p:cNvPr id="5" name="Picture 4">
            <a:extLst>
              <a:ext uri="{FF2B5EF4-FFF2-40B4-BE49-F238E27FC236}">
                <a16:creationId xmlns:a16="http://schemas.microsoft.com/office/drawing/2014/main" xmlns="" id="{C933BE6A-4870-48B0-9181-CA7324417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374395"/>
            <a:ext cx="5040560" cy="3638781"/>
          </a:xfrm>
          <a:prstGeom prst="rect">
            <a:avLst/>
          </a:prstGeom>
        </p:spPr>
      </p:pic>
      <p:pic>
        <p:nvPicPr>
          <p:cNvPr id="7" name="Picture 6">
            <a:extLst>
              <a:ext uri="{FF2B5EF4-FFF2-40B4-BE49-F238E27FC236}">
                <a16:creationId xmlns:a16="http://schemas.microsoft.com/office/drawing/2014/main" xmlns="" id="{B6419F83-1818-4C7A-B80D-C8725B27F3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367214"/>
            <a:ext cx="1368152" cy="1354262"/>
          </a:xfrm>
          <a:prstGeom prst="rect">
            <a:avLst/>
          </a:prstGeom>
        </p:spPr>
      </p:pic>
      <p:pic>
        <p:nvPicPr>
          <p:cNvPr id="8" name="Picture 7" descr="ictu_logo_small"/>
          <p:cNvPicPr/>
          <p:nvPr/>
        </p:nvPicPr>
        <p:blipFill>
          <a:blip r:embed="rId5">
            <a:extLst>
              <a:ext uri="{28A0092B-C50C-407E-A947-70E740481C1C}">
                <a14:useLocalDpi xmlns:a14="http://schemas.microsoft.com/office/drawing/2010/main" val="0"/>
              </a:ext>
            </a:extLst>
          </a:blip>
          <a:srcRect/>
          <a:stretch>
            <a:fillRect/>
          </a:stretch>
        </p:blipFill>
        <p:spPr bwMode="auto">
          <a:xfrm>
            <a:off x="395536" y="332656"/>
            <a:ext cx="1080120" cy="648072"/>
          </a:xfrm>
          <a:prstGeom prst="rect">
            <a:avLst/>
          </a:prstGeom>
          <a:noFill/>
          <a:ln>
            <a:noFill/>
          </a:ln>
        </p:spPr>
      </p:pic>
    </p:spTree>
    <p:extLst>
      <p:ext uri="{BB962C8B-B14F-4D97-AF65-F5344CB8AC3E}">
        <p14:creationId xmlns:p14="http://schemas.microsoft.com/office/powerpoint/2010/main" val="3322868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CWUHA: 2000-2012</a:t>
            </a:r>
          </a:p>
        </p:txBody>
      </p:sp>
      <p:sp>
        <p:nvSpPr>
          <p:cNvPr id="3" name="Subtitle 2"/>
          <p:cNvSpPr>
            <a:spLocks noGrp="1"/>
          </p:cNvSpPr>
          <p:nvPr>
            <p:ph idx="1"/>
          </p:nvPr>
        </p:nvSpPr>
        <p:spPr>
          <a:xfrm>
            <a:off x="971600" y="1240820"/>
            <a:ext cx="6192688" cy="5212516"/>
          </a:xfrm>
        </p:spPr>
        <p:txBody>
          <a:bodyPr>
            <a:noAutofit/>
          </a:bodyPr>
          <a:lstStyle/>
          <a:p>
            <a:r>
              <a:rPr lang="en-IE" sz="2800" b="1" dirty="0">
                <a:solidFill>
                  <a:srgbClr val="202B92"/>
                </a:solidFill>
                <a:latin typeface="+mj-lt"/>
              </a:rPr>
              <a:t>Between the year 2000 and 2012, multiple convoys took place to a number of Eastern European countries, including:</a:t>
            </a:r>
          </a:p>
          <a:p>
            <a:pPr lvl="1"/>
            <a:r>
              <a:rPr lang="en-IE" sz="2800" b="1" dirty="0">
                <a:solidFill>
                  <a:srgbClr val="202B92"/>
                </a:solidFill>
                <a:latin typeface="+mj-lt"/>
              </a:rPr>
              <a:t>Moldova and Ukraine in 2006</a:t>
            </a:r>
          </a:p>
          <a:p>
            <a:pPr lvl="1"/>
            <a:r>
              <a:rPr lang="en-IE" sz="2800" b="1" dirty="0">
                <a:solidFill>
                  <a:srgbClr val="202B92"/>
                </a:solidFill>
                <a:latin typeface="+mj-lt"/>
              </a:rPr>
              <a:t>Lithuania and Moldova (Transnistra) in 2007</a:t>
            </a:r>
          </a:p>
          <a:p>
            <a:pPr lvl="1"/>
            <a:r>
              <a:rPr lang="en-IE" sz="2800" b="1" dirty="0">
                <a:solidFill>
                  <a:srgbClr val="202B92"/>
                </a:solidFill>
                <a:latin typeface="+mj-lt"/>
              </a:rPr>
              <a:t>Bulgaria in 2009, 2011, 2013 and 2014</a:t>
            </a:r>
          </a:p>
          <a:p>
            <a:pPr lvl="1"/>
            <a:r>
              <a:rPr lang="en-IE" sz="2800" b="1" dirty="0">
                <a:solidFill>
                  <a:srgbClr val="202B92"/>
                </a:solidFill>
                <a:latin typeface="+mj-lt"/>
              </a:rPr>
              <a:t>Lithuania again in 2012</a:t>
            </a:r>
          </a:p>
        </p:txBody>
      </p:sp>
    </p:spTree>
    <p:extLst>
      <p:ext uri="{BB962C8B-B14F-4D97-AF65-F5344CB8AC3E}">
        <p14:creationId xmlns:p14="http://schemas.microsoft.com/office/powerpoint/2010/main" val="4026607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5FD974-5376-4BD5-AC2A-5EF1773E0055}"/>
              </a:ext>
            </a:extLst>
          </p:cNvPr>
          <p:cNvSpPr>
            <a:spLocks noGrp="1"/>
          </p:cNvSpPr>
          <p:nvPr>
            <p:ph type="title"/>
          </p:nvPr>
        </p:nvSpPr>
        <p:spPr/>
        <p:txBody>
          <a:bodyPr/>
          <a:lstStyle/>
          <a:p>
            <a:r>
              <a:rPr lang="en-IE" dirty="0"/>
              <a:t>Transnistra</a:t>
            </a:r>
          </a:p>
        </p:txBody>
      </p:sp>
      <p:pic>
        <p:nvPicPr>
          <p:cNvPr id="5" name="Content Placeholder 4">
            <a:extLst>
              <a:ext uri="{FF2B5EF4-FFF2-40B4-BE49-F238E27FC236}">
                <a16:creationId xmlns:a16="http://schemas.microsoft.com/office/drawing/2014/main" xmlns="" id="{796C8115-2FED-428B-9F96-4FDCDE7B92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998276"/>
            <a:ext cx="3528997" cy="2646748"/>
          </a:xfrm>
        </p:spPr>
      </p:pic>
      <p:sp>
        <p:nvSpPr>
          <p:cNvPr id="3" name="Rectangle 2">
            <a:extLst>
              <a:ext uri="{FF2B5EF4-FFF2-40B4-BE49-F238E27FC236}">
                <a16:creationId xmlns:a16="http://schemas.microsoft.com/office/drawing/2014/main" xmlns="" id="{FD7CA762-B5FF-413C-905D-CE241E1B2C6A}"/>
              </a:ext>
            </a:extLst>
          </p:cNvPr>
          <p:cNvSpPr/>
          <p:nvPr/>
        </p:nvSpPr>
        <p:spPr>
          <a:xfrm>
            <a:off x="6913095" y="5219147"/>
            <a:ext cx="1944216" cy="15567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6" name="Content Placeholder 4">
            <a:extLst>
              <a:ext uri="{FF2B5EF4-FFF2-40B4-BE49-F238E27FC236}">
                <a16:creationId xmlns:a16="http://schemas.microsoft.com/office/drawing/2014/main" xmlns="" id="{27B3866E-EFEB-43BE-962A-AC2E73BA1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998276"/>
            <a:ext cx="3528997" cy="2646748"/>
          </a:xfrm>
          <a:prstGeom prst="rect">
            <a:avLst/>
          </a:prstGeom>
        </p:spPr>
      </p:pic>
      <p:pic>
        <p:nvPicPr>
          <p:cNvPr id="7" name="Content Placeholder 4">
            <a:extLst>
              <a:ext uri="{FF2B5EF4-FFF2-40B4-BE49-F238E27FC236}">
                <a16:creationId xmlns:a16="http://schemas.microsoft.com/office/drawing/2014/main" xmlns="" id="{6D161875-5D1B-4C13-8724-04B010DAD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429" y="3888206"/>
            <a:ext cx="3549176" cy="2661882"/>
          </a:xfrm>
          <a:prstGeom prst="rect">
            <a:avLst/>
          </a:prstGeom>
        </p:spPr>
      </p:pic>
      <p:pic>
        <p:nvPicPr>
          <p:cNvPr id="8" name="Content Placeholder 4">
            <a:extLst>
              <a:ext uri="{FF2B5EF4-FFF2-40B4-BE49-F238E27FC236}">
                <a16:creationId xmlns:a16="http://schemas.microsoft.com/office/drawing/2014/main" xmlns="" id="{29007852-6702-4199-BA55-09B589A4E2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040" y="3885792"/>
            <a:ext cx="3552395" cy="2664296"/>
          </a:xfrm>
          <a:prstGeom prst="rect">
            <a:avLst/>
          </a:prstGeom>
        </p:spPr>
      </p:pic>
    </p:spTree>
    <p:extLst>
      <p:ext uri="{BB962C8B-B14F-4D97-AF65-F5344CB8AC3E}">
        <p14:creationId xmlns:p14="http://schemas.microsoft.com/office/powerpoint/2010/main" val="4213792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953722" cy="598343"/>
          </a:xfrm>
        </p:spPr>
        <p:txBody>
          <a:bodyPr>
            <a:noAutofit/>
          </a:bodyPr>
          <a:lstStyle/>
          <a:p>
            <a:r>
              <a:rPr lang="en-IE" sz="2400" dirty="0"/>
              <a:t>CWUHA 20</a:t>
            </a:r>
            <a:r>
              <a:rPr lang="en-IE" sz="2400" baseline="30000" dirty="0"/>
              <a:t>TH</a:t>
            </a:r>
            <a:r>
              <a:rPr lang="en-IE" sz="2400" dirty="0"/>
              <a:t> ANNIVERSARY-Moldova, 2015</a:t>
            </a:r>
          </a:p>
        </p:txBody>
      </p:sp>
      <p:sp>
        <p:nvSpPr>
          <p:cNvPr id="3" name="Subtitle 2"/>
          <p:cNvSpPr>
            <a:spLocks noGrp="1"/>
          </p:cNvSpPr>
          <p:nvPr>
            <p:ph idx="1"/>
          </p:nvPr>
        </p:nvSpPr>
        <p:spPr>
          <a:xfrm>
            <a:off x="971600" y="1556792"/>
            <a:ext cx="6192688" cy="4968552"/>
          </a:xfrm>
        </p:spPr>
        <p:txBody>
          <a:bodyPr>
            <a:noAutofit/>
          </a:bodyPr>
          <a:lstStyle/>
          <a:p>
            <a:r>
              <a:rPr lang="en-IE" sz="2800" b="1" dirty="0">
                <a:solidFill>
                  <a:srgbClr val="202B92"/>
                </a:solidFill>
                <a:latin typeface="+mj-lt"/>
              </a:rPr>
              <a:t>The convoy in 2015 was extremely special as it marked the 20</a:t>
            </a:r>
            <a:r>
              <a:rPr lang="en-IE" sz="2800" b="1" baseline="30000" dirty="0">
                <a:solidFill>
                  <a:srgbClr val="202B92"/>
                </a:solidFill>
                <a:latin typeface="+mj-lt"/>
              </a:rPr>
              <a:t>th</a:t>
            </a:r>
            <a:r>
              <a:rPr lang="en-IE" sz="2800" b="1" dirty="0">
                <a:solidFill>
                  <a:srgbClr val="202B92"/>
                </a:solidFill>
                <a:latin typeface="+mj-lt"/>
              </a:rPr>
              <a:t> anniversary of the foundation of </a:t>
            </a:r>
            <a:r>
              <a:rPr lang="en-IE" sz="2800" b="1" dirty="0" smtClean="0">
                <a:solidFill>
                  <a:srgbClr val="202B92"/>
                </a:solidFill>
                <a:latin typeface="+mj-lt"/>
              </a:rPr>
              <a:t>CWUHA</a:t>
            </a:r>
            <a:endParaRPr lang="en-IE" sz="2800" b="1" dirty="0">
              <a:solidFill>
                <a:srgbClr val="202B92"/>
              </a:solidFill>
              <a:latin typeface="+mj-lt"/>
            </a:endParaRPr>
          </a:p>
          <a:p>
            <a:r>
              <a:rPr lang="en-IE" sz="2800" b="1" dirty="0">
                <a:solidFill>
                  <a:srgbClr val="202B92"/>
                </a:solidFill>
                <a:latin typeface="+mj-lt"/>
              </a:rPr>
              <a:t>It also coincided with the opening of the Phoenix Centre in </a:t>
            </a:r>
            <a:r>
              <a:rPr lang="en-IE" sz="2800" b="1" dirty="0" smtClean="0">
                <a:solidFill>
                  <a:srgbClr val="202B92"/>
                </a:solidFill>
                <a:latin typeface="+mj-lt"/>
              </a:rPr>
              <a:t>Riscan</a:t>
            </a:r>
            <a:endParaRPr lang="en-IE" sz="2800" b="1" dirty="0">
              <a:solidFill>
                <a:srgbClr val="202B92"/>
              </a:solidFill>
              <a:latin typeface="+mj-lt"/>
            </a:endParaRPr>
          </a:p>
          <a:p>
            <a:r>
              <a:rPr lang="en-IE" sz="2800" b="1" dirty="0">
                <a:solidFill>
                  <a:srgbClr val="202B92"/>
                </a:solidFill>
                <a:latin typeface="+mj-lt"/>
              </a:rPr>
              <a:t>This centre is the first of its kind in Moldova, catering for children with physical disabilities, who would otherwise not receive any education or therapy</a:t>
            </a:r>
          </a:p>
        </p:txBody>
      </p:sp>
    </p:spTree>
    <p:extLst>
      <p:ext uri="{BB962C8B-B14F-4D97-AF65-F5344CB8AC3E}">
        <p14:creationId xmlns:p14="http://schemas.microsoft.com/office/powerpoint/2010/main" val="2065937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50A436-DD0C-4F0D-8962-2D173335F32D}"/>
              </a:ext>
            </a:extLst>
          </p:cNvPr>
          <p:cNvSpPr>
            <a:spLocks noGrp="1"/>
          </p:cNvSpPr>
          <p:nvPr>
            <p:ph type="title"/>
          </p:nvPr>
        </p:nvSpPr>
        <p:spPr>
          <a:xfrm>
            <a:off x="899592" y="260648"/>
            <a:ext cx="7633742" cy="720080"/>
          </a:xfrm>
        </p:spPr>
        <p:txBody>
          <a:bodyPr>
            <a:normAutofit fontScale="90000"/>
          </a:bodyPr>
          <a:lstStyle/>
          <a:p>
            <a:r>
              <a:rPr lang="en-IE" dirty="0"/>
              <a:t>Moldova – phoenix centre</a:t>
            </a:r>
          </a:p>
        </p:txBody>
      </p:sp>
      <p:sp>
        <p:nvSpPr>
          <p:cNvPr id="7" name="Rectangle 6">
            <a:extLst>
              <a:ext uri="{FF2B5EF4-FFF2-40B4-BE49-F238E27FC236}">
                <a16:creationId xmlns:a16="http://schemas.microsoft.com/office/drawing/2014/main" xmlns="" id="{9539E798-CD94-417E-A0C3-0BF7A6BBA84A}"/>
              </a:ext>
            </a:extLst>
          </p:cNvPr>
          <p:cNvSpPr/>
          <p:nvPr/>
        </p:nvSpPr>
        <p:spPr>
          <a:xfrm>
            <a:off x="6913095" y="5219147"/>
            <a:ext cx="1944216" cy="15567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0" name="Content Placeholder 4">
            <a:extLst>
              <a:ext uri="{FF2B5EF4-FFF2-40B4-BE49-F238E27FC236}">
                <a16:creationId xmlns:a16="http://schemas.microsoft.com/office/drawing/2014/main" xmlns="" id="{AFF5D451-85BC-4821-93D7-355E05D0110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295" y="980728"/>
            <a:ext cx="3565237" cy="2673928"/>
          </a:xfrm>
        </p:spPr>
      </p:pic>
      <p:pic>
        <p:nvPicPr>
          <p:cNvPr id="11" name="Content Placeholder 8">
            <a:extLst>
              <a:ext uri="{FF2B5EF4-FFF2-40B4-BE49-F238E27FC236}">
                <a16:creationId xmlns:a16="http://schemas.microsoft.com/office/drawing/2014/main" xmlns="" id="{D193DD18-8BA4-4C44-9BC9-2C508B99F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980728"/>
            <a:ext cx="3995737" cy="5173777"/>
          </a:xfrm>
          <a:prstGeom prst="rect">
            <a:avLst/>
          </a:prstGeom>
        </p:spPr>
      </p:pic>
      <p:pic>
        <p:nvPicPr>
          <p:cNvPr id="12" name="Content Placeholder 4">
            <a:extLst>
              <a:ext uri="{FF2B5EF4-FFF2-40B4-BE49-F238E27FC236}">
                <a16:creationId xmlns:a16="http://schemas.microsoft.com/office/drawing/2014/main" xmlns="" id="{7F2F705B-A873-4220-AB4B-CF8892FB64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331" y="4149080"/>
            <a:ext cx="3565201" cy="2005425"/>
          </a:xfrm>
          <a:prstGeom prst="rect">
            <a:avLst/>
          </a:prstGeom>
        </p:spPr>
      </p:pic>
    </p:spTree>
    <p:extLst>
      <p:ext uri="{BB962C8B-B14F-4D97-AF65-F5344CB8AC3E}">
        <p14:creationId xmlns:p14="http://schemas.microsoft.com/office/powerpoint/2010/main" val="1993272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2015: THE JOURNEY</a:t>
            </a:r>
          </a:p>
        </p:txBody>
      </p:sp>
      <p:sp>
        <p:nvSpPr>
          <p:cNvPr id="3" name="Subtitle 2"/>
          <p:cNvSpPr>
            <a:spLocks noGrp="1"/>
          </p:cNvSpPr>
          <p:nvPr>
            <p:ph idx="1"/>
          </p:nvPr>
        </p:nvSpPr>
        <p:spPr>
          <a:xfrm>
            <a:off x="971600" y="1240820"/>
            <a:ext cx="6840760" cy="4492436"/>
          </a:xfrm>
        </p:spPr>
        <p:txBody>
          <a:bodyPr>
            <a:normAutofit/>
          </a:bodyPr>
          <a:lstStyle/>
          <a:p>
            <a:r>
              <a:rPr lang="en-IE" sz="2400" b="1" dirty="0">
                <a:solidFill>
                  <a:srgbClr val="202B92"/>
                </a:solidFill>
                <a:latin typeface="+mj-lt"/>
              </a:rPr>
              <a:t>9</a:t>
            </a:r>
            <a:r>
              <a:rPr lang="en-IE" sz="2400" b="1" baseline="30000" dirty="0">
                <a:solidFill>
                  <a:srgbClr val="202B92"/>
                </a:solidFill>
                <a:latin typeface="+mj-lt"/>
              </a:rPr>
              <a:t>th</a:t>
            </a:r>
            <a:r>
              <a:rPr lang="en-IE" sz="2400" b="1" dirty="0">
                <a:solidFill>
                  <a:srgbClr val="202B92"/>
                </a:solidFill>
                <a:latin typeface="+mj-lt"/>
              </a:rPr>
              <a:t> September 2015 – After months of fundraising, packing, loading, and labelling, all three Irish vehicles set off to meet our UK counterparts in </a:t>
            </a:r>
            <a:r>
              <a:rPr lang="en-IE" sz="2400" b="1" dirty="0" smtClean="0">
                <a:solidFill>
                  <a:srgbClr val="202B92"/>
                </a:solidFill>
                <a:latin typeface="+mj-lt"/>
              </a:rPr>
              <a:t>Hull</a:t>
            </a:r>
            <a:endParaRPr lang="en-IE" sz="2400" b="1" dirty="0">
              <a:solidFill>
                <a:srgbClr val="202B92"/>
              </a:solidFill>
              <a:latin typeface="+mj-lt"/>
            </a:endParaRPr>
          </a:p>
          <a:p>
            <a:r>
              <a:rPr lang="en-IE" sz="2400" b="1" dirty="0">
                <a:solidFill>
                  <a:srgbClr val="202B92"/>
                </a:solidFill>
                <a:latin typeface="+mj-lt"/>
              </a:rPr>
              <a:t>Then from Hull the trucks made their way to Zeebrugge and on to the motorway for </a:t>
            </a:r>
            <a:r>
              <a:rPr lang="en-IE" sz="2400" b="1" dirty="0" smtClean="0">
                <a:solidFill>
                  <a:srgbClr val="202B92"/>
                </a:solidFill>
                <a:latin typeface="+mj-lt"/>
              </a:rPr>
              <a:t>Germany</a:t>
            </a:r>
            <a:endParaRPr lang="en-IE" sz="2400" b="1" dirty="0">
              <a:solidFill>
                <a:srgbClr val="202B92"/>
              </a:solidFill>
              <a:latin typeface="+mj-lt"/>
            </a:endParaRPr>
          </a:p>
          <a:p>
            <a:r>
              <a:rPr lang="en-IE" sz="2400" b="1" dirty="0">
                <a:solidFill>
                  <a:srgbClr val="202B92"/>
                </a:solidFill>
                <a:latin typeface="+mj-lt"/>
              </a:rPr>
              <a:t>Three long days of driving, passing refugee camps on the Hungarian border and seeing the deplorable conditions these people were living in first-hand was, to say the least, shocking</a:t>
            </a:r>
          </a:p>
          <a:p>
            <a:endParaRPr lang="en-IE" dirty="0"/>
          </a:p>
        </p:txBody>
      </p:sp>
    </p:spTree>
    <p:extLst>
      <p:ext uri="{BB962C8B-B14F-4D97-AF65-F5344CB8AC3E}">
        <p14:creationId xmlns:p14="http://schemas.microsoft.com/office/powerpoint/2010/main" val="4184142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71EEE3-B3D5-4566-9CA7-63D27A37C66C}"/>
              </a:ext>
            </a:extLst>
          </p:cNvPr>
          <p:cNvSpPr>
            <a:spLocks noGrp="1"/>
          </p:cNvSpPr>
          <p:nvPr>
            <p:ph type="title"/>
          </p:nvPr>
        </p:nvSpPr>
        <p:spPr/>
        <p:txBody>
          <a:bodyPr>
            <a:normAutofit fontScale="90000"/>
          </a:bodyPr>
          <a:lstStyle/>
          <a:p>
            <a:r>
              <a:rPr lang="en-IE" dirty="0"/>
              <a:t>2015 Convoy group</a:t>
            </a:r>
          </a:p>
        </p:txBody>
      </p:sp>
      <p:pic>
        <p:nvPicPr>
          <p:cNvPr id="5" name="Content Placeholder 4">
            <a:extLst>
              <a:ext uri="{FF2B5EF4-FFF2-40B4-BE49-F238E27FC236}">
                <a16:creationId xmlns:a16="http://schemas.microsoft.com/office/drawing/2014/main" xmlns="" id="{26ED9F48-4484-431C-93E8-97E47C6A5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8213" y="1700808"/>
            <a:ext cx="7634287" cy="3282273"/>
          </a:xfrm>
        </p:spPr>
      </p:pic>
    </p:spTree>
    <p:extLst>
      <p:ext uri="{BB962C8B-B14F-4D97-AF65-F5344CB8AC3E}">
        <p14:creationId xmlns:p14="http://schemas.microsoft.com/office/powerpoint/2010/main" val="675950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ROADS, BORDER CROSSINGS &amp; PAPERWORK</a:t>
            </a:r>
          </a:p>
        </p:txBody>
      </p:sp>
      <p:sp>
        <p:nvSpPr>
          <p:cNvPr id="3" name="Subtitle 2"/>
          <p:cNvSpPr>
            <a:spLocks noGrp="1"/>
          </p:cNvSpPr>
          <p:nvPr>
            <p:ph idx="1"/>
          </p:nvPr>
        </p:nvSpPr>
        <p:spPr>
          <a:xfrm>
            <a:off x="971600" y="1412776"/>
            <a:ext cx="6192688" cy="4752528"/>
          </a:xfrm>
        </p:spPr>
        <p:txBody>
          <a:bodyPr>
            <a:noAutofit/>
          </a:bodyPr>
          <a:lstStyle/>
          <a:p>
            <a:r>
              <a:rPr lang="en-IE" sz="2800" b="1" dirty="0">
                <a:solidFill>
                  <a:srgbClr val="202B92"/>
                </a:solidFill>
                <a:latin typeface="+mj-lt"/>
              </a:rPr>
              <a:t>Five more long days, in the company of other crazy drivers on the road (not our own!), and </a:t>
            </a:r>
            <a:r>
              <a:rPr lang="en-IE" sz="2800" b="1" dirty="0" smtClean="0">
                <a:solidFill>
                  <a:srgbClr val="202B92"/>
                </a:solidFill>
                <a:latin typeface="+mj-lt"/>
              </a:rPr>
              <a:t>then the </a:t>
            </a:r>
            <a:r>
              <a:rPr lang="en-IE" sz="2800" b="1" dirty="0">
                <a:solidFill>
                  <a:srgbClr val="202B92"/>
                </a:solidFill>
                <a:latin typeface="+mj-lt"/>
              </a:rPr>
              <a:t>border crossing at Sculeni was in </a:t>
            </a:r>
            <a:r>
              <a:rPr lang="en-IE" sz="2800" b="1" dirty="0" smtClean="0">
                <a:solidFill>
                  <a:srgbClr val="202B92"/>
                </a:solidFill>
                <a:latin typeface="+mj-lt"/>
              </a:rPr>
              <a:t>sight</a:t>
            </a:r>
            <a:endParaRPr lang="en-IE" sz="2800" b="1" dirty="0">
              <a:solidFill>
                <a:srgbClr val="202B92"/>
              </a:solidFill>
              <a:latin typeface="+mj-lt"/>
            </a:endParaRPr>
          </a:p>
          <a:p>
            <a:r>
              <a:rPr lang="en-IE" sz="2800" b="1" dirty="0">
                <a:solidFill>
                  <a:srgbClr val="202B92"/>
                </a:solidFill>
                <a:latin typeface="+mj-lt"/>
              </a:rPr>
              <a:t>Crossing from the Romanian side was fairly quick, but the Moldovan border guards were </a:t>
            </a:r>
            <a:r>
              <a:rPr lang="en-IE" sz="2800" b="1" i="1" dirty="0">
                <a:solidFill>
                  <a:srgbClr val="202B92"/>
                </a:solidFill>
                <a:latin typeface="+mj-lt"/>
              </a:rPr>
              <a:t>a different kettle of fish</a:t>
            </a:r>
            <a:r>
              <a:rPr lang="en-IE" sz="2800" b="1" i="1" dirty="0" smtClean="0">
                <a:solidFill>
                  <a:srgbClr val="202B92"/>
                </a:solidFill>
                <a:latin typeface="+mj-lt"/>
              </a:rPr>
              <a:t>!</a:t>
            </a:r>
            <a:endParaRPr lang="en-IE" sz="2800" b="1" i="1" dirty="0">
              <a:solidFill>
                <a:srgbClr val="202B92"/>
              </a:solidFill>
              <a:latin typeface="+mj-lt"/>
            </a:endParaRPr>
          </a:p>
          <a:p>
            <a:r>
              <a:rPr lang="en-IE" sz="2800" b="1" dirty="0">
                <a:solidFill>
                  <a:srgbClr val="202B92"/>
                </a:solidFill>
                <a:latin typeface="+mj-lt"/>
              </a:rPr>
              <a:t>We were left stranded in ‘no man’s land’ while the paperwork was sorted out</a:t>
            </a:r>
          </a:p>
        </p:txBody>
      </p:sp>
    </p:spTree>
    <p:extLst>
      <p:ext uri="{BB962C8B-B14F-4D97-AF65-F5344CB8AC3E}">
        <p14:creationId xmlns:p14="http://schemas.microsoft.com/office/powerpoint/2010/main" val="924363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ARRIVAL AT THE Phoenix CENTRE</a:t>
            </a:r>
          </a:p>
        </p:txBody>
      </p:sp>
      <p:sp>
        <p:nvSpPr>
          <p:cNvPr id="3" name="Subtitle 2"/>
          <p:cNvSpPr>
            <a:spLocks noGrp="1"/>
          </p:cNvSpPr>
          <p:nvPr>
            <p:ph idx="1"/>
          </p:nvPr>
        </p:nvSpPr>
        <p:spPr>
          <a:xfrm>
            <a:off x="971600" y="1240820"/>
            <a:ext cx="6192688" cy="5068500"/>
          </a:xfrm>
        </p:spPr>
        <p:txBody>
          <a:bodyPr>
            <a:noAutofit/>
          </a:bodyPr>
          <a:lstStyle/>
          <a:p>
            <a:pPr>
              <a:spcAft>
                <a:spcPts val="1200"/>
              </a:spcAft>
            </a:pPr>
            <a:r>
              <a:rPr lang="en-IE" sz="2400" b="1" dirty="0">
                <a:solidFill>
                  <a:srgbClr val="202B92"/>
                </a:solidFill>
                <a:latin typeface="+mj-lt"/>
              </a:rPr>
              <a:t>The problem was eventually resolved and we set off once again</a:t>
            </a:r>
          </a:p>
          <a:p>
            <a:pPr>
              <a:spcAft>
                <a:spcPts val="1200"/>
              </a:spcAft>
            </a:pPr>
            <a:r>
              <a:rPr lang="en-IE" sz="2400" b="1" dirty="0">
                <a:solidFill>
                  <a:srgbClr val="202B92"/>
                </a:solidFill>
                <a:latin typeface="+mj-lt"/>
              </a:rPr>
              <a:t>However, we were now on Moldovan roads </a:t>
            </a:r>
            <a:r>
              <a:rPr lang="en-IE" sz="2400" b="1" i="1" dirty="0">
                <a:solidFill>
                  <a:srgbClr val="202B92"/>
                </a:solidFill>
                <a:latin typeface="+mj-lt"/>
              </a:rPr>
              <a:t>and the less said about that, the better!</a:t>
            </a:r>
          </a:p>
          <a:p>
            <a:pPr>
              <a:spcAft>
                <a:spcPts val="1200"/>
              </a:spcAft>
            </a:pPr>
            <a:r>
              <a:rPr lang="en-IE" sz="2400" b="1" dirty="0">
                <a:solidFill>
                  <a:srgbClr val="202B92"/>
                </a:solidFill>
                <a:latin typeface="+mj-lt"/>
              </a:rPr>
              <a:t>Via Balti, we headed for the Phoenix Centre</a:t>
            </a:r>
          </a:p>
          <a:p>
            <a:pPr>
              <a:spcAft>
                <a:spcPts val="1200"/>
              </a:spcAft>
            </a:pPr>
            <a:r>
              <a:rPr lang="en-IE" sz="2400" b="1" dirty="0">
                <a:solidFill>
                  <a:srgbClr val="202B92"/>
                </a:solidFill>
                <a:latin typeface="+mj-lt"/>
              </a:rPr>
              <a:t>One complete wing of the building had been transformed from a crumbling wreck, to a state-of-the-art facility</a:t>
            </a:r>
          </a:p>
          <a:p>
            <a:pPr>
              <a:spcAft>
                <a:spcPts val="1200"/>
              </a:spcAft>
            </a:pPr>
            <a:r>
              <a:rPr lang="en-IE" sz="2400" b="1" dirty="0">
                <a:solidFill>
                  <a:srgbClr val="202B92"/>
                </a:solidFill>
                <a:latin typeface="+mj-lt"/>
              </a:rPr>
              <a:t>All that was needed now were the fixtures &amp; fittings, and these were in the convoy’s trucks</a:t>
            </a:r>
          </a:p>
        </p:txBody>
      </p:sp>
    </p:spTree>
    <p:extLst>
      <p:ext uri="{BB962C8B-B14F-4D97-AF65-F5344CB8AC3E}">
        <p14:creationId xmlns:p14="http://schemas.microsoft.com/office/powerpoint/2010/main" val="949017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D775F-56E8-459A-9E7E-511A65CB67E4}"/>
              </a:ext>
            </a:extLst>
          </p:cNvPr>
          <p:cNvSpPr>
            <a:spLocks noGrp="1"/>
          </p:cNvSpPr>
          <p:nvPr>
            <p:ph type="title"/>
          </p:nvPr>
        </p:nvSpPr>
        <p:spPr/>
        <p:txBody>
          <a:bodyPr>
            <a:normAutofit fontScale="90000"/>
          </a:bodyPr>
          <a:lstStyle/>
          <a:p>
            <a:r>
              <a:rPr lang="en-IE" dirty="0"/>
              <a:t>Phoenix Centre - Welcome party</a:t>
            </a:r>
          </a:p>
        </p:txBody>
      </p:sp>
      <p:pic>
        <p:nvPicPr>
          <p:cNvPr id="5" name="Content Placeholder 4">
            <a:extLst>
              <a:ext uri="{FF2B5EF4-FFF2-40B4-BE49-F238E27FC236}">
                <a16:creationId xmlns:a16="http://schemas.microsoft.com/office/drawing/2014/main" xmlns="" id="{3252A5C7-7493-450C-A164-4AE08E9FDFC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3863" y="1124744"/>
            <a:ext cx="3552394" cy="2664296"/>
          </a:xfrm>
        </p:spPr>
      </p:pic>
      <p:sp>
        <p:nvSpPr>
          <p:cNvPr id="4" name="Rectangle 3">
            <a:extLst>
              <a:ext uri="{FF2B5EF4-FFF2-40B4-BE49-F238E27FC236}">
                <a16:creationId xmlns:a16="http://schemas.microsoft.com/office/drawing/2014/main" xmlns="" id="{159931F1-E758-4097-9F32-3BED3597B50C}"/>
              </a:ext>
            </a:extLst>
          </p:cNvPr>
          <p:cNvSpPr/>
          <p:nvPr/>
        </p:nvSpPr>
        <p:spPr>
          <a:xfrm>
            <a:off x="6913095" y="5219147"/>
            <a:ext cx="1944216" cy="15567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6" name="Content Placeholder 4">
            <a:extLst>
              <a:ext uri="{FF2B5EF4-FFF2-40B4-BE49-F238E27FC236}">
                <a16:creationId xmlns:a16="http://schemas.microsoft.com/office/drawing/2014/main" xmlns="" id="{675B715F-1E21-4229-9FFB-04EB8A661A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1300" y="1125215"/>
            <a:ext cx="3780066" cy="5198387"/>
          </a:xfrm>
          <a:prstGeom prst="rect">
            <a:avLst/>
          </a:prstGeom>
        </p:spPr>
      </p:pic>
      <p:pic>
        <p:nvPicPr>
          <p:cNvPr id="7" name="Content Placeholder 4">
            <a:extLst>
              <a:ext uri="{FF2B5EF4-FFF2-40B4-BE49-F238E27FC236}">
                <a16:creationId xmlns:a16="http://schemas.microsoft.com/office/drawing/2014/main" xmlns="" id="{5BCAC41B-2E10-404E-A321-1F6297A8C9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3863" y="3947338"/>
            <a:ext cx="3562657" cy="2376264"/>
          </a:xfrm>
          <a:prstGeom prst="rect">
            <a:avLst/>
          </a:prstGeom>
        </p:spPr>
      </p:pic>
    </p:spTree>
    <p:extLst>
      <p:ext uri="{BB962C8B-B14F-4D97-AF65-F5344CB8AC3E}">
        <p14:creationId xmlns:p14="http://schemas.microsoft.com/office/powerpoint/2010/main" val="2416322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GRATITUDE AND APPRECIATION</a:t>
            </a:r>
          </a:p>
        </p:txBody>
      </p:sp>
      <p:sp>
        <p:nvSpPr>
          <p:cNvPr id="3" name="Subtitle 2"/>
          <p:cNvSpPr>
            <a:spLocks noGrp="1"/>
          </p:cNvSpPr>
          <p:nvPr>
            <p:ph idx="1"/>
          </p:nvPr>
        </p:nvSpPr>
        <p:spPr/>
        <p:txBody>
          <a:bodyPr>
            <a:normAutofit fontScale="92500" lnSpcReduction="20000"/>
          </a:bodyPr>
          <a:lstStyle/>
          <a:p>
            <a:pPr>
              <a:spcAft>
                <a:spcPts val="1200"/>
              </a:spcAft>
            </a:pPr>
            <a:r>
              <a:rPr lang="en-IE" sz="2800" b="1" dirty="0">
                <a:solidFill>
                  <a:srgbClr val="202B92"/>
                </a:solidFill>
                <a:latin typeface="+mj-lt"/>
              </a:rPr>
              <a:t>When the aid was unloaded, we were greeted with cheers and gasps of appreciation</a:t>
            </a:r>
          </a:p>
          <a:p>
            <a:pPr>
              <a:spcAft>
                <a:spcPts val="1200"/>
              </a:spcAft>
            </a:pPr>
            <a:r>
              <a:rPr lang="en-IE" sz="2800" b="1" dirty="0">
                <a:solidFill>
                  <a:srgbClr val="202B92"/>
                </a:solidFill>
                <a:latin typeface="+mj-lt"/>
              </a:rPr>
              <a:t>Tears were shed when they saw what we had brought</a:t>
            </a:r>
          </a:p>
          <a:p>
            <a:pPr>
              <a:spcAft>
                <a:spcPts val="1200"/>
              </a:spcAft>
            </a:pPr>
            <a:r>
              <a:rPr lang="en-IE" sz="2800" b="1" dirty="0">
                <a:solidFill>
                  <a:srgbClr val="202B92"/>
                </a:solidFill>
                <a:latin typeface="+mj-lt"/>
              </a:rPr>
              <a:t>Some aid was for local families in need, and some for local hospitals and an orphanage</a:t>
            </a:r>
          </a:p>
          <a:p>
            <a:pPr>
              <a:spcAft>
                <a:spcPts val="1200"/>
              </a:spcAft>
            </a:pPr>
            <a:r>
              <a:rPr lang="en-IE" sz="2800" b="1" dirty="0">
                <a:solidFill>
                  <a:srgbClr val="202B92"/>
                </a:solidFill>
                <a:latin typeface="+mj-lt"/>
              </a:rPr>
              <a:t>There were hugs and handshakes all round </a:t>
            </a:r>
            <a:r>
              <a:rPr lang="en-IE" sz="2400" b="1" dirty="0">
                <a:solidFill>
                  <a:schemeClr val="accent5">
                    <a:lumMod val="75000"/>
                  </a:schemeClr>
                </a:solidFill>
                <a:sym typeface="Wingdings" panose="05000000000000000000" pitchFamily="2" charset="2"/>
              </a:rPr>
              <a:t></a:t>
            </a:r>
            <a:endParaRPr lang="en-IE" b="1" dirty="0">
              <a:solidFill>
                <a:schemeClr val="accent5">
                  <a:lumMod val="75000"/>
                </a:schemeClr>
              </a:solidFill>
            </a:endParaRPr>
          </a:p>
        </p:txBody>
      </p:sp>
    </p:spTree>
    <p:extLst>
      <p:ext uri="{BB962C8B-B14F-4D97-AF65-F5344CB8AC3E}">
        <p14:creationId xmlns:p14="http://schemas.microsoft.com/office/powerpoint/2010/main" val="2990796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IS CWUHA?</a:t>
            </a:r>
          </a:p>
        </p:txBody>
      </p:sp>
      <p:sp>
        <p:nvSpPr>
          <p:cNvPr id="3" name="Subtitle 2"/>
          <p:cNvSpPr>
            <a:spLocks noGrp="1"/>
          </p:cNvSpPr>
          <p:nvPr>
            <p:ph idx="1"/>
          </p:nvPr>
        </p:nvSpPr>
        <p:spPr/>
        <p:txBody>
          <a:bodyPr>
            <a:noAutofit/>
          </a:bodyPr>
          <a:lstStyle/>
          <a:p>
            <a:r>
              <a:rPr lang="en-IE" sz="3200" dirty="0">
                <a:solidFill>
                  <a:srgbClr val="202B92"/>
                </a:solidFill>
                <a:latin typeface="+mj-lt"/>
              </a:rPr>
              <a:t>Communications Workers’ Union Humanitarian Aid (“CWUHA”)</a:t>
            </a:r>
          </a:p>
          <a:p>
            <a:pPr marL="0" indent="0">
              <a:buNone/>
            </a:pPr>
            <a:endParaRPr lang="en-IE" sz="3200" dirty="0">
              <a:solidFill>
                <a:srgbClr val="202B92"/>
              </a:solidFill>
              <a:latin typeface="+mj-lt"/>
            </a:endParaRPr>
          </a:p>
          <a:p>
            <a:r>
              <a:rPr lang="en-IE" sz="3200" dirty="0">
                <a:solidFill>
                  <a:srgbClr val="202B92"/>
                </a:solidFill>
                <a:latin typeface="+mj-lt"/>
              </a:rPr>
              <a:t>CWUHA is a project developed to respond to the plight of vulnerable children in Eastern European countries, by trade unionists in Ireland and the UK from the postal and telecoms industries</a:t>
            </a:r>
          </a:p>
        </p:txBody>
      </p:sp>
    </p:spTree>
    <p:extLst>
      <p:ext uri="{BB962C8B-B14F-4D97-AF65-F5344CB8AC3E}">
        <p14:creationId xmlns:p14="http://schemas.microsoft.com/office/powerpoint/2010/main" val="319669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D61BC9-1E2F-49F1-890C-BD8F3D468397}"/>
              </a:ext>
            </a:extLst>
          </p:cNvPr>
          <p:cNvSpPr>
            <a:spLocks noGrp="1"/>
          </p:cNvSpPr>
          <p:nvPr>
            <p:ph type="title"/>
          </p:nvPr>
        </p:nvSpPr>
        <p:spPr>
          <a:xfrm>
            <a:off x="992777" y="260648"/>
            <a:ext cx="7633742" cy="720080"/>
          </a:xfrm>
        </p:spPr>
        <p:txBody>
          <a:bodyPr>
            <a:normAutofit fontScale="90000"/>
          </a:bodyPr>
          <a:lstStyle/>
          <a:p>
            <a:r>
              <a:rPr lang="en-IE" dirty="0"/>
              <a:t>Aid for </a:t>
            </a:r>
            <a:r>
              <a:rPr lang="en-IE" dirty="0" smtClean="0"/>
              <a:t>the vulnerable </a:t>
            </a:r>
            <a:r>
              <a:rPr lang="en-IE" dirty="0"/>
              <a:t>families</a:t>
            </a:r>
          </a:p>
        </p:txBody>
      </p:sp>
      <p:pic>
        <p:nvPicPr>
          <p:cNvPr id="5" name="Content Placeholder 4">
            <a:extLst>
              <a:ext uri="{FF2B5EF4-FFF2-40B4-BE49-F238E27FC236}">
                <a16:creationId xmlns:a16="http://schemas.microsoft.com/office/drawing/2014/main" xmlns="" id="{6A70035D-C786-4DF7-9A25-72636EBD0F2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980728"/>
            <a:ext cx="3616069" cy="2712052"/>
          </a:xfrm>
        </p:spPr>
      </p:pic>
      <p:sp>
        <p:nvSpPr>
          <p:cNvPr id="4" name="Rectangle 3">
            <a:extLst>
              <a:ext uri="{FF2B5EF4-FFF2-40B4-BE49-F238E27FC236}">
                <a16:creationId xmlns:a16="http://schemas.microsoft.com/office/drawing/2014/main" xmlns="" id="{AD5A9181-4B77-4466-8EC3-01858AE22876}"/>
              </a:ext>
            </a:extLst>
          </p:cNvPr>
          <p:cNvSpPr/>
          <p:nvPr/>
        </p:nvSpPr>
        <p:spPr>
          <a:xfrm>
            <a:off x="6913095" y="5219147"/>
            <a:ext cx="1944216" cy="15567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6" name="Content Placeholder 4">
            <a:extLst>
              <a:ext uri="{FF2B5EF4-FFF2-40B4-BE49-F238E27FC236}">
                <a16:creationId xmlns:a16="http://schemas.microsoft.com/office/drawing/2014/main" xmlns="" id="{BEA4FD8A-F5DB-4002-A5CB-F90BFFA42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980728"/>
            <a:ext cx="3637091" cy="2727818"/>
          </a:xfrm>
          <a:prstGeom prst="rect">
            <a:avLst/>
          </a:prstGeom>
        </p:spPr>
      </p:pic>
      <p:pic>
        <p:nvPicPr>
          <p:cNvPr id="7" name="Content Placeholder 4">
            <a:extLst>
              <a:ext uri="{FF2B5EF4-FFF2-40B4-BE49-F238E27FC236}">
                <a16:creationId xmlns:a16="http://schemas.microsoft.com/office/drawing/2014/main" xmlns="" id="{A2C1B606-94C5-4592-974D-B13C4E592D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3957308"/>
            <a:ext cx="3616069" cy="2712052"/>
          </a:xfrm>
          <a:prstGeom prst="rect">
            <a:avLst/>
          </a:prstGeom>
        </p:spPr>
      </p:pic>
    </p:spTree>
    <p:extLst>
      <p:ext uri="{BB962C8B-B14F-4D97-AF65-F5344CB8AC3E}">
        <p14:creationId xmlns:p14="http://schemas.microsoft.com/office/powerpoint/2010/main" val="2289828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HOW THE OTHER HALF LIVES</a:t>
            </a:r>
          </a:p>
        </p:txBody>
      </p:sp>
      <p:sp>
        <p:nvSpPr>
          <p:cNvPr id="3" name="Subtitle 2"/>
          <p:cNvSpPr>
            <a:spLocks noGrp="1"/>
          </p:cNvSpPr>
          <p:nvPr>
            <p:ph idx="1"/>
          </p:nvPr>
        </p:nvSpPr>
        <p:spPr/>
        <p:txBody>
          <a:bodyPr>
            <a:noAutofit/>
          </a:bodyPr>
          <a:lstStyle/>
          <a:p>
            <a:r>
              <a:rPr lang="en-IE" sz="2800" b="1" dirty="0">
                <a:solidFill>
                  <a:srgbClr val="202B92"/>
                </a:solidFill>
                <a:latin typeface="+mj-lt"/>
              </a:rPr>
              <a:t>At this point, the convoy split into two groups – one for the hospital in Riscan and the other going to the orphanage a few kilometres </a:t>
            </a:r>
            <a:r>
              <a:rPr lang="en-IE" sz="2800" b="1" dirty="0" smtClean="0">
                <a:solidFill>
                  <a:srgbClr val="202B92"/>
                </a:solidFill>
                <a:latin typeface="+mj-lt"/>
              </a:rPr>
              <a:t>away</a:t>
            </a:r>
            <a:endParaRPr lang="en-IE" sz="2800" b="1" dirty="0">
              <a:solidFill>
                <a:srgbClr val="202B92"/>
              </a:solidFill>
              <a:latin typeface="+mj-lt"/>
            </a:endParaRPr>
          </a:p>
          <a:p>
            <a:r>
              <a:rPr lang="en-IE" sz="2800" b="1" dirty="0">
                <a:solidFill>
                  <a:srgbClr val="202B92"/>
                </a:solidFill>
                <a:latin typeface="+mj-lt"/>
              </a:rPr>
              <a:t>We witnessed the most extreme divide in wealth – there were ornate mansions surrounded by families living in homes that looked like pigeon lofts</a:t>
            </a:r>
          </a:p>
        </p:txBody>
      </p:sp>
    </p:spTree>
    <p:extLst>
      <p:ext uri="{BB962C8B-B14F-4D97-AF65-F5344CB8AC3E}">
        <p14:creationId xmlns:p14="http://schemas.microsoft.com/office/powerpoint/2010/main" val="1382322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235FDD-549A-4497-88A9-0624119DA892}"/>
              </a:ext>
            </a:extLst>
          </p:cNvPr>
          <p:cNvSpPr>
            <a:spLocks noGrp="1"/>
          </p:cNvSpPr>
          <p:nvPr>
            <p:ph type="title"/>
          </p:nvPr>
        </p:nvSpPr>
        <p:spPr/>
        <p:txBody>
          <a:bodyPr/>
          <a:lstStyle/>
          <a:p>
            <a:r>
              <a:rPr lang="en-IE" dirty="0"/>
              <a:t>Moldova 2015</a:t>
            </a:r>
          </a:p>
        </p:txBody>
      </p:sp>
      <p:pic>
        <p:nvPicPr>
          <p:cNvPr id="5" name="Content Placeholder 4">
            <a:extLst>
              <a:ext uri="{FF2B5EF4-FFF2-40B4-BE49-F238E27FC236}">
                <a16:creationId xmlns:a16="http://schemas.microsoft.com/office/drawing/2014/main" xmlns="" id="{26DE913F-6AA1-4DEC-8F6A-9A044FDA2E4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9721" y="1052736"/>
            <a:ext cx="3786296" cy="2129791"/>
          </a:xfrm>
        </p:spPr>
      </p:pic>
      <p:sp>
        <p:nvSpPr>
          <p:cNvPr id="4" name="Rectangle 3">
            <a:extLst>
              <a:ext uri="{FF2B5EF4-FFF2-40B4-BE49-F238E27FC236}">
                <a16:creationId xmlns:a16="http://schemas.microsoft.com/office/drawing/2014/main" xmlns="" id="{642E34C7-1B8C-4030-B720-B29784F152A7}"/>
              </a:ext>
            </a:extLst>
          </p:cNvPr>
          <p:cNvSpPr/>
          <p:nvPr/>
        </p:nvSpPr>
        <p:spPr>
          <a:xfrm>
            <a:off x="6913095" y="5219147"/>
            <a:ext cx="1944216" cy="15567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6" name="Content Placeholder 4">
            <a:extLst>
              <a:ext uri="{FF2B5EF4-FFF2-40B4-BE49-F238E27FC236}">
                <a16:creationId xmlns:a16="http://schemas.microsoft.com/office/drawing/2014/main" xmlns="" id="{3FAFD792-84EB-4531-8614-7ED93A9B47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052736"/>
            <a:ext cx="3817864" cy="2147548"/>
          </a:xfrm>
          <a:prstGeom prst="rect">
            <a:avLst/>
          </a:prstGeom>
        </p:spPr>
      </p:pic>
      <p:pic>
        <p:nvPicPr>
          <p:cNvPr id="7" name="Content Placeholder 4">
            <a:extLst>
              <a:ext uri="{FF2B5EF4-FFF2-40B4-BE49-F238E27FC236}">
                <a16:creationId xmlns:a16="http://schemas.microsoft.com/office/drawing/2014/main" xmlns="" id="{6AE7DB12-A94A-4DC2-8D7E-7B0F28B14D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079" y="3645024"/>
            <a:ext cx="3786295" cy="2291564"/>
          </a:xfrm>
          <a:prstGeom prst="rect">
            <a:avLst/>
          </a:prstGeom>
        </p:spPr>
      </p:pic>
      <p:pic>
        <p:nvPicPr>
          <p:cNvPr id="8" name="Content Placeholder 4">
            <a:extLst>
              <a:ext uri="{FF2B5EF4-FFF2-40B4-BE49-F238E27FC236}">
                <a16:creationId xmlns:a16="http://schemas.microsoft.com/office/drawing/2014/main" xmlns="" id="{8EC80EE1-B8FA-4445-99D2-D548061D87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3645024"/>
            <a:ext cx="3817864" cy="2291564"/>
          </a:xfrm>
          <a:prstGeom prst="rect">
            <a:avLst/>
          </a:prstGeom>
        </p:spPr>
      </p:pic>
    </p:spTree>
    <p:extLst>
      <p:ext uri="{BB962C8B-B14F-4D97-AF65-F5344CB8AC3E}">
        <p14:creationId xmlns:p14="http://schemas.microsoft.com/office/powerpoint/2010/main" val="198270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C2257-C9DA-4978-B5AE-DA3406CE0AA0}"/>
              </a:ext>
            </a:extLst>
          </p:cNvPr>
          <p:cNvSpPr>
            <a:spLocks noGrp="1"/>
          </p:cNvSpPr>
          <p:nvPr>
            <p:ph type="title"/>
          </p:nvPr>
        </p:nvSpPr>
        <p:spPr/>
        <p:txBody>
          <a:bodyPr/>
          <a:lstStyle/>
          <a:p>
            <a:r>
              <a:rPr lang="en-IE" dirty="0"/>
              <a:t>Moldova 2015</a:t>
            </a:r>
          </a:p>
        </p:txBody>
      </p:sp>
      <p:pic>
        <p:nvPicPr>
          <p:cNvPr id="5" name="Content Placeholder 4">
            <a:extLst>
              <a:ext uri="{FF2B5EF4-FFF2-40B4-BE49-F238E27FC236}">
                <a16:creationId xmlns:a16="http://schemas.microsoft.com/office/drawing/2014/main" xmlns="" id="{E5A1FF4A-632E-4578-A541-BAB57F51F94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8213" y="1052736"/>
            <a:ext cx="3712413" cy="2088232"/>
          </a:xfrm>
        </p:spPr>
      </p:pic>
      <p:pic>
        <p:nvPicPr>
          <p:cNvPr id="6" name="Content Placeholder 4">
            <a:extLst>
              <a:ext uri="{FF2B5EF4-FFF2-40B4-BE49-F238E27FC236}">
                <a16:creationId xmlns:a16="http://schemas.microsoft.com/office/drawing/2014/main" xmlns="" id="{5CC426C6-9144-4CFA-9941-E42B1237E5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5000"/>
          <a:stretch/>
        </p:blipFill>
        <p:spPr>
          <a:xfrm>
            <a:off x="4964043" y="1052736"/>
            <a:ext cx="3712413" cy="2088232"/>
          </a:xfrm>
          <a:prstGeom prst="rect">
            <a:avLst/>
          </a:prstGeom>
        </p:spPr>
      </p:pic>
      <p:sp>
        <p:nvSpPr>
          <p:cNvPr id="7" name="Rectangle 6">
            <a:extLst>
              <a:ext uri="{FF2B5EF4-FFF2-40B4-BE49-F238E27FC236}">
                <a16:creationId xmlns:a16="http://schemas.microsoft.com/office/drawing/2014/main" xmlns="" id="{EB76597B-B6C2-4A59-A275-334B75CFF0A7}"/>
              </a:ext>
            </a:extLst>
          </p:cNvPr>
          <p:cNvSpPr/>
          <p:nvPr/>
        </p:nvSpPr>
        <p:spPr>
          <a:xfrm>
            <a:off x="6913095" y="5219147"/>
            <a:ext cx="1944216" cy="15567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8" name="Content Placeholder 4">
            <a:extLst>
              <a:ext uri="{FF2B5EF4-FFF2-40B4-BE49-F238E27FC236}">
                <a16:creationId xmlns:a16="http://schemas.microsoft.com/office/drawing/2014/main" xmlns="" id="{3DC4274E-2BE2-4700-9341-875B32DB21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212" y="3645024"/>
            <a:ext cx="3712414" cy="2784310"/>
          </a:xfrm>
          <a:prstGeom prst="rect">
            <a:avLst/>
          </a:prstGeom>
        </p:spPr>
      </p:pic>
      <p:pic>
        <p:nvPicPr>
          <p:cNvPr id="9" name="Content Placeholder 4">
            <a:extLst>
              <a:ext uri="{FF2B5EF4-FFF2-40B4-BE49-F238E27FC236}">
                <a16:creationId xmlns:a16="http://schemas.microsoft.com/office/drawing/2014/main" xmlns="" id="{41F58FC2-7E27-46D5-8CB5-73964AF99E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9112" y="3648826"/>
            <a:ext cx="3707344" cy="2780508"/>
          </a:xfrm>
          <a:prstGeom prst="rect">
            <a:avLst/>
          </a:prstGeom>
        </p:spPr>
      </p:pic>
    </p:spTree>
    <p:extLst>
      <p:ext uri="{BB962C8B-B14F-4D97-AF65-F5344CB8AC3E}">
        <p14:creationId xmlns:p14="http://schemas.microsoft.com/office/powerpoint/2010/main" val="785667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Delivering a special wish</a:t>
            </a:r>
          </a:p>
        </p:txBody>
      </p:sp>
      <p:sp>
        <p:nvSpPr>
          <p:cNvPr id="3" name="Subtitle 2"/>
          <p:cNvSpPr>
            <a:spLocks noGrp="1"/>
          </p:cNvSpPr>
          <p:nvPr>
            <p:ph idx="1"/>
          </p:nvPr>
        </p:nvSpPr>
        <p:spPr>
          <a:xfrm>
            <a:off x="938758" y="1196752"/>
            <a:ext cx="7633742" cy="1440160"/>
          </a:xfrm>
        </p:spPr>
        <p:txBody>
          <a:bodyPr>
            <a:normAutofit/>
          </a:bodyPr>
          <a:lstStyle/>
          <a:p>
            <a:r>
              <a:rPr lang="en-IE" sz="2400" b="1" dirty="0">
                <a:solidFill>
                  <a:srgbClr val="202B92"/>
                </a:solidFill>
                <a:latin typeface="+mj-lt"/>
              </a:rPr>
              <a:t>On the 18</a:t>
            </a:r>
            <a:r>
              <a:rPr lang="en-IE" sz="2400" b="1" baseline="30000" dirty="0">
                <a:solidFill>
                  <a:srgbClr val="202B92"/>
                </a:solidFill>
                <a:latin typeface="+mj-lt"/>
              </a:rPr>
              <a:t>th</a:t>
            </a:r>
            <a:r>
              <a:rPr lang="en-IE" sz="2400" b="1" dirty="0">
                <a:solidFill>
                  <a:srgbClr val="202B92"/>
                </a:solidFill>
                <a:latin typeface="+mj-lt"/>
              </a:rPr>
              <a:t> December 2012, TV3 broadcast a documentary </a:t>
            </a:r>
            <a:r>
              <a:rPr lang="en-IE" sz="2400" b="1" i="1" dirty="0">
                <a:solidFill>
                  <a:srgbClr val="202B92"/>
                </a:solidFill>
                <a:latin typeface="+mj-lt"/>
              </a:rPr>
              <a:t>‘Delivering a Special Wish’</a:t>
            </a:r>
            <a:r>
              <a:rPr lang="en-IE" sz="2400" b="1" dirty="0">
                <a:solidFill>
                  <a:srgbClr val="202B92"/>
                </a:solidFill>
                <a:latin typeface="+mj-lt"/>
              </a:rPr>
              <a:t>, which followed the CWUHA convoy on its journey to Lithuania</a:t>
            </a:r>
          </a:p>
        </p:txBody>
      </p:sp>
      <p:sp>
        <p:nvSpPr>
          <p:cNvPr id="6" name="Subtitle 2">
            <a:extLst>
              <a:ext uri="{FF2B5EF4-FFF2-40B4-BE49-F238E27FC236}">
                <a16:creationId xmlns:a16="http://schemas.microsoft.com/office/drawing/2014/main" xmlns="" id="{6A6EA335-BC3F-481D-9958-CCD153A632EB}"/>
              </a:ext>
            </a:extLst>
          </p:cNvPr>
          <p:cNvSpPr txBox="1">
            <a:spLocks/>
          </p:cNvSpPr>
          <p:nvPr/>
        </p:nvSpPr>
        <p:spPr>
          <a:xfrm>
            <a:off x="947260" y="2636912"/>
            <a:ext cx="4128796" cy="3888432"/>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600"/>
              </a:spcBef>
              <a:spcAft>
                <a:spcPts val="600"/>
              </a:spcAft>
              <a:buClr>
                <a:schemeClr val="tx2"/>
              </a:buClr>
              <a:buFont typeface="Wingdings" panose="05000000000000000000" pitchFamily="2" charset="2"/>
              <a:buChar char="§"/>
              <a:defRPr sz="2000" kern="1200">
                <a:solidFill>
                  <a:schemeClr val="tx1">
                    <a:lumMod val="65000"/>
                    <a:lumOff val="35000"/>
                  </a:schemeClr>
                </a:solidFill>
                <a:latin typeface="Kozuka Mincho Pro H" panose="02020A00000000000000" pitchFamily="18" charset="-128"/>
                <a:ea typeface="Kozuka Mincho Pro H" panose="02020A00000000000000" pitchFamily="18" charset="-128"/>
                <a:cs typeface="+mn-cs"/>
              </a:defRPr>
            </a:lvl1pPr>
            <a:lvl2pPr marL="685800" indent="-228600" algn="l" defTabSz="685800" rtl="0" eaLnBrk="1" latinLnBrk="0" hangingPunct="1">
              <a:lnSpc>
                <a:spcPct val="110000"/>
              </a:lnSpc>
              <a:spcBef>
                <a:spcPts val="600"/>
              </a:spcBef>
              <a:spcAft>
                <a:spcPts val="600"/>
              </a:spcAft>
              <a:buClr>
                <a:schemeClr val="tx2"/>
              </a:buClr>
              <a:buFont typeface="Arial" panose="020B0604020202020204" pitchFamily="34" charset="0"/>
              <a:buChar char="•"/>
              <a:defRPr sz="1800" kern="1200">
                <a:solidFill>
                  <a:schemeClr val="tx1">
                    <a:lumMod val="65000"/>
                    <a:lumOff val="35000"/>
                  </a:schemeClr>
                </a:solidFill>
                <a:latin typeface="Kozuka Mincho Pro H" panose="02020A00000000000000" pitchFamily="18" charset="-128"/>
                <a:ea typeface="Kozuka Mincho Pro H" panose="02020A00000000000000" pitchFamily="18" charset="-128"/>
                <a:cs typeface="+mn-cs"/>
              </a:defRPr>
            </a:lvl2pPr>
            <a:lvl3pPr marL="1143000" indent="-228600" algn="l" defTabSz="685800" rtl="0" eaLnBrk="1" latinLnBrk="0" hangingPunct="1">
              <a:lnSpc>
                <a:spcPct val="110000"/>
              </a:lnSpc>
              <a:spcBef>
                <a:spcPts val="600"/>
              </a:spcBef>
              <a:spcAft>
                <a:spcPts val="600"/>
              </a:spcAft>
              <a:buClr>
                <a:schemeClr val="tx2"/>
              </a:buClr>
              <a:buFont typeface="Courier New" panose="02070309020205020404" pitchFamily="49" charset="0"/>
              <a:buChar char="o"/>
              <a:defRPr sz="1600" kern="1200">
                <a:solidFill>
                  <a:schemeClr val="tx1">
                    <a:lumMod val="65000"/>
                    <a:lumOff val="35000"/>
                  </a:schemeClr>
                </a:solidFill>
                <a:latin typeface="Kozuka Mincho Pro H" panose="02020A00000000000000" pitchFamily="18" charset="-128"/>
                <a:ea typeface="Kozuka Mincho Pro H" panose="02020A00000000000000" pitchFamily="18" charset="-128"/>
                <a:cs typeface="+mn-cs"/>
              </a:defRPr>
            </a:lvl3pPr>
            <a:lvl4pPr marL="1600200" indent="-228600" algn="l" defTabSz="685800" rtl="0" eaLnBrk="1" latinLnBrk="0" hangingPunct="1">
              <a:lnSpc>
                <a:spcPct val="110000"/>
              </a:lnSpc>
              <a:spcBef>
                <a:spcPts val="600"/>
              </a:spcBef>
              <a:spcAft>
                <a:spcPts val="600"/>
              </a:spcAft>
              <a:buClr>
                <a:schemeClr val="tx2"/>
              </a:buClr>
              <a:buFont typeface="Gill Sans MT" panose="020B0502020104020203" pitchFamily="34" charset="0"/>
              <a:buChar char="–"/>
              <a:defRPr sz="1400" kern="1200">
                <a:solidFill>
                  <a:schemeClr val="tx1">
                    <a:lumMod val="65000"/>
                    <a:lumOff val="35000"/>
                  </a:schemeClr>
                </a:solidFill>
                <a:latin typeface="Kozuka Mincho Pro H" panose="02020A00000000000000" pitchFamily="18" charset="-128"/>
                <a:ea typeface="Kozuka Mincho Pro H" panose="02020A00000000000000" pitchFamily="18" charset="-128"/>
                <a:cs typeface="+mn-cs"/>
              </a:defRPr>
            </a:lvl4pPr>
            <a:lvl5pPr marL="2057400" indent="-228600" algn="l" defTabSz="685800" rtl="0" eaLnBrk="1" latinLnBrk="0" hangingPunct="1">
              <a:lnSpc>
                <a:spcPct val="110000"/>
              </a:lnSpc>
              <a:spcBef>
                <a:spcPts val="600"/>
              </a:spcBef>
              <a:spcAft>
                <a:spcPts val="600"/>
              </a:spcAft>
              <a:buClr>
                <a:schemeClr val="tx2"/>
              </a:buClr>
              <a:buFont typeface="Arial" panose="020B0604020202020204" pitchFamily="34" charset="0"/>
              <a:buChar char="•"/>
              <a:defRPr sz="1400" kern="1200">
                <a:solidFill>
                  <a:schemeClr val="tx1">
                    <a:lumMod val="65000"/>
                    <a:lumOff val="35000"/>
                  </a:schemeClr>
                </a:solidFill>
                <a:latin typeface="Kozuka Mincho Pro H" panose="02020A00000000000000" pitchFamily="18" charset="-128"/>
                <a:ea typeface="Kozuka Mincho Pro H" panose="02020A00000000000000" pitchFamily="18" charset="-128"/>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IE" sz="2800" b="1" i="1" dirty="0">
                <a:solidFill>
                  <a:srgbClr val="C00000"/>
                </a:solidFill>
                <a:latin typeface="+mj-lt"/>
              </a:rPr>
              <a:t>CWU feel that the trade union movement do not get any credit from mainstream media for the good deeds </a:t>
            </a:r>
            <a:r>
              <a:rPr lang="en-IE" sz="2800" b="1" i="1" dirty="0" smtClean="0">
                <a:solidFill>
                  <a:srgbClr val="C00000"/>
                </a:solidFill>
                <a:latin typeface="+mj-lt"/>
              </a:rPr>
              <a:t> done by </a:t>
            </a:r>
            <a:r>
              <a:rPr lang="en-IE" sz="2800" b="1" i="1" dirty="0">
                <a:solidFill>
                  <a:srgbClr val="C00000"/>
                </a:solidFill>
                <a:latin typeface="+mj-lt"/>
              </a:rPr>
              <a:t>its members</a:t>
            </a:r>
          </a:p>
          <a:p>
            <a:pPr marL="0" indent="0">
              <a:buFont typeface="Wingdings" panose="05000000000000000000" pitchFamily="2" charset="2"/>
              <a:buNone/>
            </a:pPr>
            <a:endParaRPr lang="en-IE" dirty="0"/>
          </a:p>
        </p:txBody>
      </p:sp>
      <p:pic>
        <p:nvPicPr>
          <p:cNvPr id="5" name="Picture 4">
            <a:extLst>
              <a:ext uri="{FF2B5EF4-FFF2-40B4-BE49-F238E27FC236}">
                <a16:creationId xmlns:a16="http://schemas.microsoft.com/office/drawing/2014/main" xmlns="" id="{7AA9C1D9-218C-428E-AEE2-AA784422E2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23043">
            <a:off x="5759190" y="2427936"/>
            <a:ext cx="2624066" cy="2640639"/>
          </a:xfrm>
          <a:prstGeom prst="rect">
            <a:avLst/>
          </a:prstGeom>
        </p:spPr>
      </p:pic>
    </p:spTree>
    <p:extLst>
      <p:ext uri="{BB962C8B-B14F-4D97-AF65-F5344CB8AC3E}">
        <p14:creationId xmlns:p14="http://schemas.microsoft.com/office/powerpoint/2010/main" val="3999004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2EFC89-85B6-4328-92FF-24BD4BFC2EDD}"/>
              </a:ext>
            </a:extLst>
          </p:cNvPr>
          <p:cNvSpPr>
            <a:spLocks noGrp="1"/>
          </p:cNvSpPr>
          <p:nvPr>
            <p:ph type="title"/>
          </p:nvPr>
        </p:nvSpPr>
        <p:spPr/>
        <p:txBody>
          <a:bodyPr/>
          <a:lstStyle/>
          <a:p>
            <a:r>
              <a:rPr lang="en-IE" dirty="0"/>
              <a:t>Next project</a:t>
            </a:r>
          </a:p>
        </p:txBody>
      </p:sp>
      <p:sp>
        <p:nvSpPr>
          <p:cNvPr id="3" name="Content Placeholder 2">
            <a:extLst>
              <a:ext uri="{FF2B5EF4-FFF2-40B4-BE49-F238E27FC236}">
                <a16:creationId xmlns:a16="http://schemas.microsoft.com/office/drawing/2014/main" xmlns="" id="{97660183-0B56-49DC-9715-B3113F675613}"/>
              </a:ext>
            </a:extLst>
          </p:cNvPr>
          <p:cNvSpPr>
            <a:spLocks noGrp="1"/>
          </p:cNvSpPr>
          <p:nvPr>
            <p:ph idx="1"/>
          </p:nvPr>
        </p:nvSpPr>
        <p:spPr/>
        <p:txBody>
          <a:bodyPr>
            <a:normAutofit/>
          </a:bodyPr>
          <a:lstStyle/>
          <a:p>
            <a:pPr>
              <a:spcAft>
                <a:spcPts val="1200"/>
              </a:spcAft>
            </a:pPr>
            <a:r>
              <a:rPr lang="en-IE" sz="2800" b="1" dirty="0">
                <a:solidFill>
                  <a:srgbClr val="202B92"/>
                </a:solidFill>
                <a:latin typeface="+mj-lt"/>
              </a:rPr>
              <a:t>Orphanage outside Chisinau, Moldova</a:t>
            </a:r>
          </a:p>
          <a:p>
            <a:pPr lvl="1">
              <a:spcAft>
                <a:spcPts val="1200"/>
              </a:spcAft>
            </a:pPr>
            <a:r>
              <a:rPr lang="en-IE" sz="2800" b="1" dirty="0">
                <a:solidFill>
                  <a:srgbClr val="202B92"/>
                </a:solidFill>
                <a:latin typeface="+mj-lt"/>
              </a:rPr>
              <a:t>500 children</a:t>
            </a:r>
          </a:p>
          <a:p>
            <a:pPr lvl="1">
              <a:spcAft>
                <a:spcPts val="1200"/>
              </a:spcAft>
            </a:pPr>
            <a:r>
              <a:rPr lang="en-IE" sz="2800" b="1" dirty="0">
                <a:solidFill>
                  <a:srgbClr val="202B92"/>
                </a:solidFill>
                <a:latin typeface="+mj-lt"/>
              </a:rPr>
              <a:t>Old military building</a:t>
            </a:r>
          </a:p>
          <a:p>
            <a:pPr lvl="1">
              <a:spcAft>
                <a:spcPts val="1200"/>
              </a:spcAft>
            </a:pPr>
            <a:r>
              <a:rPr lang="en-IE" sz="2800" b="1" dirty="0">
                <a:solidFill>
                  <a:srgbClr val="202B92"/>
                </a:solidFill>
                <a:latin typeface="+mj-lt"/>
              </a:rPr>
              <a:t>Refurbish the orphanage in phases</a:t>
            </a:r>
          </a:p>
          <a:p>
            <a:pPr lvl="1">
              <a:spcAft>
                <a:spcPts val="1200"/>
              </a:spcAft>
            </a:pPr>
            <a:r>
              <a:rPr lang="en-IE" sz="2800" b="1" dirty="0">
                <a:solidFill>
                  <a:srgbClr val="202B92"/>
                </a:solidFill>
                <a:latin typeface="+mj-lt"/>
              </a:rPr>
              <a:t>Address immediate need for beds, clothes, medical equipment, and food</a:t>
            </a:r>
          </a:p>
        </p:txBody>
      </p:sp>
    </p:spTree>
    <p:extLst>
      <p:ext uri="{BB962C8B-B14F-4D97-AF65-F5344CB8AC3E}">
        <p14:creationId xmlns:p14="http://schemas.microsoft.com/office/powerpoint/2010/main" val="1355538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AD83CA-DF0E-4530-9D51-2C5E0CF31CDD}"/>
              </a:ext>
            </a:extLst>
          </p:cNvPr>
          <p:cNvSpPr>
            <a:spLocks noGrp="1"/>
          </p:cNvSpPr>
          <p:nvPr>
            <p:ph type="title"/>
          </p:nvPr>
        </p:nvSpPr>
        <p:spPr/>
        <p:txBody>
          <a:bodyPr>
            <a:normAutofit fontScale="90000"/>
          </a:bodyPr>
          <a:lstStyle/>
          <a:p>
            <a:r>
              <a:rPr lang="en-IE" dirty="0"/>
              <a:t>The future of cwuha</a:t>
            </a:r>
          </a:p>
        </p:txBody>
      </p:sp>
      <p:sp>
        <p:nvSpPr>
          <p:cNvPr id="3" name="Content Placeholder 2">
            <a:extLst>
              <a:ext uri="{FF2B5EF4-FFF2-40B4-BE49-F238E27FC236}">
                <a16:creationId xmlns:a16="http://schemas.microsoft.com/office/drawing/2014/main" xmlns="" id="{F69990A3-14D7-4ED7-9F43-57D1F82A1E09}"/>
              </a:ext>
            </a:extLst>
          </p:cNvPr>
          <p:cNvSpPr>
            <a:spLocks noGrp="1"/>
          </p:cNvSpPr>
          <p:nvPr>
            <p:ph idx="1"/>
          </p:nvPr>
        </p:nvSpPr>
        <p:spPr/>
        <p:txBody>
          <a:bodyPr>
            <a:noAutofit/>
          </a:bodyPr>
          <a:lstStyle/>
          <a:p>
            <a:r>
              <a:rPr lang="en-IE" sz="3600" b="1" dirty="0">
                <a:solidFill>
                  <a:srgbClr val="202B92"/>
                </a:solidFill>
                <a:latin typeface="+mj-lt"/>
              </a:rPr>
              <a:t>CWUHA would have no objection to other unions getting involved in this </a:t>
            </a:r>
            <a:r>
              <a:rPr lang="en-IE" sz="3600" b="1" dirty="0" smtClean="0">
                <a:solidFill>
                  <a:srgbClr val="202B92"/>
                </a:solidFill>
                <a:latin typeface="+mj-lt"/>
              </a:rPr>
              <a:t>project</a:t>
            </a:r>
            <a:endParaRPr lang="en-IE" sz="3600" b="1" dirty="0">
              <a:solidFill>
                <a:srgbClr val="202B92"/>
              </a:solidFill>
              <a:latin typeface="+mj-lt"/>
            </a:endParaRPr>
          </a:p>
          <a:p>
            <a:r>
              <a:rPr lang="en-IE" sz="3600" b="1" dirty="0">
                <a:solidFill>
                  <a:srgbClr val="202B92"/>
                </a:solidFill>
                <a:latin typeface="+mj-lt"/>
              </a:rPr>
              <a:t>Currently the project aims to deliver two convoys annually – in May and September</a:t>
            </a:r>
          </a:p>
        </p:txBody>
      </p:sp>
    </p:spTree>
    <p:extLst>
      <p:ext uri="{BB962C8B-B14F-4D97-AF65-F5344CB8AC3E}">
        <p14:creationId xmlns:p14="http://schemas.microsoft.com/office/powerpoint/2010/main" val="1162701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8D800-F219-475D-984C-687077A8CB9A}"/>
              </a:ext>
            </a:extLst>
          </p:cNvPr>
          <p:cNvSpPr>
            <a:spLocks noGrp="1"/>
          </p:cNvSpPr>
          <p:nvPr>
            <p:ph type="title"/>
          </p:nvPr>
        </p:nvSpPr>
        <p:spPr/>
        <p:txBody>
          <a:bodyPr>
            <a:normAutofit fontScale="90000"/>
          </a:bodyPr>
          <a:lstStyle/>
          <a:p>
            <a:r>
              <a:rPr lang="en-IE" dirty="0"/>
              <a:t>5 star accommodation</a:t>
            </a:r>
          </a:p>
        </p:txBody>
      </p:sp>
      <p:pic>
        <p:nvPicPr>
          <p:cNvPr id="5" name="Content Placeholder 4">
            <a:extLst>
              <a:ext uri="{FF2B5EF4-FFF2-40B4-BE49-F238E27FC236}">
                <a16:creationId xmlns:a16="http://schemas.microsoft.com/office/drawing/2014/main" xmlns="" id="{60311972-FB7C-4904-998B-96A38E9CA4D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57488" y="1196975"/>
            <a:ext cx="3995737" cy="5327650"/>
          </a:xfrm>
        </p:spPr>
      </p:pic>
    </p:spTree>
    <p:extLst>
      <p:ext uri="{BB962C8B-B14F-4D97-AF65-F5344CB8AC3E}">
        <p14:creationId xmlns:p14="http://schemas.microsoft.com/office/powerpoint/2010/main" val="4015895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B65D6A1-446B-403B-A8DA-B020DF931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700808"/>
            <a:ext cx="4543425" cy="3257550"/>
          </a:xfrm>
          <a:prstGeom prst="rect">
            <a:avLst/>
          </a:prstGeom>
        </p:spPr>
      </p:pic>
      <p:sp>
        <p:nvSpPr>
          <p:cNvPr id="2" name="TextBox 1"/>
          <p:cNvSpPr txBox="1"/>
          <p:nvPr/>
        </p:nvSpPr>
        <p:spPr>
          <a:xfrm>
            <a:off x="1835696" y="548680"/>
            <a:ext cx="6192688" cy="523220"/>
          </a:xfrm>
          <a:prstGeom prst="rect">
            <a:avLst/>
          </a:prstGeom>
          <a:noFill/>
        </p:spPr>
        <p:txBody>
          <a:bodyPr wrap="square" rtlCol="0">
            <a:spAutoFit/>
          </a:bodyPr>
          <a:lstStyle/>
          <a:p>
            <a:pPr algn="ctr"/>
            <a:r>
              <a:rPr lang="en-IE" sz="2800" b="1" dirty="0" smtClean="0">
                <a:solidFill>
                  <a:srgbClr val="202B92"/>
                </a:solidFill>
                <a:latin typeface="+mj-lt"/>
              </a:rPr>
              <a:t>Thank you for your attention</a:t>
            </a:r>
            <a:endParaRPr lang="en-IE" sz="2800" b="1" dirty="0">
              <a:solidFill>
                <a:srgbClr val="202B92"/>
              </a:solidFill>
              <a:latin typeface="+mj-lt"/>
            </a:endParaRPr>
          </a:p>
        </p:txBody>
      </p:sp>
    </p:spTree>
    <p:extLst>
      <p:ext uri="{BB962C8B-B14F-4D97-AF65-F5344CB8AC3E}">
        <p14:creationId xmlns:p14="http://schemas.microsoft.com/office/powerpoint/2010/main" val="1574463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HOW AND WHY DID IT ALL BEGIN?</a:t>
            </a:r>
          </a:p>
        </p:txBody>
      </p:sp>
      <p:sp>
        <p:nvSpPr>
          <p:cNvPr id="3" name="Subtitle 2"/>
          <p:cNvSpPr>
            <a:spLocks noGrp="1"/>
          </p:cNvSpPr>
          <p:nvPr>
            <p:ph idx="1"/>
          </p:nvPr>
        </p:nvSpPr>
        <p:spPr>
          <a:xfrm>
            <a:off x="755576" y="1196752"/>
            <a:ext cx="6840760" cy="5112568"/>
          </a:xfrm>
        </p:spPr>
        <p:txBody>
          <a:bodyPr>
            <a:noAutofit/>
          </a:bodyPr>
          <a:lstStyle/>
          <a:p>
            <a:r>
              <a:rPr lang="en-IE" sz="1800" b="1" dirty="0">
                <a:solidFill>
                  <a:srgbClr val="202B92"/>
                </a:solidFill>
                <a:latin typeface="Arial Black" panose="020B0A04020102020204" pitchFamily="34" charset="0"/>
              </a:rPr>
              <a:t>End of the Bosnian war in 1995</a:t>
            </a:r>
          </a:p>
          <a:p>
            <a:r>
              <a:rPr lang="en-IE" sz="1800" b="1" dirty="0">
                <a:solidFill>
                  <a:srgbClr val="202B92"/>
                </a:solidFill>
                <a:latin typeface="Arial Black" panose="020B0A04020102020204" pitchFamily="34" charset="0"/>
              </a:rPr>
              <a:t>The war lasted from 1992-1995</a:t>
            </a:r>
          </a:p>
          <a:p>
            <a:r>
              <a:rPr lang="en-IE" sz="1800" b="1" dirty="0">
                <a:solidFill>
                  <a:srgbClr val="202B92"/>
                </a:solidFill>
                <a:latin typeface="Arial Black" panose="020B0A04020102020204" pitchFamily="34" charset="0"/>
              </a:rPr>
              <a:t>There were an estimated 100,000 people killed</a:t>
            </a:r>
          </a:p>
          <a:p>
            <a:r>
              <a:rPr lang="en-IE" sz="1800" b="1" dirty="0">
                <a:solidFill>
                  <a:srgbClr val="202B92"/>
                </a:solidFill>
                <a:latin typeface="Arial Black" panose="020B0A04020102020204" pitchFamily="34" charset="0"/>
              </a:rPr>
              <a:t>Bosnia’s orphans were failed by a dysfunctional state, which seemed unconcerned with its most vulnerable citizens</a:t>
            </a:r>
          </a:p>
          <a:p>
            <a:r>
              <a:rPr lang="en-IE" sz="1800" b="1" dirty="0">
                <a:solidFill>
                  <a:srgbClr val="202B92"/>
                </a:solidFill>
                <a:latin typeface="Arial Black" panose="020B0A04020102020204" pitchFamily="34" charset="0"/>
              </a:rPr>
              <a:t>Authorities did not inspect irregularities in institutions, where many children lived</a:t>
            </a:r>
          </a:p>
          <a:p>
            <a:r>
              <a:rPr lang="en-IE" sz="1800" b="1" dirty="0">
                <a:solidFill>
                  <a:srgbClr val="202B92"/>
                </a:solidFill>
                <a:latin typeface="Arial Black" panose="020B0A04020102020204" pitchFamily="34" charset="0"/>
              </a:rPr>
              <a:t>These children’s backgrounds were marked by extreme poverty and upheaval</a:t>
            </a:r>
          </a:p>
          <a:p>
            <a:r>
              <a:rPr lang="en-IE" sz="1800" b="1" dirty="0" smtClean="0">
                <a:solidFill>
                  <a:srgbClr val="202B92"/>
                </a:solidFill>
                <a:latin typeface="Arial Black" panose="020B0A04020102020204" pitchFamily="34" charset="0"/>
              </a:rPr>
              <a:t>CWUHA was set up in response to a call from  trade unionists living in war-torn Bosnia, particularly those in </a:t>
            </a:r>
            <a:r>
              <a:rPr lang="en-IE" sz="1800" b="1" dirty="0">
                <a:solidFill>
                  <a:srgbClr val="202B92"/>
                </a:solidFill>
                <a:latin typeface="Arial Black" panose="020B0A04020102020204" pitchFamily="34" charset="0"/>
              </a:rPr>
              <a:t>the town of Tuzla</a:t>
            </a:r>
          </a:p>
        </p:txBody>
      </p:sp>
    </p:spTree>
    <p:extLst>
      <p:ext uri="{BB962C8B-B14F-4D97-AF65-F5344CB8AC3E}">
        <p14:creationId xmlns:p14="http://schemas.microsoft.com/office/powerpoint/2010/main" val="1003906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CA4571-5240-4697-A902-21EECB48343C}"/>
              </a:ext>
            </a:extLst>
          </p:cNvPr>
          <p:cNvSpPr>
            <a:spLocks noGrp="1"/>
          </p:cNvSpPr>
          <p:nvPr>
            <p:ph type="title"/>
          </p:nvPr>
        </p:nvSpPr>
        <p:spPr/>
        <p:txBody>
          <a:bodyPr>
            <a:normAutofit fontScale="90000"/>
          </a:bodyPr>
          <a:lstStyle/>
          <a:p>
            <a:r>
              <a:rPr lang="en-IE" dirty="0"/>
              <a:t>HOW AND WHY DID IT ALL BEGIN? </a:t>
            </a:r>
            <a:r>
              <a:rPr lang="en-IE" sz="2000" i="1" dirty="0"/>
              <a:t>(contd)</a:t>
            </a:r>
          </a:p>
        </p:txBody>
      </p:sp>
      <p:sp>
        <p:nvSpPr>
          <p:cNvPr id="3" name="Subtitle 2"/>
          <p:cNvSpPr>
            <a:spLocks noGrp="1"/>
          </p:cNvSpPr>
          <p:nvPr>
            <p:ph idx="1"/>
          </p:nvPr>
        </p:nvSpPr>
        <p:spPr>
          <a:xfrm>
            <a:off x="971600" y="1240820"/>
            <a:ext cx="6192688" cy="5356532"/>
          </a:xfrm>
        </p:spPr>
        <p:txBody>
          <a:bodyPr>
            <a:noAutofit/>
          </a:bodyPr>
          <a:lstStyle/>
          <a:p>
            <a:r>
              <a:rPr lang="en-IE" sz="2400" dirty="0">
                <a:solidFill>
                  <a:srgbClr val="202B92"/>
                </a:solidFill>
                <a:latin typeface="+mj-lt"/>
              </a:rPr>
              <a:t>The first CWUHA convoy arrived in Tuzla in July 1995</a:t>
            </a:r>
          </a:p>
          <a:p>
            <a:r>
              <a:rPr lang="en-IE" sz="2400" dirty="0">
                <a:solidFill>
                  <a:srgbClr val="202B92"/>
                </a:solidFill>
                <a:latin typeface="+mj-lt"/>
              </a:rPr>
              <a:t>There was a determination to deliver aid directly to those who needed it most</a:t>
            </a:r>
          </a:p>
          <a:p>
            <a:r>
              <a:rPr lang="en-IE" sz="2400" dirty="0">
                <a:solidFill>
                  <a:srgbClr val="202B92"/>
                </a:solidFill>
                <a:latin typeface="+mj-lt"/>
              </a:rPr>
              <a:t>Constant danger that aid would fall into the hands of self-interested middlemen</a:t>
            </a:r>
          </a:p>
          <a:p>
            <a:r>
              <a:rPr lang="en-IE" sz="2400" dirty="0">
                <a:solidFill>
                  <a:srgbClr val="202B92"/>
                </a:solidFill>
                <a:latin typeface="+mj-lt"/>
              </a:rPr>
              <a:t>Many of the children residing in orphanages were not orphans, but were placed there by families who, confronted with overwhelming financial problems, believed that their children would be better cared for in these institutions</a:t>
            </a:r>
          </a:p>
        </p:txBody>
      </p:sp>
    </p:spTree>
    <p:extLst>
      <p:ext uri="{BB962C8B-B14F-4D97-AF65-F5344CB8AC3E}">
        <p14:creationId xmlns:p14="http://schemas.microsoft.com/office/powerpoint/2010/main" val="4243607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First CWUHA CONVOY: 1995</a:t>
            </a:r>
          </a:p>
        </p:txBody>
      </p:sp>
      <p:sp>
        <p:nvSpPr>
          <p:cNvPr id="3" name="Subtitle 2"/>
          <p:cNvSpPr>
            <a:spLocks noGrp="1"/>
          </p:cNvSpPr>
          <p:nvPr>
            <p:ph idx="1"/>
          </p:nvPr>
        </p:nvSpPr>
        <p:spPr>
          <a:xfrm>
            <a:off x="938758" y="1196752"/>
            <a:ext cx="7633742" cy="1800200"/>
          </a:xfrm>
        </p:spPr>
        <p:txBody>
          <a:bodyPr>
            <a:normAutofit fontScale="77500" lnSpcReduction="20000"/>
          </a:bodyPr>
          <a:lstStyle/>
          <a:p>
            <a:r>
              <a:rPr lang="en-IE" sz="3800" dirty="0">
                <a:solidFill>
                  <a:srgbClr val="202B92"/>
                </a:solidFill>
                <a:latin typeface="+mj-lt"/>
              </a:rPr>
              <a:t>The determination to deliver vital aid directly to those in need, cutting out any intermediaries, set the agenda for every CWUHA convoy that was to follow</a:t>
            </a:r>
          </a:p>
          <a:p>
            <a:pPr marL="0" indent="0">
              <a:buNone/>
            </a:pPr>
            <a:endParaRPr lang="en-IE" dirty="0"/>
          </a:p>
        </p:txBody>
      </p:sp>
      <p:sp>
        <p:nvSpPr>
          <p:cNvPr id="6" name="Subtitle 2">
            <a:extLst>
              <a:ext uri="{FF2B5EF4-FFF2-40B4-BE49-F238E27FC236}">
                <a16:creationId xmlns:a16="http://schemas.microsoft.com/office/drawing/2014/main" xmlns="" id="{0C0C60EB-762E-483C-8332-D75CE82EA8D8}"/>
              </a:ext>
            </a:extLst>
          </p:cNvPr>
          <p:cNvSpPr txBox="1">
            <a:spLocks/>
          </p:cNvSpPr>
          <p:nvPr/>
        </p:nvSpPr>
        <p:spPr>
          <a:xfrm>
            <a:off x="947260" y="3501008"/>
            <a:ext cx="7633742" cy="1800200"/>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600"/>
              </a:spcBef>
              <a:spcAft>
                <a:spcPts val="600"/>
              </a:spcAft>
              <a:buClr>
                <a:schemeClr val="tx2"/>
              </a:buClr>
              <a:buFont typeface="Wingdings" panose="05000000000000000000" pitchFamily="2" charset="2"/>
              <a:buChar char="§"/>
              <a:defRPr sz="2000" kern="1200">
                <a:solidFill>
                  <a:schemeClr val="tx1">
                    <a:lumMod val="65000"/>
                    <a:lumOff val="35000"/>
                  </a:schemeClr>
                </a:solidFill>
                <a:latin typeface="Kozuka Mincho Pro H" panose="02020A00000000000000" pitchFamily="18" charset="-128"/>
                <a:ea typeface="Kozuka Mincho Pro H" panose="02020A00000000000000" pitchFamily="18" charset="-128"/>
                <a:cs typeface="+mn-cs"/>
              </a:defRPr>
            </a:lvl1pPr>
            <a:lvl2pPr marL="685800" indent="-228600" algn="l" defTabSz="685800" rtl="0" eaLnBrk="1" latinLnBrk="0" hangingPunct="1">
              <a:lnSpc>
                <a:spcPct val="110000"/>
              </a:lnSpc>
              <a:spcBef>
                <a:spcPts val="600"/>
              </a:spcBef>
              <a:spcAft>
                <a:spcPts val="600"/>
              </a:spcAft>
              <a:buClr>
                <a:schemeClr val="tx2"/>
              </a:buClr>
              <a:buFont typeface="Arial" panose="020B0604020202020204" pitchFamily="34" charset="0"/>
              <a:buChar char="•"/>
              <a:defRPr sz="1800" kern="1200">
                <a:solidFill>
                  <a:schemeClr val="tx1">
                    <a:lumMod val="65000"/>
                    <a:lumOff val="35000"/>
                  </a:schemeClr>
                </a:solidFill>
                <a:latin typeface="Kozuka Mincho Pro H" panose="02020A00000000000000" pitchFamily="18" charset="-128"/>
                <a:ea typeface="Kozuka Mincho Pro H" panose="02020A00000000000000" pitchFamily="18" charset="-128"/>
                <a:cs typeface="+mn-cs"/>
              </a:defRPr>
            </a:lvl2pPr>
            <a:lvl3pPr marL="1143000" indent="-228600" algn="l" defTabSz="685800" rtl="0" eaLnBrk="1" latinLnBrk="0" hangingPunct="1">
              <a:lnSpc>
                <a:spcPct val="110000"/>
              </a:lnSpc>
              <a:spcBef>
                <a:spcPts val="600"/>
              </a:spcBef>
              <a:spcAft>
                <a:spcPts val="600"/>
              </a:spcAft>
              <a:buClr>
                <a:schemeClr val="tx2"/>
              </a:buClr>
              <a:buFont typeface="Courier New" panose="02070309020205020404" pitchFamily="49" charset="0"/>
              <a:buChar char="o"/>
              <a:defRPr sz="1600" kern="1200">
                <a:solidFill>
                  <a:schemeClr val="tx1">
                    <a:lumMod val="65000"/>
                    <a:lumOff val="35000"/>
                  </a:schemeClr>
                </a:solidFill>
                <a:latin typeface="Kozuka Mincho Pro H" panose="02020A00000000000000" pitchFamily="18" charset="-128"/>
                <a:ea typeface="Kozuka Mincho Pro H" panose="02020A00000000000000" pitchFamily="18" charset="-128"/>
                <a:cs typeface="+mn-cs"/>
              </a:defRPr>
            </a:lvl3pPr>
            <a:lvl4pPr marL="1600200" indent="-228600" algn="l" defTabSz="685800" rtl="0" eaLnBrk="1" latinLnBrk="0" hangingPunct="1">
              <a:lnSpc>
                <a:spcPct val="110000"/>
              </a:lnSpc>
              <a:spcBef>
                <a:spcPts val="600"/>
              </a:spcBef>
              <a:spcAft>
                <a:spcPts val="600"/>
              </a:spcAft>
              <a:buClr>
                <a:schemeClr val="tx2"/>
              </a:buClr>
              <a:buFont typeface="Gill Sans MT" panose="020B0502020104020203" pitchFamily="34" charset="0"/>
              <a:buChar char="–"/>
              <a:defRPr sz="1400" kern="1200">
                <a:solidFill>
                  <a:schemeClr val="tx1">
                    <a:lumMod val="65000"/>
                    <a:lumOff val="35000"/>
                  </a:schemeClr>
                </a:solidFill>
                <a:latin typeface="Kozuka Mincho Pro H" panose="02020A00000000000000" pitchFamily="18" charset="-128"/>
                <a:ea typeface="Kozuka Mincho Pro H" panose="02020A00000000000000" pitchFamily="18" charset="-128"/>
                <a:cs typeface="+mn-cs"/>
              </a:defRPr>
            </a:lvl4pPr>
            <a:lvl5pPr marL="2057400" indent="-228600" algn="l" defTabSz="685800" rtl="0" eaLnBrk="1" latinLnBrk="0" hangingPunct="1">
              <a:lnSpc>
                <a:spcPct val="110000"/>
              </a:lnSpc>
              <a:spcBef>
                <a:spcPts val="600"/>
              </a:spcBef>
              <a:spcAft>
                <a:spcPts val="600"/>
              </a:spcAft>
              <a:buClr>
                <a:schemeClr val="tx2"/>
              </a:buClr>
              <a:buFont typeface="Arial" panose="020B0604020202020204" pitchFamily="34" charset="0"/>
              <a:buChar char="•"/>
              <a:defRPr sz="1400" kern="1200">
                <a:solidFill>
                  <a:schemeClr val="tx1">
                    <a:lumMod val="65000"/>
                    <a:lumOff val="35000"/>
                  </a:schemeClr>
                </a:solidFill>
                <a:latin typeface="Kozuka Mincho Pro H" panose="02020A00000000000000" pitchFamily="18" charset="-128"/>
                <a:ea typeface="Kozuka Mincho Pro H" panose="02020A00000000000000" pitchFamily="18" charset="-128"/>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IE" sz="3200" b="1" i="1" dirty="0">
                <a:solidFill>
                  <a:srgbClr val="C00000"/>
                </a:solidFill>
                <a:latin typeface="+mj-lt"/>
              </a:rPr>
              <a:t>CWUHA guarantee to every donor that ALL aid goes directly to the children in need</a:t>
            </a:r>
          </a:p>
          <a:p>
            <a:pPr marL="0" indent="0">
              <a:buFont typeface="Wingdings" panose="05000000000000000000" pitchFamily="2" charset="2"/>
              <a:buNone/>
            </a:pPr>
            <a:endParaRPr lang="en-IE" dirty="0"/>
          </a:p>
        </p:txBody>
      </p:sp>
    </p:spTree>
    <p:extLst>
      <p:ext uri="{BB962C8B-B14F-4D97-AF65-F5344CB8AC3E}">
        <p14:creationId xmlns:p14="http://schemas.microsoft.com/office/powerpoint/2010/main" val="1801975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CWUHA: 1996-1999</a:t>
            </a:r>
          </a:p>
        </p:txBody>
      </p:sp>
      <p:sp>
        <p:nvSpPr>
          <p:cNvPr id="3" name="Subtitle 2"/>
          <p:cNvSpPr>
            <a:spLocks noGrp="1"/>
          </p:cNvSpPr>
          <p:nvPr>
            <p:ph idx="1"/>
          </p:nvPr>
        </p:nvSpPr>
        <p:spPr>
          <a:xfrm>
            <a:off x="971600" y="1240820"/>
            <a:ext cx="6192688" cy="5068500"/>
          </a:xfrm>
        </p:spPr>
        <p:txBody>
          <a:bodyPr>
            <a:normAutofit lnSpcReduction="10000"/>
          </a:bodyPr>
          <a:lstStyle/>
          <a:p>
            <a:r>
              <a:rPr lang="en-IE" b="1" dirty="0">
                <a:solidFill>
                  <a:srgbClr val="202B92"/>
                </a:solidFill>
                <a:latin typeface="+mj-lt"/>
              </a:rPr>
              <a:t>In 1996 money was raised to send a further two convoys with humanitarian aid to Bosnia</a:t>
            </a:r>
          </a:p>
          <a:p>
            <a:r>
              <a:rPr lang="en-IE" b="1" dirty="0">
                <a:solidFill>
                  <a:srgbClr val="202B92"/>
                </a:solidFill>
                <a:latin typeface="+mj-lt"/>
              </a:rPr>
              <a:t>By the end of 1996 the situation in Bosnia had improved and CWUHA, acting on professional advice, decided to direct its efforts to providing assistance to orphanages in Bulgaria</a:t>
            </a:r>
          </a:p>
          <a:p>
            <a:r>
              <a:rPr lang="en-IE" b="1" dirty="0">
                <a:solidFill>
                  <a:srgbClr val="202B92"/>
                </a:solidFill>
                <a:latin typeface="+mj-lt"/>
              </a:rPr>
              <a:t>This was the beginning of a very successful three-year period (1997-1999), during which, with the help of the Bulgarian government and people, CWUHA was able to deliver many tonnes of vital aid to disadvantaged children</a:t>
            </a:r>
          </a:p>
          <a:p>
            <a:r>
              <a:rPr lang="en-IE" b="1" dirty="0">
                <a:solidFill>
                  <a:srgbClr val="202B92"/>
                </a:solidFill>
                <a:latin typeface="+mj-lt"/>
              </a:rPr>
              <a:t>Also during 1999, an emergency convoy was sent to Albania to help the people of Kosovo, who became  refugees as a result of the conflict in </a:t>
            </a:r>
            <a:r>
              <a:rPr lang="en-IE" b="1" dirty="0" smtClean="0">
                <a:solidFill>
                  <a:srgbClr val="202B92"/>
                </a:solidFill>
                <a:latin typeface="+mj-lt"/>
              </a:rPr>
              <a:t>their homeland</a:t>
            </a:r>
            <a:endParaRPr lang="en-IE" b="1" dirty="0">
              <a:solidFill>
                <a:srgbClr val="202B92"/>
              </a:solidFill>
              <a:latin typeface="+mj-lt"/>
            </a:endParaRPr>
          </a:p>
        </p:txBody>
      </p:sp>
    </p:spTree>
    <p:extLst>
      <p:ext uri="{BB962C8B-B14F-4D97-AF65-F5344CB8AC3E}">
        <p14:creationId xmlns:p14="http://schemas.microsoft.com/office/powerpoint/2010/main" val="414331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CHARITABLE STATUS</a:t>
            </a:r>
          </a:p>
        </p:txBody>
      </p:sp>
      <p:sp>
        <p:nvSpPr>
          <p:cNvPr id="3" name="Subtitle 2"/>
          <p:cNvSpPr>
            <a:spLocks noGrp="1"/>
          </p:cNvSpPr>
          <p:nvPr>
            <p:ph idx="1"/>
          </p:nvPr>
        </p:nvSpPr>
        <p:spPr/>
        <p:txBody>
          <a:bodyPr/>
          <a:lstStyle/>
          <a:p>
            <a:r>
              <a:rPr lang="en-IE" sz="3600" b="1" dirty="0">
                <a:solidFill>
                  <a:srgbClr val="202B92"/>
                </a:solidFill>
                <a:latin typeface="+mj-lt"/>
              </a:rPr>
              <a:t>CWUHA applied for, and was granted, charitable status; this was a proud moment and a unique situation within the trade union movement</a:t>
            </a:r>
          </a:p>
          <a:p>
            <a:endParaRPr lang="en-IE" dirty="0"/>
          </a:p>
        </p:txBody>
      </p:sp>
    </p:spTree>
    <p:extLst>
      <p:ext uri="{BB962C8B-B14F-4D97-AF65-F5344CB8AC3E}">
        <p14:creationId xmlns:p14="http://schemas.microsoft.com/office/powerpoint/2010/main" val="2525657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CWUHA – NOT JUST CONVOYS</a:t>
            </a:r>
          </a:p>
        </p:txBody>
      </p:sp>
      <p:sp>
        <p:nvSpPr>
          <p:cNvPr id="3" name="Subtitle 2"/>
          <p:cNvSpPr>
            <a:spLocks noGrp="1"/>
          </p:cNvSpPr>
          <p:nvPr>
            <p:ph idx="1"/>
          </p:nvPr>
        </p:nvSpPr>
        <p:spPr>
          <a:xfrm>
            <a:off x="971600" y="1240820"/>
            <a:ext cx="6192688" cy="4996492"/>
          </a:xfrm>
        </p:spPr>
        <p:txBody>
          <a:bodyPr>
            <a:normAutofit/>
          </a:bodyPr>
          <a:lstStyle/>
          <a:p>
            <a:r>
              <a:rPr lang="en-IE" sz="2400" b="1" dirty="0">
                <a:solidFill>
                  <a:srgbClr val="202B92"/>
                </a:solidFill>
                <a:latin typeface="+mj-lt"/>
              </a:rPr>
              <a:t>In addition to humanitarian aid convoys, CWUHA has funded renovations in:</a:t>
            </a:r>
          </a:p>
          <a:p>
            <a:pPr lvl="1"/>
            <a:r>
              <a:rPr lang="en-IE" sz="2400" b="1" dirty="0">
                <a:solidFill>
                  <a:srgbClr val="202B92"/>
                </a:solidFill>
                <a:latin typeface="+mj-lt"/>
              </a:rPr>
              <a:t>School in Moshi, </a:t>
            </a:r>
            <a:r>
              <a:rPr lang="en-IE" sz="2400" b="1" dirty="0" smtClean="0">
                <a:solidFill>
                  <a:srgbClr val="202B92"/>
                </a:solidFill>
                <a:latin typeface="+mj-lt"/>
              </a:rPr>
              <a:t>Tanzania, </a:t>
            </a:r>
            <a:r>
              <a:rPr lang="en-IE" sz="2400" b="1" dirty="0">
                <a:solidFill>
                  <a:srgbClr val="202B92"/>
                </a:solidFill>
                <a:latin typeface="+mj-lt"/>
              </a:rPr>
              <a:t>for 50 children</a:t>
            </a:r>
          </a:p>
          <a:p>
            <a:pPr lvl="1"/>
            <a:r>
              <a:rPr lang="en-IE" sz="2400" b="1" dirty="0">
                <a:solidFill>
                  <a:srgbClr val="202B92"/>
                </a:solidFill>
                <a:latin typeface="+mj-lt"/>
              </a:rPr>
              <a:t>Social assistance and foster &amp; adoption centres</a:t>
            </a:r>
          </a:p>
          <a:p>
            <a:pPr lvl="1"/>
            <a:r>
              <a:rPr lang="en-IE" sz="2400" b="1" dirty="0">
                <a:solidFill>
                  <a:srgbClr val="202B92"/>
                </a:solidFill>
                <a:latin typeface="+mj-lt"/>
              </a:rPr>
              <a:t>A playground at a hospital for children with disabilities</a:t>
            </a:r>
          </a:p>
          <a:p>
            <a:pPr lvl="1"/>
            <a:r>
              <a:rPr lang="en-IE" sz="2400" b="1" dirty="0">
                <a:solidFill>
                  <a:srgbClr val="202B92"/>
                </a:solidFill>
                <a:latin typeface="+mj-lt"/>
              </a:rPr>
              <a:t>A centre for street children in Moldova</a:t>
            </a:r>
          </a:p>
        </p:txBody>
      </p:sp>
    </p:spTree>
    <p:extLst>
      <p:ext uri="{BB962C8B-B14F-4D97-AF65-F5344CB8AC3E}">
        <p14:creationId xmlns:p14="http://schemas.microsoft.com/office/powerpoint/2010/main" val="4195878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50A436-DD0C-4F0D-8962-2D173335F32D}"/>
              </a:ext>
            </a:extLst>
          </p:cNvPr>
          <p:cNvSpPr>
            <a:spLocks noGrp="1"/>
          </p:cNvSpPr>
          <p:nvPr>
            <p:ph type="title"/>
          </p:nvPr>
        </p:nvSpPr>
        <p:spPr/>
        <p:txBody>
          <a:bodyPr/>
          <a:lstStyle/>
          <a:p>
            <a:r>
              <a:rPr lang="en-IE" dirty="0"/>
              <a:t>Tanzania - school</a:t>
            </a:r>
          </a:p>
        </p:txBody>
      </p:sp>
      <p:pic>
        <p:nvPicPr>
          <p:cNvPr id="6" name="Content Placeholder 4">
            <a:extLst>
              <a:ext uri="{FF2B5EF4-FFF2-40B4-BE49-F238E27FC236}">
                <a16:creationId xmlns:a16="http://schemas.microsoft.com/office/drawing/2014/main" xmlns="" id="{1F1AA745-E980-4360-9797-1B50AB2C1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599" y="971096"/>
            <a:ext cx="3565237" cy="2673928"/>
          </a:xfrm>
          <a:prstGeom prst="rect">
            <a:avLst/>
          </a:prstGeom>
        </p:spPr>
      </p:pic>
      <p:sp>
        <p:nvSpPr>
          <p:cNvPr id="7" name="Rectangle 6">
            <a:extLst>
              <a:ext uri="{FF2B5EF4-FFF2-40B4-BE49-F238E27FC236}">
                <a16:creationId xmlns:a16="http://schemas.microsoft.com/office/drawing/2014/main" xmlns="" id="{9539E798-CD94-417E-A0C3-0BF7A6BBA84A}"/>
              </a:ext>
            </a:extLst>
          </p:cNvPr>
          <p:cNvSpPr/>
          <p:nvPr/>
        </p:nvSpPr>
        <p:spPr>
          <a:xfrm>
            <a:off x="6913095" y="5219147"/>
            <a:ext cx="1944216" cy="15567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8" name="Content Placeholder 4">
            <a:extLst>
              <a:ext uri="{FF2B5EF4-FFF2-40B4-BE49-F238E27FC236}">
                <a16:creationId xmlns:a16="http://schemas.microsoft.com/office/drawing/2014/main" xmlns="" id="{DC168B57-B45D-4BCD-82FC-D89E8DAE17B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38599" y="3882183"/>
            <a:ext cx="3565237" cy="2673928"/>
          </a:xfrm>
        </p:spPr>
      </p:pic>
      <p:pic>
        <p:nvPicPr>
          <p:cNvPr id="9" name="Content Placeholder 4">
            <a:extLst>
              <a:ext uri="{FF2B5EF4-FFF2-40B4-BE49-F238E27FC236}">
                <a16:creationId xmlns:a16="http://schemas.microsoft.com/office/drawing/2014/main" xmlns="" id="{49CEE852-88E4-43EA-9A33-09AB5C7A52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175" y="981199"/>
            <a:ext cx="4006968" cy="5574912"/>
          </a:xfrm>
          <a:prstGeom prst="rect">
            <a:avLst/>
          </a:prstGeom>
        </p:spPr>
      </p:pic>
    </p:spTree>
    <p:extLst>
      <p:ext uri="{BB962C8B-B14F-4D97-AF65-F5344CB8AC3E}">
        <p14:creationId xmlns:p14="http://schemas.microsoft.com/office/powerpoint/2010/main" val="2154888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344</TotalTime>
  <Words>1077</Words>
  <Application>Microsoft Office PowerPoint</Application>
  <PresentationFormat>On-screen Show (4:3)</PresentationFormat>
  <Paragraphs>92</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Badge</vt:lpstr>
      <vt:lpstr> Congress Friday briefing 21st JULY, 2017</vt:lpstr>
      <vt:lpstr>WHAT IS CWUHA?</vt:lpstr>
      <vt:lpstr>HOW AND WHY DID IT ALL BEGIN?</vt:lpstr>
      <vt:lpstr>HOW AND WHY DID IT ALL BEGIN? (contd)</vt:lpstr>
      <vt:lpstr>First CWUHA CONVOY: 1995</vt:lpstr>
      <vt:lpstr>CWUHA: 1996-1999</vt:lpstr>
      <vt:lpstr>CHARITABLE STATUS</vt:lpstr>
      <vt:lpstr>CWUHA – NOT JUST CONVOYS</vt:lpstr>
      <vt:lpstr>Tanzania - school</vt:lpstr>
      <vt:lpstr>CWUHA: 2000-2012</vt:lpstr>
      <vt:lpstr>Transnistra</vt:lpstr>
      <vt:lpstr>CWUHA 20TH ANNIVERSARY-Moldova, 2015</vt:lpstr>
      <vt:lpstr>Moldova – phoenix centre</vt:lpstr>
      <vt:lpstr>2015: THE JOURNEY</vt:lpstr>
      <vt:lpstr>2015 Convoy group</vt:lpstr>
      <vt:lpstr>ROADS, BORDER CROSSINGS &amp; PAPERWORK</vt:lpstr>
      <vt:lpstr>ARRIVAL AT THE Phoenix CENTRE</vt:lpstr>
      <vt:lpstr>Phoenix Centre - Welcome party</vt:lpstr>
      <vt:lpstr>GRATITUDE AND APPRECIATION</vt:lpstr>
      <vt:lpstr>Aid for the vulnerable families</vt:lpstr>
      <vt:lpstr>HOW THE OTHER HALF LIVES</vt:lpstr>
      <vt:lpstr>Moldova 2015</vt:lpstr>
      <vt:lpstr>Moldova 2015</vt:lpstr>
      <vt:lpstr>Delivering a special wish</vt:lpstr>
      <vt:lpstr>Next project</vt:lpstr>
      <vt:lpstr>The future of cwuha</vt:lpstr>
      <vt:lpstr>5 star accommodation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CONGRESS JULY FRIDAY BRIEFING ON CWUHA</dc:title>
  <dc:creator>Eileen Sweeney</dc:creator>
  <cp:lastModifiedBy>Eileen Sweeney</cp:lastModifiedBy>
  <cp:revision>48</cp:revision>
  <cp:lastPrinted>2017-07-14T09:47:49Z</cp:lastPrinted>
  <dcterms:created xsi:type="dcterms:W3CDTF">2017-07-14T07:46:38Z</dcterms:created>
  <dcterms:modified xsi:type="dcterms:W3CDTF">2017-07-21T07:52:37Z</dcterms:modified>
</cp:coreProperties>
</file>