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sldIdLst>
    <p:sldId id="309" r:id="rId2"/>
    <p:sldId id="308" r:id="rId3"/>
    <p:sldId id="310" r:id="rId4"/>
    <p:sldId id="312" r:id="rId5"/>
    <p:sldId id="304" r:id="rId6"/>
    <p:sldId id="319" r:id="rId7"/>
    <p:sldId id="325" r:id="rId8"/>
    <p:sldId id="320" r:id="rId9"/>
    <p:sldId id="321" r:id="rId10"/>
    <p:sldId id="290" r:id="rId11"/>
    <p:sldId id="326" r:id="rId12"/>
    <p:sldId id="317" r:id="rId13"/>
    <p:sldId id="323" r:id="rId14"/>
    <p:sldId id="300" r:id="rId15"/>
    <p:sldId id="327" r:id="rId16"/>
    <p:sldId id="328" r:id="rId17"/>
    <p:sldId id="32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FF66"/>
    <a:srgbClr val="CCFF33"/>
    <a:srgbClr val="FFFFFF"/>
    <a:srgbClr val="071934"/>
    <a:srgbClr val="0007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43" autoAdjust="0"/>
    <p:restoredTop sz="86357" autoAdjust="0"/>
  </p:normalViewPr>
  <p:slideViewPr>
    <p:cSldViewPr>
      <p:cViewPr>
        <p:scale>
          <a:sx n="75" d="100"/>
          <a:sy n="75" d="100"/>
        </p:scale>
        <p:origin x="-136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6F24EC6-AE42-4C9A-BF69-3FDF9821C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8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8C5BD63-CEA0-4782-A239-966CD777CAB2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>
            <a:solidFill>
              <a:schemeClr val="tx1"/>
            </a:solidFill>
          </a:ln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49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8594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80125" y="685800"/>
            <a:ext cx="1943100" cy="5129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685800"/>
            <a:ext cx="5676900" cy="5129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8158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097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700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3225" y="17002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70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646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859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7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017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0733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85800"/>
            <a:ext cx="60547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02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4100" name="Picture 10" descr="bottom swish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5963"/>
            <a:ext cx="9144000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724" y="188640"/>
            <a:ext cx="1371654" cy="9361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500">
          <a:solidFill>
            <a:srgbClr val="000754"/>
          </a:solidFill>
          <a:latin typeface="TheSansBold-Plain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44824"/>
            <a:ext cx="6054725" cy="1584176"/>
          </a:xfrm>
        </p:spPr>
        <p:txBody>
          <a:bodyPr/>
          <a:lstStyle/>
          <a:p>
            <a:pPr algn="ctr" eaLnBrk="1" hangingPunct="1"/>
            <a:r>
              <a:rPr lang="en-IE" b="1" dirty="0" smtClean="0"/>
              <a:t/>
            </a:r>
            <a:br>
              <a:rPr lang="en-IE" b="1" dirty="0" smtClean="0"/>
            </a:br>
            <a:r>
              <a:rPr lang="en-IE" sz="4400" b="1" dirty="0" smtClean="0"/>
              <a:t>A New Course for Better Times</a:t>
            </a:r>
            <a:endParaRPr lang="en-GB" sz="44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404664"/>
            <a:ext cx="6048375" cy="1296144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IE" sz="4000" dirty="0" smtClean="0"/>
              <a:t>ICTU Conference</a:t>
            </a:r>
          </a:p>
          <a:p>
            <a:pPr algn="ctr" eaLnBrk="1" hangingPunct="1">
              <a:buFontTx/>
              <a:buNone/>
            </a:pPr>
            <a:r>
              <a:rPr lang="en-IE" sz="4000" dirty="0" smtClean="0"/>
              <a:t>April 2014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340768"/>
            <a:ext cx="7772400" cy="432048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Ireland overall (industry and services) did NOT lose competitiveness in the period 2000 to 2008</a:t>
            </a:r>
          </a:p>
          <a:p>
            <a:pPr lvl="1" eaLnBrk="1" hangingPunct="1"/>
            <a:r>
              <a:rPr lang="en-GB" sz="2800" dirty="0" smtClean="0"/>
              <a:t>Gains/losses in competitiveness:</a:t>
            </a:r>
          </a:p>
          <a:p>
            <a:pPr marL="0" indent="0" eaLnBrk="1" hangingPunct="1">
              <a:buNone/>
            </a:pPr>
            <a:endParaRPr lang="en-GB" sz="2800" dirty="0" smtClean="0"/>
          </a:p>
          <a:p>
            <a:pPr marL="0" indent="0" eaLnBrk="1" hangingPunct="1">
              <a:buNone/>
            </a:pPr>
            <a:endParaRPr lang="en-GB" sz="28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8" y="3356992"/>
            <a:ext cx="894502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INNOVATION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558286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412875"/>
            <a:ext cx="7772400" cy="4402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sz="3600" dirty="0" smtClean="0"/>
              <a:t>Too much emphasis on high-tech</a:t>
            </a:r>
          </a:p>
          <a:p>
            <a:pPr eaLnBrk="1" hangingPunct="1">
              <a:lnSpc>
                <a:spcPct val="90000"/>
              </a:lnSpc>
            </a:pPr>
            <a:r>
              <a:rPr lang="en-AU" sz="3600" dirty="0" smtClean="0"/>
              <a:t>Not enough diffusion of innovative thinking</a:t>
            </a:r>
          </a:p>
          <a:p>
            <a:pPr eaLnBrk="1" hangingPunct="1">
              <a:lnSpc>
                <a:spcPct val="90000"/>
              </a:lnSpc>
            </a:pPr>
            <a:r>
              <a:rPr lang="en-AU" sz="3600" dirty="0" smtClean="0"/>
              <a:t>Not enough research on impact of expenditure on innovation</a:t>
            </a:r>
          </a:p>
          <a:p>
            <a:pPr eaLnBrk="1" hangingPunct="1">
              <a:lnSpc>
                <a:spcPct val="90000"/>
              </a:lnSpc>
            </a:pPr>
            <a:r>
              <a:rPr lang="en-AU" sz="3600" dirty="0" smtClean="0"/>
              <a:t>Where are we good? </a:t>
            </a:r>
          </a:p>
          <a:p>
            <a:pPr lvl="1" eaLnBrk="1" hangingPunct="1">
              <a:lnSpc>
                <a:spcPct val="90000"/>
              </a:lnSpc>
            </a:pPr>
            <a:r>
              <a:rPr lang="en-AU" sz="3600" dirty="0" smtClean="0"/>
              <a:t>How can we improve?</a:t>
            </a:r>
          </a:p>
          <a:p>
            <a:pPr eaLnBrk="1" hangingPunct="1"/>
            <a:endParaRPr lang="en-GB" sz="3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SUSTAINABILITY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00215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IE" sz="2400" dirty="0" smtClean="0"/>
          </a:p>
          <a:p>
            <a:pPr eaLnBrk="1" hangingPunct="1"/>
            <a:endParaRPr lang="en-GB" sz="2400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4213" y="2551113"/>
            <a:ext cx="525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79157" y="1412776"/>
            <a:ext cx="77724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IE" sz="3200" dirty="0" smtClean="0">
                <a:latin typeface="TheSans-Plain" pitchFamily="34" charset="0"/>
              </a:rPr>
              <a:t>Evidence that: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endParaRPr lang="en-IE" sz="3200" dirty="0" smtClean="0">
              <a:latin typeface="TheSans-Plain" pitchFamily="34" charset="0"/>
            </a:endParaRPr>
          </a:p>
          <a:p>
            <a:pPr marL="914400" lvl="1" indent="-457200" eaLnBrk="1" hangingPunct="1">
              <a:spcBef>
                <a:spcPct val="20000"/>
              </a:spcBef>
              <a:buFontTx/>
              <a:buChar char="−"/>
            </a:pPr>
            <a:r>
              <a:rPr lang="en-IE" sz="3200" dirty="0" smtClean="0">
                <a:latin typeface="TheSans-Plain" pitchFamily="34" charset="0"/>
              </a:rPr>
              <a:t>the more rigorous the regulations on environmental protection, and</a:t>
            </a:r>
          </a:p>
          <a:p>
            <a:pPr marL="914400" lvl="1" indent="-457200" eaLnBrk="1" hangingPunct="1">
              <a:spcBef>
                <a:spcPct val="20000"/>
              </a:spcBef>
              <a:buFontTx/>
              <a:buChar char="−"/>
            </a:pPr>
            <a:r>
              <a:rPr lang="en-IE" sz="3200" dirty="0" smtClean="0">
                <a:latin typeface="TheSans-Plain" pitchFamily="34" charset="0"/>
              </a:rPr>
              <a:t>the more rigorously they are policed,</a:t>
            </a:r>
            <a:endParaRPr lang="en-IE" sz="3200" dirty="0">
              <a:latin typeface="TheSans-Plain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IE" sz="3200" dirty="0" smtClean="0">
              <a:latin typeface="TheSans-Plain" pitchFamily="34" charset="0"/>
            </a:endParaRP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IE" sz="3200" dirty="0" smtClean="0">
                <a:latin typeface="TheSans-Plain" pitchFamily="34" charset="0"/>
              </a:rPr>
              <a:t>the more competitive the industry</a:t>
            </a:r>
            <a:endParaRPr lang="en-IE" sz="3200" dirty="0">
              <a:latin typeface="TheSans-Plain" pitchFamily="34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GB" sz="3200" dirty="0">
              <a:latin typeface="TheSans-Plain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CORPORATE TAX RATE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145379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IE" sz="2400" dirty="0" smtClean="0"/>
          </a:p>
          <a:p>
            <a:pPr eaLnBrk="1" hangingPunct="1"/>
            <a:endParaRPr lang="en-GB" sz="2400" dirty="0" smtClean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84213" y="2551113"/>
            <a:ext cx="5256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79157" y="1412776"/>
            <a:ext cx="777240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IE" sz="3200" dirty="0" smtClean="0">
                <a:solidFill>
                  <a:srgbClr val="000000"/>
                </a:solidFill>
                <a:latin typeface="TheSans-Plain" pitchFamily="34" charset="0"/>
              </a:rPr>
              <a:t>For some MNCs, </a:t>
            </a:r>
          </a:p>
          <a:p>
            <a:pPr marL="914400" lvl="1" indent="-457200" eaLnBrk="1" hangingPunct="1">
              <a:spcBef>
                <a:spcPct val="20000"/>
              </a:spcBef>
              <a:buFontTx/>
              <a:buChar char="−"/>
            </a:pPr>
            <a:r>
              <a:rPr lang="en-IE" sz="3200" dirty="0" smtClean="0">
                <a:solidFill>
                  <a:srgbClr val="000000"/>
                </a:solidFill>
                <a:latin typeface="TheSans-Plain" pitchFamily="34" charset="0"/>
              </a:rPr>
              <a:t>the tax rate is irrelevant, it is the fiscal regime that is important</a:t>
            </a:r>
          </a:p>
          <a:p>
            <a:pPr marL="457200" indent="-457200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IE" sz="3200" dirty="0" smtClean="0">
                <a:solidFill>
                  <a:srgbClr val="000000"/>
                </a:solidFill>
                <a:latin typeface="TheSans-Plain" pitchFamily="34" charset="0"/>
              </a:rPr>
              <a:t>For some, despite a significant operational presence in Ireland, corporate taxes are paid in Bermuda</a:t>
            </a:r>
            <a:endParaRPr lang="en-IE" sz="3200" dirty="0">
              <a:solidFill>
                <a:srgbClr val="000000"/>
              </a:solidFill>
              <a:latin typeface="TheSans-Plain" pitchFamily="34" charset="0"/>
            </a:endParaRPr>
          </a:p>
          <a:p>
            <a:pPr marL="342900" indent="-342900" eaLnBrk="1" hangingPunct="1">
              <a:spcBef>
                <a:spcPct val="20000"/>
              </a:spcBef>
            </a:pPr>
            <a:endParaRPr lang="en-GB" sz="3200" dirty="0">
              <a:solidFill>
                <a:srgbClr val="000000"/>
              </a:solidFill>
              <a:latin typeface="TheSans-Plai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03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Industrial Policy, by David Jacobson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504" y="1412776"/>
            <a:ext cx="4320480" cy="4114800"/>
          </a:xfrm>
        </p:spPr>
        <p:txBody>
          <a:bodyPr/>
          <a:lstStyle/>
          <a:p>
            <a:pPr marL="0" indent="0">
              <a:buNone/>
            </a:pPr>
            <a:r>
              <a:rPr lang="en-IE" sz="2000" dirty="0" smtClean="0"/>
              <a:t>Profit </a:t>
            </a:r>
            <a:r>
              <a:rPr lang="en-IE" sz="2000" dirty="0"/>
              <a:t>switching transfer pricing</a:t>
            </a:r>
          </a:p>
          <a:p>
            <a:pPr marL="0" indent="0">
              <a:buNone/>
            </a:pPr>
            <a:r>
              <a:rPr lang="en-IE" sz="2000" dirty="0"/>
              <a:t>Means multinationals are slicing</a:t>
            </a:r>
          </a:p>
          <a:p>
            <a:pPr marL="0" indent="0">
              <a:buNone/>
            </a:pPr>
            <a:r>
              <a:rPr lang="en-IE" sz="2000" dirty="0"/>
              <a:t>Tax revenues that we can get</a:t>
            </a:r>
          </a:p>
          <a:p>
            <a:pPr marL="0" indent="0">
              <a:buNone/>
            </a:pPr>
            <a:r>
              <a:rPr lang="en-IE" sz="2000" dirty="0"/>
              <a:t>Forcing </a:t>
            </a:r>
            <a:r>
              <a:rPr lang="en-IE" sz="2000" dirty="0" smtClean="0"/>
              <a:t>underpaid </a:t>
            </a:r>
            <a:r>
              <a:rPr lang="en-IE" sz="2000" dirty="0"/>
              <a:t>into the net.</a:t>
            </a:r>
          </a:p>
          <a:p>
            <a:pPr marL="0" indent="0">
              <a:buNone/>
            </a:pPr>
            <a:r>
              <a:rPr lang="en-IE" sz="2000"/>
              <a:t>So </a:t>
            </a:r>
            <a:r>
              <a:rPr lang="en-IE" sz="2000" smtClean="0"/>
              <a:t>unions </a:t>
            </a:r>
            <a:r>
              <a:rPr lang="en-IE" sz="2000" dirty="0" smtClean="0"/>
              <a:t>to </a:t>
            </a:r>
            <a:r>
              <a:rPr lang="en-IE" sz="2000" dirty="0"/>
              <a:t>win the day</a:t>
            </a:r>
          </a:p>
          <a:p>
            <a:pPr marL="0" indent="0">
              <a:buNone/>
            </a:pPr>
            <a:r>
              <a:rPr lang="en-IE" sz="2000" dirty="0"/>
              <a:t>Must call a stop and loudly say</a:t>
            </a:r>
          </a:p>
          <a:p>
            <a:pPr marL="0" indent="0">
              <a:buNone/>
            </a:pPr>
            <a:r>
              <a:rPr lang="en-IE" sz="2000" dirty="0"/>
              <a:t>All firms in Ireland should pay </a:t>
            </a:r>
            <a:r>
              <a:rPr lang="en-IE" sz="2000" dirty="0" smtClean="0"/>
              <a:t>the same</a:t>
            </a:r>
            <a:endParaRPr lang="en-IE" sz="2000" dirty="0"/>
          </a:p>
          <a:p>
            <a:pPr marL="0" indent="0">
              <a:buNone/>
            </a:pPr>
            <a:r>
              <a:rPr lang="en-IE" sz="2000" dirty="0"/>
              <a:t>Level play for a fairer game.</a:t>
            </a:r>
          </a:p>
          <a:p>
            <a:pPr marL="0" indent="0">
              <a:buNone/>
            </a:pPr>
            <a:r>
              <a:rPr lang="en-IE" sz="2000" dirty="0"/>
              <a:t>We depend too much on the USA</a:t>
            </a:r>
          </a:p>
          <a:p>
            <a:endParaRPr lang="en-IE" sz="20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99992" y="1412776"/>
            <a:ext cx="4176464" cy="4114800"/>
          </a:xfrm>
        </p:spPr>
        <p:txBody>
          <a:bodyPr/>
          <a:lstStyle/>
          <a:p>
            <a:pPr marL="0" indent="0">
              <a:buNone/>
            </a:pPr>
            <a:r>
              <a:rPr lang="en-IE" sz="2000" dirty="0"/>
              <a:t>If they change the rules their firms won’t stay</a:t>
            </a:r>
          </a:p>
          <a:p>
            <a:pPr marL="0" indent="0">
              <a:buNone/>
            </a:pPr>
            <a:r>
              <a:rPr lang="en-IE" sz="2000" dirty="0" smtClean="0"/>
              <a:t>And </a:t>
            </a:r>
            <a:r>
              <a:rPr lang="en-IE" sz="2000" dirty="0"/>
              <a:t>unemployment will be even worse</a:t>
            </a:r>
          </a:p>
          <a:p>
            <a:pPr marL="0" indent="0">
              <a:buNone/>
            </a:pPr>
            <a:r>
              <a:rPr lang="en-IE" sz="2000" dirty="0"/>
              <a:t>Than this attempt at rhyming verse.</a:t>
            </a:r>
          </a:p>
          <a:p>
            <a:pPr marL="0" indent="0">
              <a:buNone/>
            </a:pPr>
            <a:r>
              <a:rPr lang="en-IE" sz="2000" dirty="0"/>
              <a:t>The message is that we should aim</a:t>
            </a:r>
          </a:p>
          <a:p>
            <a:pPr marL="0" indent="0">
              <a:buNone/>
            </a:pPr>
            <a:r>
              <a:rPr lang="en-IE" sz="2000" dirty="0"/>
              <a:t>To encourage local firms the same</a:t>
            </a:r>
          </a:p>
          <a:p>
            <a:pPr marL="0" indent="0">
              <a:buNone/>
            </a:pPr>
            <a:r>
              <a:rPr lang="en-IE" sz="2000" dirty="0"/>
              <a:t>As what we’ve done for all the rest</a:t>
            </a:r>
          </a:p>
          <a:p>
            <a:pPr marL="0" indent="0">
              <a:buNone/>
            </a:pPr>
            <a:r>
              <a:rPr lang="en-IE" sz="2000" dirty="0"/>
              <a:t>For Ireland’s future, that’s the best.</a:t>
            </a:r>
          </a:p>
          <a:p>
            <a:endParaRPr lang="en-IE" sz="1800" dirty="0"/>
          </a:p>
        </p:txBody>
      </p:sp>
    </p:spTree>
    <p:extLst>
      <p:ext uri="{BB962C8B-B14F-4D97-AF65-F5344CB8AC3E}">
        <p14:creationId xmlns:p14="http://schemas.microsoft.com/office/powerpoint/2010/main" val="261464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6054725" cy="1223417"/>
          </a:xfrm>
        </p:spPr>
        <p:txBody>
          <a:bodyPr/>
          <a:lstStyle/>
          <a:p>
            <a:pPr algn="ctr" eaLnBrk="1" hangingPunct="1"/>
            <a:r>
              <a:rPr lang="en-IE" sz="3200" dirty="0" smtClean="0"/>
              <a:t>David Jacobson</a:t>
            </a:r>
            <a:br>
              <a:rPr lang="en-IE" sz="3200" dirty="0" smtClean="0"/>
            </a:br>
            <a:r>
              <a:rPr lang="en-IE" sz="4000" dirty="0" smtClean="0"/>
              <a:t>Industrial Policy</a:t>
            </a:r>
            <a:endParaRPr lang="en-GB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7992119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E" sz="2800" dirty="0" smtClean="0"/>
              <a:t>Introduction: TASC Commission, The Nuts and Bolts…</a:t>
            </a:r>
          </a:p>
          <a:p>
            <a:pPr eaLnBrk="1" hangingPunct="1">
              <a:lnSpc>
                <a:spcPct val="90000"/>
              </a:lnSpc>
            </a:pPr>
            <a:r>
              <a:rPr lang="en-IE" sz="2800" dirty="0" smtClean="0"/>
              <a:t>Issues: 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 smtClean="0"/>
              <a:t>The Banks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 smtClean="0"/>
              <a:t>State Support for Enterprise Sector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/>
              <a:t>Export Performance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/>
              <a:t>Innovation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/>
              <a:t>Sustainability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800" dirty="0" smtClean="0"/>
              <a:t>Corporate Taxes</a:t>
            </a:r>
          </a:p>
          <a:p>
            <a:pPr lvl="1" eaLnBrk="1" hangingPunct="1">
              <a:lnSpc>
                <a:spcPct val="90000"/>
              </a:lnSpc>
            </a:pPr>
            <a:endParaRPr lang="en-IE" sz="2800" dirty="0" smtClean="0"/>
          </a:p>
          <a:p>
            <a:pPr lvl="1" eaLnBrk="1" hangingPunct="1">
              <a:lnSpc>
                <a:spcPct val="90000"/>
              </a:lnSpc>
            </a:pPr>
            <a:endParaRPr lang="en-IE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INTRODUCTION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3375"/>
            <a:ext cx="6054725" cy="935038"/>
          </a:xfrm>
        </p:spPr>
        <p:txBody>
          <a:bodyPr/>
          <a:lstStyle/>
          <a:p>
            <a:pPr eaLnBrk="1" hangingPunct="1"/>
            <a:r>
              <a:rPr lang="en-IE" sz="3600" dirty="0" smtClean="0"/>
              <a:t>TASC Commission on Industrial Policy </a:t>
            </a:r>
            <a:endParaRPr lang="en-GB" sz="36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844825"/>
            <a:ext cx="7772400" cy="3744416"/>
          </a:xfrm>
        </p:spPr>
        <p:txBody>
          <a:bodyPr/>
          <a:lstStyle/>
          <a:p>
            <a:pPr eaLnBrk="1" hangingPunct="1"/>
            <a:r>
              <a:rPr lang="en-US" sz="2800" dirty="0" smtClean="0"/>
              <a:t>Book: D. Jacobson (ed.) The Nuts and Bolts of Innovation: New Perspectives on Irish Industrial Policy, </a:t>
            </a:r>
            <a:r>
              <a:rPr lang="en-US" sz="2800" dirty="0" err="1" smtClean="0"/>
              <a:t>Glasnevin</a:t>
            </a:r>
            <a:r>
              <a:rPr lang="en-US" sz="2800" dirty="0" smtClean="0"/>
              <a:t> Publishers, 2013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Authors: David Jacobson, Paul Sweeney, Sean Ó </a:t>
            </a:r>
            <a:r>
              <a:rPr lang="en-US" sz="2800" dirty="0" err="1" smtClean="0"/>
              <a:t>Riain</a:t>
            </a:r>
            <a:r>
              <a:rPr lang="en-US" sz="2800" dirty="0" smtClean="0"/>
              <a:t>, Jim Stewart, </a:t>
            </a:r>
            <a:r>
              <a:rPr lang="en-US" sz="2800" dirty="0" err="1" smtClean="0"/>
              <a:t>Eoin</a:t>
            </a:r>
            <a:r>
              <a:rPr lang="en-US" sz="2800" dirty="0" smtClean="0"/>
              <a:t> O’Malley, Rachel Hilliard</a:t>
            </a:r>
          </a:p>
          <a:p>
            <a:pPr marL="0" indent="0" eaLnBrk="1" hangingPunct="1">
              <a:buNone/>
            </a:pPr>
            <a:endParaRPr lang="en-US" sz="28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THE BANKS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96752"/>
            <a:ext cx="7772400" cy="4618261"/>
          </a:xfrm>
        </p:spPr>
        <p:txBody>
          <a:bodyPr/>
          <a:lstStyle/>
          <a:p>
            <a:r>
              <a:rPr lang="en-IE" sz="3200" dirty="0" smtClean="0"/>
              <a:t>Industrial policy? Yes!</a:t>
            </a:r>
          </a:p>
          <a:p>
            <a:r>
              <a:rPr lang="en-IE" sz="3200" dirty="0" smtClean="0"/>
              <a:t>See failure of credit guarantee scheme</a:t>
            </a:r>
          </a:p>
          <a:p>
            <a:pPr lvl="1"/>
            <a:r>
              <a:rPr lang="en-IE" sz="3200" dirty="0" smtClean="0"/>
              <a:t>Predicted number of companies: 5,600</a:t>
            </a:r>
          </a:p>
          <a:p>
            <a:pPr lvl="1"/>
            <a:r>
              <a:rPr lang="en-IE" sz="3200" dirty="0" smtClean="0"/>
              <a:t>Actual: 72</a:t>
            </a:r>
            <a:endParaRPr lang="en-IE" sz="3200" dirty="0"/>
          </a:p>
          <a:p>
            <a:r>
              <a:rPr lang="en-IE" sz="3200" dirty="0" smtClean="0"/>
              <a:t>Solution: State investment bank</a:t>
            </a:r>
          </a:p>
          <a:p>
            <a:r>
              <a:rPr lang="en-IE" sz="3200" dirty="0" smtClean="0"/>
              <a:t>Aside on bailout: institutional differences…</a:t>
            </a:r>
            <a:endParaRPr lang="en-IE" sz="3200" dirty="0"/>
          </a:p>
          <a:p>
            <a:pPr marL="0" indent="0">
              <a:buNone/>
            </a:pPr>
            <a:endParaRPr lang="en-IE" sz="3200" dirty="0" smtClean="0"/>
          </a:p>
          <a:p>
            <a:endParaRPr lang="en-IE" sz="2800" dirty="0"/>
          </a:p>
          <a:p>
            <a:pPr marL="0" indent="0">
              <a:buNone/>
            </a:pPr>
            <a:endParaRPr lang="en-IE" sz="2800" dirty="0" smtClean="0"/>
          </a:p>
          <a:p>
            <a:endParaRPr lang="en-IE" sz="2800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72320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990656" cy="1143000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STATE SUPPORT FOR ENTERPRISE SECTOR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79770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Finding: tax payers contribute billions of euro to supporting the enterprise sector</a:t>
            </a:r>
            <a:endParaRPr lang="en-IE" dirty="0" smtClean="0"/>
          </a:p>
          <a:p>
            <a:r>
              <a:rPr lang="en-IE" sz="2800" dirty="0" smtClean="0"/>
              <a:t>Problems:</a:t>
            </a:r>
          </a:p>
          <a:p>
            <a:pPr lvl="1"/>
            <a:r>
              <a:rPr lang="en-IE" sz="2800" dirty="0" smtClean="0"/>
              <a:t>Absence of coherent strategy</a:t>
            </a:r>
          </a:p>
          <a:p>
            <a:pPr lvl="1"/>
            <a:r>
              <a:rPr lang="en-IE" sz="2800" dirty="0" smtClean="0"/>
              <a:t>Lack of research on impact of policy</a:t>
            </a:r>
          </a:p>
          <a:p>
            <a:pPr lvl="1"/>
            <a:r>
              <a:rPr lang="en-IE" sz="2800" dirty="0" smtClean="0"/>
              <a:t>Each “side” blames the other</a:t>
            </a:r>
          </a:p>
          <a:p>
            <a:r>
              <a:rPr lang="en-IE" sz="2800" dirty="0" smtClean="0"/>
              <a:t>Solution: More research, better info</a:t>
            </a:r>
          </a:p>
          <a:p>
            <a:endParaRPr lang="en-IE" sz="2800" dirty="0" smtClean="0"/>
          </a:p>
        </p:txBody>
      </p:sp>
    </p:spTree>
    <p:extLst>
      <p:ext uri="{BB962C8B-B14F-4D97-AF65-F5344CB8AC3E}">
        <p14:creationId xmlns:p14="http://schemas.microsoft.com/office/powerpoint/2010/main" val="47232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IE" sz="2800" dirty="0" smtClean="0"/>
              <a:t>EXPORT PERFORMANCE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59685927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heSansBold-Plain"/>
        <a:ea typeface="ＭＳ Ｐゴシック"/>
        <a:cs typeface=""/>
      </a:majorFont>
      <a:minorFont>
        <a:latin typeface="TheSans-Plai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395</Words>
  <Application>Microsoft Office PowerPoint</Application>
  <PresentationFormat>On-screen Show (4:3)</PresentationFormat>
  <Paragraphs>74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 A New Course for Better Times</vt:lpstr>
      <vt:lpstr>David Jacobson Industrial Policy</vt:lpstr>
      <vt:lpstr>INTRODUCTION</vt:lpstr>
      <vt:lpstr>TASC Commission on Industrial Policy </vt:lpstr>
      <vt:lpstr>THE BANKS</vt:lpstr>
      <vt:lpstr>PowerPoint Presentation</vt:lpstr>
      <vt:lpstr>STATE SUPPORT FOR ENTERPRISE SECTOR</vt:lpstr>
      <vt:lpstr>PowerPoint Presentation</vt:lpstr>
      <vt:lpstr>EXPORT PERFORMANCE</vt:lpstr>
      <vt:lpstr>PowerPoint Presentation</vt:lpstr>
      <vt:lpstr>INNOVATION</vt:lpstr>
      <vt:lpstr>PowerPoint Presentation</vt:lpstr>
      <vt:lpstr>SUSTAINABILITY</vt:lpstr>
      <vt:lpstr>PowerPoint Presentation</vt:lpstr>
      <vt:lpstr>CORPORATE TAX RATE</vt:lpstr>
      <vt:lpstr>PowerPoint Presentation</vt:lpstr>
      <vt:lpstr>Industrial Policy, by David Jacobson</vt:lpstr>
    </vt:vector>
  </TitlesOfParts>
  <Company>nicola barrett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barrett</dc:creator>
  <cp:lastModifiedBy>Deirdre Keogh</cp:lastModifiedBy>
  <cp:revision>76</cp:revision>
  <dcterms:created xsi:type="dcterms:W3CDTF">2009-09-02T08:57:18Z</dcterms:created>
  <dcterms:modified xsi:type="dcterms:W3CDTF">2014-04-09T16:02:01Z</dcterms:modified>
</cp:coreProperties>
</file>