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2" r:id="rId3"/>
    <p:sldId id="261" r:id="rId4"/>
    <p:sldId id="263" r:id="rId5"/>
    <p:sldId id="266" r:id="rId6"/>
    <p:sldId id="267" r:id="rId7"/>
    <p:sldId id="264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Content -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4344" y="1505036"/>
            <a:ext cx="8309998" cy="4556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38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E36F2A7-855B-4F7D-8AA9-62BAF3FA132A}" type="datetimeFigureOut">
              <a:rPr lang="en-IE" smtClean="0"/>
              <a:t>23/01/2018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ABEB4B3-A78B-4F1D-938C-441AB4D2F8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764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E36F2A7-855B-4F7D-8AA9-62BAF3FA132A}" type="datetimeFigureOut">
              <a:rPr lang="en-IE" smtClean="0"/>
              <a:t>23/01/2018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ABEB4B3-A78B-4F1D-938C-441AB4D2F8A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515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7504"/>
            <a:ext cx="9164092" cy="25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4344" y="-2232"/>
            <a:ext cx="6804422" cy="105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Tahoma Bold" charset="0"/>
              </a:rPr>
              <a:t>Click to edit Master title style</a:t>
            </a:r>
          </a:p>
        </p:txBody>
      </p:sp>
      <p:sp>
        <p:nvSpPr>
          <p:cNvPr id="205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64344" y="1656458"/>
            <a:ext cx="7887146" cy="435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ahoma 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Tahoma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Tahoma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Tahoma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Tahoma" pitchFamily="34" charset="0"/>
              </a:rPr>
              <a:t>Fifth level</a:t>
            </a:r>
          </a:p>
        </p:txBody>
      </p:sp>
      <p:pic>
        <p:nvPicPr>
          <p:cNvPr id="2053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66" y="-2232"/>
            <a:ext cx="1875234" cy="105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47" y="138410"/>
            <a:ext cx="1612924" cy="81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815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  <a:sym typeface="Tahoma Bold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5pPr>
      <a:lvl6pPr marL="321457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6pPr>
      <a:lvl7pPr marL="642915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7pPr>
      <a:lvl8pPr marL="964372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8pPr>
      <a:lvl9pPr marL="1285829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ahoma Bold" charset="0"/>
          <a:ea typeface="Heiti SC Medium" charset="-122"/>
          <a:cs typeface="Heiti SC Medium" charset="-122"/>
          <a:sym typeface="Tahoma Bold" charset="0"/>
        </a:defRPr>
      </a:lvl9pPr>
    </p:titleStyle>
    <p:bodyStyle>
      <a:lvl1pPr marL="319225" indent="-319225" algn="l" rtl="0" eaLnBrk="0" fontAlgn="base" hangingPunct="0">
        <a:spcBef>
          <a:spcPts val="1477"/>
        </a:spcBef>
        <a:spcAft>
          <a:spcPct val="0"/>
        </a:spcAft>
        <a:buClr>
          <a:srgbClr val="A90015"/>
        </a:buClr>
        <a:buSzPct val="85000"/>
        <a:buFont typeface="Wingdings" pitchFamily="2" charset="2"/>
        <a:buChar char="►"/>
        <a:defRPr sz="2400" kern="1200">
          <a:solidFill>
            <a:srgbClr val="343434"/>
          </a:solidFill>
          <a:latin typeface="+mn-lt"/>
          <a:ea typeface="+mn-ea"/>
          <a:cs typeface="+mn-cs"/>
          <a:sym typeface="Tahoma Bold" charset="0"/>
        </a:defRPr>
      </a:lvl1pPr>
      <a:lvl2pPr marL="593803" indent="-272346" algn="l" rtl="0" eaLnBrk="0" fontAlgn="base" hangingPunct="0">
        <a:spcBef>
          <a:spcPts val="914"/>
        </a:spcBef>
        <a:spcAft>
          <a:spcPct val="0"/>
        </a:spcAft>
        <a:buClr>
          <a:srgbClr val="A90015"/>
        </a:buClr>
        <a:buSzPct val="69000"/>
        <a:buFont typeface="Lucida Grande" charset="0"/>
        <a:buChar char="►"/>
        <a:defRPr sz="2400" kern="1200">
          <a:solidFill>
            <a:srgbClr val="343434"/>
          </a:solidFill>
          <a:latin typeface="Tahoma" charset="0"/>
          <a:ea typeface="Heiti SC Light" charset="-122"/>
          <a:cs typeface="Heiti SC Light" charset="-122"/>
          <a:sym typeface="Tahoma" pitchFamily="34" charset="0"/>
        </a:defRPr>
      </a:lvl2pPr>
      <a:lvl3pPr marL="866149" indent="-223234" algn="l" rtl="0" eaLnBrk="0" fontAlgn="base" hangingPunct="0">
        <a:spcBef>
          <a:spcPts val="703"/>
        </a:spcBef>
        <a:spcAft>
          <a:spcPct val="0"/>
        </a:spcAft>
        <a:buClr>
          <a:srgbClr val="A90015"/>
        </a:buClr>
        <a:buSzPct val="69000"/>
        <a:buFont typeface="Lucida Grande" charset="0"/>
        <a:buChar char="►"/>
        <a:defRPr sz="2000" kern="1200">
          <a:solidFill>
            <a:srgbClr val="343434"/>
          </a:solidFill>
          <a:latin typeface="Tahoma" charset="0"/>
          <a:ea typeface="Heiti SC Light" charset="-122"/>
          <a:cs typeface="Heiti SC Light" charset="-122"/>
          <a:sym typeface="Tahoma" pitchFamily="34" charset="0"/>
        </a:defRPr>
      </a:lvl3pPr>
      <a:lvl4pPr marL="1187606" indent="-223234" algn="l" rtl="0" eaLnBrk="0" fontAlgn="base" hangingPunct="0">
        <a:spcBef>
          <a:spcPts val="633"/>
        </a:spcBef>
        <a:spcAft>
          <a:spcPct val="0"/>
        </a:spcAft>
        <a:buClr>
          <a:srgbClr val="A90015"/>
        </a:buClr>
        <a:buSzPct val="69000"/>
        <a:buFont typeface="Lucida Grande" charset="0"/>
        <a:buChar char="►"/>
        <a:defRPr sz="1700" kern="1200">
          <a:solidFill>
            <a:srgbClr val="343434"/>
          </a:solidFill>
          <a:latin typeface="Tahoma" charset="0"/>
          <a:ea typeface="Heiti SC Light" charset="-122"/>
          <a:cs typeface="Heiti SC Light" charset="-122"/>
          <a:sym typeface="Tahoma" pitchFamily="34" charset="0"/>
        </a:defRPr>
      </a:lvl4pPr>
      <a:lvl5pPr marL="1473346" indent="-187517" algn="l" rtl="0" eaLnBrk="0" fontAlgn="base" hangingPunct="0">
        <a:spcBef>
          <a:spcPts val="633"/>
        </a:spcBef>
        <a:spcAft>
          <a:spcPct val="0"/>
        </a:spcAft>
        <a:buClr>
          <a:srgbClr val="A90015"/>
        </a:buClr>
        <a:buSzPct val="69000"/>
        <a:buFont typeface="Lucida Grande" charset="0"/>
        <a:buChar char="►"/>
        <a:defRPr sz="1500" kern="1200">
          <a:solidFill>
            <a:srgbClr val="343434"/>
          </a:solidFill>
          <a:latin typeface="Tahoma" charset="0"/>
          <a:ea typeface="Heiti SC Light" charset="-122"/>
          <a:cs typeface="Heiti SC Light" charset="-122"/>
          <a:sym typeface="Tahoma" pitchFamily="34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0060" y="310655"/>
            <a:ext cx="4966320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1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     </a:t>
            </a:r>
            <a:r>
              <a:rPr lang="en-I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How </a:t>
            </a: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We Can Resolve </a:t>
            </a:r>
            <a:endParaRPr lang="en-IE" sz="3600" dirty="0" smtClean="0">
              <a:solidFill>
                <a:schemeClr val="accent1"/>
              </a:solidFill>
              <a:latin typeface="+mj-lt"/>
              <a:ea typeface="+mj-ea"/>
              <a:cs typeface="+mj-cs"/>
              <a:sym typeface="Tahoma Bold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I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the </a:t>
            </a:r>
            <a:r>
              <a:rPr lang="en-IE" sz="36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Housing </a:t>
            </a:r>
            <a:r>
              <a:rPr lang="en-IE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Crisis</a:t>
            </a:r>
          </a:p>
          <a:p>
            <a:pPr algn="ctr"/>
            <a:r>
              <a:rPr lang="en-IE" sz="3200" dirty="0" smtClean="0"/>
              <a:t> </a:t>
            </a:r>
            <a:r>
              <a:rPr lang="en-IE" sz="3200" b="1" dirty="0"/>
              <a:t>Organised by the </a:t>
            </a:r>
            <a:endParaRPr lang="en-IE" sz="3200" b="1" dirty="0" smtClean="0"/>
          </a:p>
          <a:p>
            <a:pPr algn="ctr"/>
            <a:r>
              <a:rPr lang="en-IE" sz="3200" b="1" dirty="0" smtClean="0"/>
              <a:t>Irish </a:t>
            </a:r>
            <a:r>
              <a:rPr lang="en-IE" sz="3200" b="1" dirty="0"/>
              <a:t>Congress </a:t>
            </a:r>
            <a:endParaRPr lang="en-IE" sz="3200" b="1" dirty="0" smtClean="0"/>
          </a:p>
          <a:p>
            <a:pPr algn="ctr"/>
            <a:r>
              <a:rPr lang="en-IE" sz="3200" b="1" dirty="0" smtClean="0"/>
              <a:t>of </a:t>
            </a:r>
            <a:r>
              <a:rPr lang="en-IE" sz="3200" b="1" dirty="0"/>
              <a:t>Trade Unions </a:t>
            </a:r>
            <a:endParaRPr lang="en-IE" sz="3200" b="1" dirty="0" smtClean="0"/>
          </a:p>
          <a:p>
            <a:pPr algn="ctr"/>
            <a:r>
              <a:rPr lang="en-IE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Tahoma Bold" charset="0"/>
              </a:rPr>
              <a:t>23 January 2018</a:t>
            </a:r>
            <a:endParaRPr lang="en-IE" sz="3200" dirty="0">
              <a:solidFill>
                <a:schemeClr val="accent1"/>
              </a:solidFill>
              <a:latin typeface="+mj-lt"/>
              <a:ea typeface="+mj-ea"/>
              <a:cs typeface="+mj-cs"/>
              <a:sym typeface="Tahoma 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1486"/>
            <a:ext cx="3093786" cy="19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100" dirty="0"/>
              <a:t>The People We </a:t>
            </a:r>
            <a:r>
              <a:rPr lang="en-IE" sz="3100" dirty="0" smtClean="0"/>
              <a:t>Help</a:t>
            </a:r>
            <a:endParaRPr lang="en-US" sz="31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70505" cy="40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840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100" dirty="0"/>
              <a:t>Renting &amp; the Risk of Homelessness </a:t>
            </a:r>
            <a:endParaRPr lang="en-US" sz="31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 marL="0" indent="0">
              <a:buNone/>
            </a:pPr>
            <a:endParaRPr lang="en-US" altLang="en-US" smtClean="0"/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6" y="1049239"/>
            <a:ext cx="9144000" cy="60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103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100" dirty="0" smtClean="0"/>
              <a:t>Ann’s Story</a:t>
            </a:r>
            <a:endParaRPr lang="en-US" sz="31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25252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14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200" b="1" dirty="0" smtClean="0">
                <a:solidFill>
                  <a:srgbClr val="A30F33"/>
                </a:solidFill>
                <a:cs typeface="Arial" pitchFamily="34" charset="0"/>
              </a:rPr>
              <a:t>Homeless Prevention-</a:t>
            </a:r>
            <a:br>
              <a:rPr lang="en-IE" sz="3200" b="1" dirty="0" smtClean="0">
                <a:solidFill>
                  <a:srgbClr val="A30F33"/>
                </a:solidFill>
                <a:cs typeface="Arial" pitchFamily="34" charset="0"/>
              </a:rPr>
            </a:br>
            <a:r>
              <a:rPr lang="en-IE" sz="3200" b="1" dirty="0" smtClean="0">
                <a:solidFill>
                  <a:srgbClr val="A30F33"/>
                </a:solidFill>
                <a:cs typeface="Arial" pitchFamily="34" charset="0"/>
              </a:rPr>
              <a:t>How We Help</a:t>
            </a:r>
            <a:endParaRPr lang="en-US" sz="3200" b="1" dirty="0">
              <a:solidFill>
                <a:srgbClr val="A30F33"/>
              </a:solidFill>
              <a:cs typeface="Arial" pitchFamily="34" charset="0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495"/>
            <a:ext cx="9252520" cy="60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5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A30F33"/>
                </a:solidFill>
                <a:cs typeface="Arial" pitchFamily="34" charset="0"/>
              </a:rPr>
              <a:t>Cost Rental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 marL="0" indent="0">
              <a:buNone/>
            </a:pPr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570"/>
            <a:ext cx="9144000" cy="55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4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IE" sz="3100" dirty="0"/>
              <a:t>How We Can Resolve </a:t>
            </a:r>
            <a:r>
              <a:rPr lang="en-IE" sz="3100" dirty="0" smtClean="0"/>
              <a:t/>
            </a:r>
            <a:br>
              <a:rPr lang="en-IE" sz="3100" dirty="0" smtClean="0"/>
            </a:br>
            <a:r>
              <a:rPr lang="en-IE" sz="3100" dirty="0" smtClean="0"/>
              <a:t>the </a:t>
            </a:r>
            <a:r>
              <a:rPr lang="en-IE" sz="3100" dirty="0"/>
              <a:t>Housing </a:t>
            </a:r>
            <a:r>
              <a:rPr lang="en-IE" sz="3100" dirty="0" smtClean="0"/>
              <a:t>Crisis</a:t>
            </a:r>
            <a:endParaRPr lang="en-US" sz="3100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4344" y="1504653"/>
            <a:ext cx="8310191" cy="455749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/>
              <a:t>Security of Tenure-Indefinite tenancies &amp; amendment of Section 34 RTA</a:t>
            </a:r>
          </a:p>
          <a:p>
            <a:pPr lvl="0">
              <a:buFont typeface="Wingdings" pitchFamily="2" charset="2"/>
              <a:buChar char="§"/>
            </a:pPr>
            <a:r>
              <a:rPr lang="en-IE" b="1" dirty="0" smtClean="0"/>
              <a:t>Tackling unsustainable rent increases through enforcement of Rent Certainty</a:t>
            </a:r>
            <a:r>
              <a:rPr lang="en-IE" dirty="0"/>
              <a:t> </a:t>
            </a:r>
            <a:r>
              <a:rPr lang="en-IE" dirty="0" smtClean="0"/>
              <a:t>and </a:t>
            </a:r>
            <a:r>
              <a:rPr lang="en-US" altLang="en-US" dirty="0" smtClean="0"/>
              <a:t>m</a:t>
            </a:r>
            <a:r>
              <a:rPr lang="en-IE" b="1" dirty="0" err="1" smtClean="0"/>
              <a:t>aking</a:t>
            </a:r>
            <a:r>
              <a:rPr lang="en-IE" b="1" dirty="0" smtClean="0"/>
              <a:t> </a:t>
            </a:r>
            <a:r>
              <a:rPr lang="en-IE" b="1" dirty="0"/>
              <a:t>the RTB rent index publically accessible and </a:t>
            </a:r>
            <a:r>
              <a:rPr lang="en-IE" b="1" dirty="0" smtClean="0"/>
              <a:t>searchable </a:t>
            </a:r>
            <a:endParaRPr lang="en-IE" dirty="0"/>
          </a:p>
          <a:p>
            <a:pPr lvl="0">
              <a:buFont typeface="Wingdings" pitchFamily="2" charset="2"/>
              <a:buChar char="§"/>
            </a:pPr>
            <a:r>
              <a:rPr lang="en-IE" b="1" dirty="0"/>
              <a:t>Progressing a Cost Rental </a:t>
            </a:r>
            <a:r>
              <a:rPr lang="en-IE" b="1" dirty="0" smtClean="0"/>
              <a:t>Model</a:t>
            </a:r>
            <a:endParaRPr lang="en-IE" dirty="0"/>
          </a:p>
          <a:p>
            <a:pPr lvl="0">
              <a:buFont typeface="Wingdings" pitchFamily="2" charset="2"/>
              <a:buChar char="§"/>
            </a:pPr>
            <a:r>
              <a:rPr lang="en-IE" b="1" dirty="0" smtClean="0"/>
              <a:t>Introducing </a:t>
            </a:r>
            <a:r>
              <a:rPr lang="en-IE" b="1" dirty="0"/>
              <a:t>the Deposit Protection Scheme and a deposit to mean one month’s </a:t>
            </a:r>
            <a:r>
              <a:rPr lang="en-IE" b="1" dirty="0" smtClean="0"/>
              <a:t>rent and </a:t>
            </a:r>
            <a:endParaRPr lang="en-IE" dirty="0"/>
          </a:p>
          <a:p>
            <a:pPr lvl="0">
              <a:buFont typeface="Wingdings" pitchFamily="2" charset="2"/>
              <a:buChar char="§"/>
            </a:pPr>
            <a:r>
              <a:rPr lang="en-IE" b="1" dirty="0" smtClean="0"/>
              <a:t>Reviewing </a:t>
            </a:r>
            <a:r>
              <a:rPr lang="en-IE" b="1" dirty="0"/>
              <a:t>legislation regarding “substantial change in the nature of the accommodation”</a:t>
            </a:r>
            <a:endParaRPr lang="en-IE" dirty="0"/>
          </a:p>
          <a:p>
            <a:pPr>
              <a:buFont typeface="Wingdings" pitchFamily="2" charset="2"/>
              <a:buChar char="§"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1277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6"/>
            <a:ext cx="9143999" cy="68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483375"/>
      </p:ext>
    </p:extLst>
  </p:cSld>
  <p:clrMapOvr>
    <a:masterClrMapping/>
  </p:clrMapOvr>
</p:sld>
</file>

<file path=ppt/theme/theme1.xml><?xml version="1.0" encoding="utf-8"?>
<a:theme xmlns:a="http://schemas.openxmlformats.org/drawingml/2006/main" name="3_GENERAL CONTEN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A408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C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Tahoma Bold"/>
        <a:ea typeface="Heiti SC Medium"/>
        <a:cs typeface="Heiti SC Medium"/>
      </a:majorFont>
      <a:minorFont>
        <a:latin typeface="Tahoma Bold"/>
        <a:ea typeface="Heiti SC Medium"/>
        <a:cs typeface="Heiti SC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charset="0"/>
            <a:ea typeface="Heiti SC Light" charset="-122"/>
            <a:cs typeface="Heiti SC Light" charset="-122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charset="0"/>
            <a:ea typeface="Heiti SC Light" charset="-122"/>
            <a:cs typeface="Heiti SC Light" charset="-122"/>
            <a:sym typeface="GillSans" charset="0"/>
          </a:defRPr>
        </a:defPPr>
      </a:lstStyle>
    </a:lnDef>
    <a:txDef>
      <a:spPr/>
      <a:bodyPr/>
      <a:lstStyle>
        <a:defPPr>
          <a:defRPr smtClean="0"/>
        </a:defPPr>
      </a:lstStyle>
    </a:tx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102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3_GENERAL CONTENT</vt:lpstr>
      <vt:lpstr>PowerPoint Presentation</vt:lpstr>
      <vt:lpstr>The People We Help</vt:lpstr>
      <vt:lpstr>Renting &amp; the Risk of Homelessness </vt:lpstr>
      <vt:lpstr>Ann’s Story</vt:lpstr>
      <vt:lpstr>Homeless Prevention- How We Help</vt:lpstr>
      <vt:lpstr>Cost Rental</vt:lpstr>
      <vt:lpstr>How We Can Resolve  the Housing Crisis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Murphy</dc:creator>
  <cp:lastModifiedBy>Deirdre Mannion</cp:lastModifiedBy>
  <cp:revision>14</cp:revision>
  <dcterms:created xsi:type="dcterms:W3CDTF">2018-01-22T14:45:17Z</dcterms:created>
  <dcterms:modified xsi:type="dcterms:W3CDTF">2018-01-23T07:59:52Z</dcterms:modified>
</cp:coreProperties>
</file>