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929" r:id="rId2"/>
    <p:sldMasterId id="2147485089" r:id="rId3"/>
  </p:sldMasterIdLst>
  <p:notesMasterIdLst>
    <p:notesMasterId r:id="rId16"/>
  </p:notesMasterIdLst>
  <p:handoutMasterIdLst>
    <p:handoutMasterId r:id="rId17"/>
  </p:handoutMasterIdLst>
  <p:sldIdLst>
    <p:sldId id="257" r:id="rId4"/>
    <p:sldId id="430" r:id="rId5"/>
    <p:sldId id="424" r:id="rId6"/>
    <p:sldId id="431" r:id="rId7"/>
    <p:sldId id="421" r:id="rId8"/>
    <p:sldId id="409" r:id="rId9"/>
    <p:sldId id="426" r:id="rId10"/>
    <p:sldId id="427" r:id="rId11"/>
    <p:sldId id="400" r:id="rId12"/>
    <p:sldId id="432" r:id="rId13"/>
    <p:sldId id="429" r:id="rId14"/>
    <p:sldId id="396" r:id="rId15"/>
  </p:sldIdLst>
  <p:sldSz cx="12192000" cy="6858000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16C0F3"/>
    <a:srgbClr val="FFFFCC"/>
    <a:srgbClr val="EAEAEA"/>
    <a:srgbClr val="00ADEE"/>
    <a:srgbClr val="00A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194" autoAdjust="0"/>
  </p:normalViewPr>
  <p:slideViewPr>
    <p:cSldViewPr>
      <p:cViewPr varScale="1">
        <p:scale>
          <a:sx n="85" d="100"/>
          <a:sy n="85" d="100"/>
        </p:scale>
        <p:origin x="75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A4C51-3DCC-B24B-A9DC-159463A55DA5}" type="doc">
      <dgm:prSet loTypeId="urn:microsoft.com/office/officeart/2005/8/layout/cycle4#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EEEF0A-4BFE-DE45-992D-6C89C2992603}">
      <dgm:prSet phldrT="[Text]"/>
      <dgm:spPr/>
      <dgm:t>
        <a:bodyPr/>
        <a:lstStyle/>
        <a:p>
          <a:r>
            <a:rPr lang="en-US" dirty="0"/>
            <a:t>Local Authority Social Housing</a:t>
          </a:r>
        </a:p>
      </dgm:t>
    </dgm:pt>
    <dgm:pt modelId="{E8662D9F-8716-DF4D-AC4B-01CED4DE4A80}" type="parTrans" cxnId="{AB3BB5A0-47FF-ED44-AA0E-3FB7A7C40DC7}">
      <dgm:prSet/>
      <dgm:spPr/>
      <dgm:t>
        <a:bodyPr/>
        <a:lstStyle/>
        <a:p>
          <a:endParaRPr lang="en-US"/>
        </a:p>
      </dgm:t>
    </dgm:pt>
    <dgm:pt modelId="{E28772A8-BD98-754D-AAFC-800D6A022509}" type="sibTrans" cxnId="{AB3BB5A0-47FF-ED44-AA0E-3FB7A7C40DC7}">
      <dgm:prSet/>
      <dgm:spPr/>
      <dgm:t>
        <a:bodyPr/>
        <a:lstStyle/>
        <a:p>
          <a:endParaRPr lang="en-US"/>
        </a:p>
      </dgm:t>
    </dgm:pt>
    <dgm:pt modelId="{09AAA4D4-BE51-D043-917B-CB74727F5A3B}">
      <dgm:prSet phldrT="[Text]" custT="1"/>
      <dgm:spPr/>
      <dgm:t>
        <a:bodyPr/>
        <a:lstStyle/>
        <a:p>
          <a:r>
            <a:rPr lang="en-US" sz="2800" b="1" dirty="0"/>
            <a:t>135,000</a:t>
          </a:r>
        </a:p>
      </dgm:t>
    </dgm:pt>
    <dgm:pt modelId="{D77E493C-8567-084A-871F-4DA318022B7A}" type="parTrans" cxnId="{97B9A626-44D4-7043-8845-C4897A9F167B}">
      <dgm:prSet/>
      <dgm:spPr/>
      <dgm:t>
        <a:bodyPr/>
        <a:lstStyle/>
        <a:p>
          <a:endParaRPr lang="en-US"/>
        </a:p>
      </dgm:t>
    </dgm:pt>
    <dgm:pt modelId="{EEB79DC2-6DDA-9C45-B910-E0C0871A59FE}" type="sibTrans" cxnId="{97B9A626-44D4-7043-8845-C4897A9F167B}">
      <dgm:prSet/>
      <dgm:spPr/>
      <dgm:t>
        <a:bodyPr/>
        <a:lstStyle/>
        <a:p>
          <a:endParaRPr lang="en-US"/>
        </a:p>
      </dgm:t>
    </dgm:pt>
    <dgm:pt modelId="{7DA2A42A-BCAA-7241-968F-C87AD143D425}">
      <dgm:prSet phldrT="[Text]" custT="1"/>
      <dgm:spPr/>
      <dgm:t>
        <a:bodyPr/>
        <a:lstStyle/>
        <a:p>
          <a:r>
            <a:rPr lang="en-US" sz="2000" dirty="0"/>
            <a:t>RAS/ HAP/ Leased</a:t>
          </a:r>
        </a:p>
      </dgm:t>
    </dgm:pt>
    <dgm:pt modelId="{61CD39CD-41D0-3342-897F-E4A19611A8B4}" type="parTrans" cxnId="{A2AE8BAE-BCBE-9448-AED9-7C8E8A0378D9}">
      <dgm:prSet/>
      <dgm:spPr/>
      <dgm:t>
        <a:bodyPr/>
        <a:lstStyle/>
        <a:p>
          <a:endParaRPr lang="en-US"/>
        </a:p>
      </dgm:t>
    </dgm:pt>
    <dgm:pt modelId="{ABE3DCA8-7AC5-2F40-BEFF-3693E82F154B}" type="sibTrans" cxnId="{A2AE8BAE-BCBE-9448-AED9-7C8E8A0378D9}">
      <dgm:prSet/>
      <dgm:spPr/>
      <dgm:t>
        <a:bodyPr/>
        <a:lstStyle/>
        <a:p>
          <a:endParaRPr lang="en-US"/>
        </a:p>
      </dgm:t>
    </dgm:pt>
    <dgm:pt modelId="{3208F71C-E168-AA49-9EF3-6213D75E3C8C}">
      <dgm:prSet phldrT="[Text]"/>
      <dgm:spPr/>
      <dgm:t>
        <a:bodyPr/>
        <a:lstStyle/>
        <a:p>
          <a:r>
            <a:rPr lang="en-US" b="1" dirty="0"/>
            <a:t>63,000</a:t>
          </a:r>
        </a:p>
      </dgm:t>
    </dgm:pt>
    <dgm:pt modelId="{1A3A5BE4-B384-0C4C-8ADD-B09CC3C2CD5C}" type="parTrans" cxnId="{4D02F83E-0DEF-1843-B307-8EF7A3AD22DB}">
      <dgm:prSet/>
      <dgm:spPr/>
      <dgm:t>
        <a:bodyPr/>
        <a:lstStyle/>
        <a:p>
          <a:endParaRPr lang="en-US"/>
        </a:p>
      </dgm:t>
    </dgm:pt>
    <dgm:pt modelId="{629C4D0A-DC51-E448-8977-20EDB6F41929}" type="sibTrans" cxnId="{4D02F83E-0DEF-1843-B307-8EF7A3AD22DB}">
      <dgm:prSet/>
      <dgm:spPr/>
      <dgm:t>
        <a:bodyPr/>
        <a:lstStyle/>
        <a:p>
          <a:endParaRPr lang="en-US"/>
        </a:p>
      </dgm:t>
    </dgm:pt>
    <dgm:pt modelId="{AEDC8FB5-BCBF-2844-A4F9-9BEBF3014391}">
      <dgm:prSet phldrT="[Text]" custT="1"/>
      <dgm:spPr>
        <a:solidFill>
          <a:srgbClr val="FF00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650" dirty="0"/>
            <a:t>Rent </a:t>
          </a:r>
        </a:p>
        <a:p>
          <a:pPr>
            <a:spcAft>
              <a:spcPct val="35000"/>
            </a:spcAft>
          </a:pPr>
          <a:r>
            <a:rPr lang="en-US" sz="1650" dirty="0"/>
            <a:t>Supplement</a:t>
          </a:r>
        </a:p>
      </dgm:t>
    </dgm:pt>
    <dgm:pt modelId="{9A414C93-6FD0-EC42-A505-6B6DB1094B70}" type="parTrans" cxnId="{EBAE18D7-C383-2948-8F2B-1E7BAB6E4DED}">
      <dgm:prSet/>
      <dgm:spPr/>
      <dgm:t>
        <a:bodyPr/>
        <a:lstStyle/>
        <a:p>
          <a:endParaRPr lang="en-US"/>
        </a:p>
      </dgm:t>
    </dgm:pt>
    <dgm:pt modelId="{BD96BBB8-3301-8C4E-BC6E-B1DD0C3145CA}" type="sibTrans" cxnId="{EBAE18D7-C383-2948-8F2B-1E7BAB6E4DED}">
      <dgm:prSet/>
      <dgm:spPr/>
      <dgm:t>
        <a:bodyPr/>
        <a:lstStyle/>
        <a:p>
          <a:endParaRPr lang="en-US"/>
        </a:p>
      </dgm:t>
    </dgm:pt>
    <dgm:pt modelId="{4D66297D-6309-0D49-BC5A-68291912CC5A}">
      <dgm:prSet phldrT="[Text]" custT="1"/>
      <dgm:spPr/>
      <dgm:t>
        <a:bodyPr/>
        <a:lstStyle/>
        <a:p>
          <a:r>
            <a:rPr lang="en-US" sz="2800" b="1" dirty="0"/>
            <a:t>30,000</a:t>
          </a:r>
          <a:r>
            <a:rPr lang="en-US" sz="2800" dirty="0"/>
            <a:t> </a:t>
          </a:r>
        </a:p>
      </dgm:t>
    </dgm:pt>
    <dgm:pt modelId="{EF40E4BB-5EE4-0E4E-B84C-CD28387825F6}" type="parTrans" cxnId="{C82A3AA2-69E8-2C4F-B63B-E7326C167E90}">
      <dgm:prSet/>
      <dgm:spPr/>
      <dgm:t>
        <a:bodyPr/>
        <a:lstStyle/>
        <a:p>
          <a:endParaRPr lang="en-US"/>
        </a:p>
      </dgm:t>
    </dgm:pt>
    <dgm:pt modelId="{919B9A7C-00B8-4A4F-AE6B-7272164C5ECA}" type="sibTrans" cxnId="{C82A3AA2-69E8-2C4F-B63B-E7326C167E90}">
      <dgm:prSet/>
      <dgm:spPr/>
      <dgm:t>
        <a:bodyPr/>
        <a:lstStyle/>
        <a:p>
          <a:endParaRPr lang="en-US"/>
        </a:p>
      </dgm:t>
    </dgm:pt>
    <dgm:pt modelId="{4D4BD6B4-4B3C-534D-9C33-6BF9327D28D7}">
      <dgm:prSet phldrT="[Text]"/>
      <dgm:spPr/>
      <dgm:t>
        <a:bodyPr/>
        <a:lstStyle/>
        <a:p>
          <a:r>
            <a:rPr lang="en-US" dirty="0"/>
            <a:t>Approved Housing Bodies AHBs</a:t>
          </a:r>
        </a:p>
      </dgm:t>
    </dgm:pt>
    <dgm:pt modelId="{F88A2814-C266-9C47-9B87-AF4C21383D81}" type="parTrans" cxnId="{28FE7B25-AE17-9F4A-B2BD-B02AAAAAA58D}">
      <dgm:prSet/>
      <dgm:spPr/>
      <dgm:t>
        <a:bodyPr/>
        <a:lstStyle/>
        <a:p>
          <a:endParaRPr lang="en-US"/>
        </a:p>
      </dgm:t>
    </dgm:pt>
    <dgm:pt modelId="{DDA53711-212B-F24D-B8B3-CF3FFC716C52}" type="sibTrans" cxnId="{28FE7B25-AE17-9F4A-B2BD-B02AAAAAA58D}">
      <dgm:prSet/>
      <dgm:spPr/>
      <dgm:t>
        <a:bodyPr/>
        <a:lstStyle/>
        <a:p>
          <a:endParaRPr lang="en-US"/>
        </a:p>
      </dgm:t>
    </dgm:pt>
    <dgm:pt modelId="{03738676-52B9-F14C-86C9-3D6C268918AD}">
      <dgm:prSet phldrT="[Text]"/>
      <dgm:spPr/>
      <dgm:t>
        <a:bodyPr/>
        <a:lstStyle/>
        <a:p>
          <a:r>
            <a:rPr lang="en-US" b="1" dirty="0"/>
            <a:t>36,000</a:t>
          </a:r>
        </a:p>
      </dgm:t>
    </dgm:pt>
    <dgm:pt modelId="{9F0B201B-0BD1-9D4F-A380-6F8E137A2B40}" type="parTrans" cxnId="{F7AF0972-4111-D647-A53B-C0EED72A88C1}">
      <dgm:prSet/>
      <dgm:spPr/>
      <dgm:t>
        <a:bodyPr/>
        <a:lstStyle/>
        <a:p>
          <a:endParaRPr lang="en-US"/>
        </a:p>
      </dgm:t>
    </dgm:pt>
    <dgm:pt modelId="{12A9CE79-D5A5-E043-AE51-87E37E2E116E}" type="sibTrans" cxnId="{F7AF0972-4111-D647-A53B-C0EED72A88C1}">
      <dgm:prSet/>
      <dgm:spPr/>
      <dgm:t>
        <a:bodyPr/>
        <a:lstStyle/>
        <a:p>
          <a:endParaRPr lang="en-US"/>
        </a:p>
      </dgm:t>
    </dgm:pt>
    <dgm:pt modelId="{220BC723-BE48-FF43-A80F-76F7774DA2ED}" type="pres">
      <dgm:prSet presAssocID="{481A4C51-3DCC-B24B-A9DC-159463A55DA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F5F05DBF-1A95-D649-B046-3167CAB6B266}" type="pres">
      <dgm:prSet presAssocID="{481A4C51-3DCC-B24B-A9DC-159463A55DA5}" presName="children" presStyleCnt="0"/>
      <dgm:spPr/>
    </dgm:pt>
    <dgm:pt modelId="{CC3BDA64-F469-DC4B-829D-CBEDCF875384}" type="pres">
      <dgm:prSet presAssocID="{481A4C51-3DCC-B24B-A9DC-159463A55DA5}" presName="child1group" presStyleCnt="0"/>
      <dgm:spPr/>
    </dgm:pt>
    <dgm:pt modelId="{FB295338-AEB1-8740-BB2D-F2D44E9CD8DF}" type="pres">
      <dgm:prSet presAssocID="{481A4C51-3DCC-B24B-A9DC-159463A55DA5}" presName="child1" presStyleLbl="bgAcc1" presStyleIdx="0" presStyleCnt="4" custScaleX="131630"/>
      <dgm:spPr/>
    </dgm:pt>
    <dgm:pt modelId="{7A1F3832-F949-494E-8AF9-2025857047F8}" type="pres">
      <dgm:prSet presAssocID="{481A4C51-3DCC-B24B-A9DC-159463A55DA5}" presName="child1Text" presStyleLbl="bgAcc1" presStyleIdx="0" presStyleCnt="4">
        <dgm:presLayoutVars>
          <dgm:bulletEnabled val="1"/>
        </dgm:presLayoutVars>
      </dgm:prSet>
      <dgm:spPr/>
    </dgm:pt>
    <dgm:pt modelId="{7D097EAB-01B5-2F47-A372-F58083C3D01D}" type="pres">
      <dgm:prSet presAssocID="{481A4C51-3DCC-B24B-A9DC-159463A55DA5}" presName="child2group" presStyleCnt="0"/>
      <dgm:spPr/>
    </dgm:pt>
    <dgm:pt modelId="{80D81B60-D36A-4549-9EDB-82BCD7CB51EB}" type="pres">
      <dgm:prSet presAssocID="{481A4C51-3DCC-B24B-A9DC-159463A55DA5}" presName="child2" presStyleLbl="bgAcc1" presStyleIdx="1" presStyleCnt="4" custScaleX="139704"/>
      <dgm:spPr/>
    </dgm:pt>
    <dgm:pt modelId="{DCE675B5-1FBF-7746-A5DA-FCD3E65EFDF9}" type="pres">
      <dgm:prSet presAssocID="{481A4C51-3DCC-B24B-A9DC-159463A55DA5}" presName="child2Text" presStyleLbl="bgAcc1" presStyleIdx="1" presStyleCnt="4">
        <dgm:presLayoutVars>
          <dgm:bulletEnabled val="1"/>
        </dgm:presLayoutVars>
      </dgm:prSet>
      <dgm:spPr/>
    </dgm:pt>
    <dgm:pt modelId="{0A109F34-D132-C34F-9AE8-AAC3BC943D1B}" type="pres">
      <dgm:prSet presAssocID="{481A4C51-3DCC-B24B-A9DC-159463A55DA5}" presName="child3group" presStyleCnt="0"/>
      <dgm:spPr/>
    </dgm:pt>
    <dgm:pt modelId="{6B131E1B-39FF-3D49-AFED-C805663424D3}" type="pres">
      <dgm:prSet presAssocID="{481A4C51-3DCC-B24B-A9DC-159463A55DA5}" presName="child3" presStyleLbl="bgAcc1" presStyleIdx="2" presStyleCnt="4" custScaleX="118659" custLinFactNeighborX="19823" custLinFactNeighborY="-2596"/>
      <dgm:spPr/>
    </dgm:pt>
    <dgm:pt modelId="{ED63A573-798C-1A4D-9AF9-22BFBA7B2D49}" type="pres">
      <dgm:prSet presAssocID="{481A4C51-3DCC-B24B-A9DC-159463A55DA5}" presName="child3Text" presStyleLbl="bgAcc1" presStyleIdx="2" presStyleCnt="4">
        <dgm:presLayoutVars>
          <dgm:bulletEnabled val="1"/>
        </dgm:presLayoutVars>
      </dgm:prSet>
      <dgm:spPr/>
    </dgm:pt>
    <dgm:pt modelId="{9F01990D-EAA2-A347-8614-E305B0576A97}" type="pres">
      <dgm:prSet presAssocID="{481A4C51-3DCC-B24B-A9DC-159463A55DA5}" presName="child4group" presStyleCnt="0"/>
      <dgm:spPr/>
    </dgm:pt>
    <dgm:pt modelId="{4F2C10BF-A555-504F-9191-9F242493C33A}" type="pres">
      <dgm:prSet presAssocID="{481A4C51-3DCC-B24B-A9DC-159463A55DA5}" presName="child4" presStyleLbl="bgAcc1" presStyleIdx="3" presStyleCnt="4" custScaleX="120776"/>
      <dgm:spPr/>
    </dgm:pt>
    <dgm:pt modelId="{73342BD5-5CF4-D841-B4DF-9FA2721B2232}" type="pres">
      <dgm:prSet presAssocID="{481A4C51-3DCC-B24B-A9DC-159463A55DA5}" presName="child4Text" presStyleLbl="bgAcc1" presStyleIdx="3" presStyleCnt="4">
        <dgm:presLayoutVars>
          <dgm:bulletEnabled val="1"/>
        </dgm:presLayoutVars>
      </dgm:prSet>
      <dgm:spPr/>
    </dgm:pt>
    <dgm:pt modelId="{EF9C6B7D-AEFE-214D-90D2-5675CCCF9A30}" type="pres">
      <dgm:prSet presAssocID="{481A4C51-3DCC-B24B-A9DC-159463A55DA5}" presName="childPlaceholder" presStyleCnt="0"/>
      <dgm:spPr/>
    </dgm:pt>
    <dgm:pt modelId="{7F767D86-4931-8943-BEB7-6E9B7CED59C5}" type="pres">
      <dgm:prSet presAssocID="{481A4C51-3DCC-B24B-A9DC-159463A55DA5}" presName="circle" presStyleCnt="0"/>
      <dgm:spPr/>
    </dgm:pt>
    <dgm:pt modelId="{77C5D645-B9BB-3C4B-9355-2AE88E39E6D3}" type="pres">
      <dgm:prSet presAssocID="{481A4C51-3DCC-B24B-A9DC-159463A55DA5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C31EB3DA-A3E7-7B4C-A1E2-31BC85945AC7}" type="pres">
      <dgm:prSet presAssocID="{481A4C51-3DCC-B24B-A9DC-159463A55DA5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50A38403-BDEF-DC4F-B0B3-9312434CBACA}" type="pres">
      <dgm:prSet presAssocID="{481A4C51-3DCC-B24B-A9DC-159463A55DA5}" presName="quadrant3" presStyleLbl="node1" presStyleIdx="2" presStyleCnt="4" custScaleX="99824" custLinFactNeighborX="-453" custLinFactNeighborY="-1135">
        <dgm:presLayoutVars>
          <dgm:chMax val="1"/>
          <dgm:bulletEnabled val="1"/>
        </dgm:presLayoutVars>
      </dgm:prSet>
      <dgm:spPr/>
    </dgm:pt>
    <dgm:pt modelId="{36692188-81C2-9248-8173-8705BE5ECD55}" type="pres">
      <dgm:prSet presAssocID="{481A4C51-3DCC-B24B-A9DC-159463A55DA5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A8762FD2-F24A-A54D-B58F-A6189735FDF2}" type="pres">
      <dgm:prSet presAssocID="{481A4C51-3DCC-B24B-A9DC-159463A55DA5}" presName="quadrantPlaceholder" presStyleCnt="0"/>
      <dgm:spPr/>
    </dgm:pt>
    <dgm:pt modelId="{CBB20338-B721-EA40-86D3-1F51D52F6DC9}" type="pres">
      <dgm:prSet presAssocID="{481A4C51-3DCC-B24B-A9DC-159463A55DA5}" presName="center1" presStyleLbl="fgShp" presStyleIdx="0" presStyleCnt="2"/>
      <dgm:spPr/>
    </dgm:pt>
    <dgm:pt modelId="{47272B7D-8D54-1643-ABBD-511FFCE86E7E}" type="pres">
      <dgm:prSet presAssocID="{481A4C51-3DCC-B24B-A9DC-159463A55DA5}" presName="center2" presStyleLbl="fgShp" presStyleIdx="1" presStyleCnt="2"/>
      <dgm:spPr/>
    </dgm:pt>
  </dgm:ptLst>
  <dgm:cxnLst>
    <dgm:cxn modelId="{8DDFB30D-1573-483C-BC4B-E2B205EF71EB}" type="presOf" srcId="{4D4BD6B4-4B3C-534D-9C33-6BF9327D28D7}" destId="{36692188-81C2-9248-8173-8705BE5ECD55}" srcOrd="0" destOrd="0" presId="urn:microsoft.com/office/officeart/2005/8/layout/cycle4#1"/>
    <dgm:cxn modelId="{28FE7B25-AE17-9F4A-B2BD-B02AAAAAA58D}" srcId="{481A4C51-3DCC-B24B-A9DC-159463A55DA5}" destId="{4D4BD6B4-4B3C-534D-9C33-6BF9327D28D7}" srcOrd="3" destOrd="0" parTransId="{F88A2814-C266-9C47-9B87-AF4C21383D81}" sibTransId="{DDA53711-212B-F24D-B8B3-CF3FFC716C52}"/>
    <dgm:cxn modelId="{97B9A626-44D4-7043-8845-C4897A9F167B}" srcId="{63EEEF0A-4BFE-DE45-992D-6C89C2992603}" destId="{09AAA4D4-BE51-D043-917B-CB74727F5A3B}" srcOrd="0" destOrd="0" parTransId="{D77E493C-8567-084A-871F-4DA318022B7A}" sibTransId="{EEB79DC2-6DDA-9C45-B910-E0C0871A59FE}"/>
    <dgm:cxn modelId="{C885C52E-D891-4307-A62E-6DCEBA1A9D31}" type="presOf" srcId="{3208F71C-E168-AA49-9EF3-6213D75E3C8C}" destId="{80D81B60-D36A-4549-9EDB-82BCD7CB51EB}" srcOrd="0" destOrd="0" presId="urn:microsoft.com/office/officeart/2005/8/layout/cycle4#1"/>
    <dgm:cxn modelId="{4D02F83E-0DEF-1843-B307-8EF7A3AD22DB}" srcId="{7DA2A42A-BCAA-7241-968F-C87AD143D425}" destId="{3208F71C-E168-AA49-9EF3-6213D75E3C8C}" srcOrd="0" destOrd="0" parTransId="{1A3A5BE4-B384-0C4C-8ADD-B09CC3C2CD5C}" sibTransId="{629C4D0A-DC51-E448-8977-20EDB6F41929}"/>
    <dgm:cxn modelId="{0FE0F46E-6626-42BC-9106-010B14C1CD2E}" type="presOf" srcId="{09AAA4D4-BE51-D043-917B-CB74727F5A3B}" destId="{FB295338-AEB1-8740-BB2D-F2D44E9CD8DF}" srcOrd="0" destOrd="0" presId="urn:microsoft.com/office/officeart/2005/8/layout/cycle4#1"/>
    <dgm:cxn modelId="{F7AF0972-4111-D647-A53B-C0EED72A88C1}" srcId="{4D4BD6B4-4B3C-534D-9C33-6BF9327D28D7}" destId="{03738676-52B9-F14C-86C9-3D6C268918AD}" srcOrd="0" destOrd="0" parTransId="{9F0B201B-0BD1-9D4F-A380-6F8E137A2B40}" sibTransId="{12A9CE79-D5A5-E043-AE51-87E37E2E116E}"/>
    <dgm:cxn modelId="{5EFB779A-C3EF-47D6-A66E-14AA33BEB9B8}" type="presOf" srcId="{09AAA4D4-BE51-D043-917B-CB74727F5A3B}" destId="{7A1F3832-F949-494E-8AF9-2025857047F8}" srcOrd="1" destOrd="0" presId="urn:microsoft.com/office/officeart/2005/8/layout/cycle4#1"/>
    <dgm:cxn modelId="{AB3BB5A0-47FF-ED44-AA0E-3FB7A7C40DC7}" srcId="{481A4C51-3DCC-B24B-A9DC-159463A55DA5}" destId="{63EEEF0A-4BFE-DE45-992D-6C89C2992603}" srcOrd="0" destOrd="0" parTransId="{E8662D9F-8716-DF4D-AC4B-01CED4DE4A80}" sibTransId="{E28772A8-BD98-754D-AAFC-800D6A022509}"/>
    <dgm:cxn modelId="{C82A3AA2-69E8-2C4F-B63B-E7326C167E90}" srcId="{AEDC8FB5-BCBF-2844-A4F9-9BEBF3014391}" destId="{4D66297D-6309-0D49-BC5A-68291912CC5A}" srcOrd="0" destOrd="0" parTransId="{EF40E4BB-5EE4-0E4E-B84C-CD28387825F6}" sibTransId="{919B9A7C-00B8-4A4F-AE6B-7272164C5ECA}"/>
    <dgm:cxn modelId="{E77B57AD-744C-4C16-8828-F055B55A71B6}" type="presOf" srcId="{63EEEF0A-4BFE-DE45-992D-6C89C2992603}" destId="{77C5D645-B9BB-3C4B-9355-2AE88E39E6D3}" srcOrd="0" destOrd="0" presId="urn:microsoft.com/office/officeart/2005/8/layout/cycle4#1"/>
    <dgm:cxn modelId="{A2AE8BAE-BCBE-9448-AED9-7C8E8A0378D9}" srcId="{481A4C51-3DCC-B24B-A9DC-159463A55DA5}" destId="{7DA2A42A-BCAA-7241-968F-C87AD143D425}" srcOrd="1" destOrd="0" parTransId="{61CD39CD-41D0-3342-897F-E4A19611A8B4}" sibTransId="{ABE3DCA8-7AC5-2F40-BEFF-3693E82F154B}"/>
    <dgm:cxn modelId="{CFF850B3-8E90-4A2B-849C-F8B2A8727F87}" type="presOf" srcId="{3208F71C-E168-AA49-9EF3-6213D75E3C8C}" destId="{DCE675B5-1FBF-7746-A5DA-FCD3E65EFDF9}" srcOrd="1" destOrd="0" presId="urn:microsoft.com/office/officeart/2005/8/layout/cycle4#1"/>
    <dgm:cxn modelId="{23A1A2B4-7971-4080-A745-26523A8D6A93}" type="presOf" srcId="{7DA2A42A-BCAA-7241-968F-C87AD143D425}" destId="{C31EB3DA-A3E7-7B4C-A1E2-31BC85945AC7}" srcOrd="0" destOrd="0" presId="urn:microsoft.com/office/officeart/2005/8/layout/cycle4#1"/>
    <dgm:cxn modelId="{0972A3C5-3F42-455B-AE5B-48C457880013}" type="presOf" srcId="{4D66297D-6309-0D49-BC5A-68291912CC5A}" destId="{ED63A573-798C-1A4D-9AF9-22BFBA7B2D49}" srcOrd="1" destOrd="0" presId="urn:microsoft.com/office/officeart/2005/8/layout/cycle4#1"/>
    <dgm:cxn modelId="{EBAE18D7-C383-2948-8F2B-1E7BAB6E4DED}" srcId="{481A4C51-3DCC-B24B-A9DC-159463A55DA5}" destId="{AEDC8FB5-BCBF-2844-A4F9-9BEBF3014391}" srcOrd="2" destOrd="0" parTransId="{9A414C93-6FD0-EC42-A505-6B6DB1094B70}" sibTransId="{BD96BBB8-3301-8C4E-BC6E-B1DD0C3145CA}"/>
    <dgm:cxn modelId="{763E26DC-B0F7-46AA-9292-728954C412E7}" type="presOf" srcId="{AEDC8FB5-BCBF-2844-A4F9-9BEBF3014391}" destId="{50A38403-BDEF-DC4F-B0B3-9312434CBACA}" srcOrd="0" destOrd="0" presId="urn:microsoft.com/office/officeart/2005/8/layout/cycle4#1"/>
    <dgm:cxn modelId="{05E46DE1-3EC5-40DE-835E-35FC855EBA50}" type="presOf" srcId="{03738676-52B9-F14C-86C9-3D6C268918AD}" destId="{4F2C10BF-A555-504F-9191-9F242493C33A}" srcOrd="0" destOrd="0" presId="urn:microsoft.com/office/officeart/2005/8/layout/cycle4#1"/>
    <dgm:cxn modelId="{7D7356E5-03D5-40EC-94DA-A2A46BBF9BBB}" type="presOf" srcId="{03738676-52B9-F14C-86C9-3D6C268918AD}" destId="{73342BD5-5CF4-D841-B4DF-9FA2721B2232}" srcOrd="1" destOrd="0" presId="urn:microsoft.com/office/officeart/2005/8/layout/cycle4#1"/>
    <dgm:cxn modelId="{DE8D65ED-70D1-4DAE-99FB-CC0032B70823}" type="presOf" srcId="{4D66297D-6309-0D49-BC5A-68291912CC5A}" destId="{6B131E1B-39FF-3D49-AFED-C805663424D3}" srcOrd="0" destOrd="0" presId="urn:microsoft.com/office/officeart/2005/8/layout/cycle4#1"/>
    <dgm:cxn modelId="{C2E5B6FB-8A50-4AD0-93E5-970357A71A32}" type="presOf" srcId="{481A4C51-3DCC-B24B-A9DC-159463A55DA5}" destId="{220BC723-BE48-FF43-A80F-76F7774DA2ED}" srcOrd="0" destOrd="0" presId="urn:microsoft.com/office/officeart/2005/8/layout/cycle4#1"/>
    <dgm:cxn modelId="{2A114991-E961-46DB-854F-9710F13EC8A7}" type="presParOf" srcId="{220BC723-BE48-FF43-A80F-76F7774DA2ED}" destId="{F5F05DBF-1A95-D649-B046-3167CAB6B266}" srcOrd="0" destOrd="0" presId="urn:microsoft.com/office/officeart/2005/8/layout/cycle4#1"/>
    <dgm:cxn modelId="{16EB8D66-3EAD-4AA9-AE04-48B1B8723616}" type="presParOf" srcId="{F5F05DBF-1A95-D649-B046-3167CAB6B266}" destId="{CC3BDA64-F469-DC4B-829D-CBEDCF875384}" srcOrd="0" destOrd="0" presId="urn:microsoft.com/office/officeart/2005/8/layout/cycle4#1"/>
    <dgm:cxn modelId="{A8E10BF5-5FAB-4E70-BB16-F370437A3C4D}" type="presParOf" srcId="{CC3BDA64-F469-DC4B-829D-CBEDCF875384}" destId="{FB295338-AEB1-8740-BB2D-F2D44E9CD8DF}" srcOrd="0" destOrd="0" presId="urn:microsoft.com/office/officeart/2005/8/layout/cycle4#1"/>
    <dgm:cxn modelId="{4C167E12-FD7E-421C-A8F0-69FADEE99ADF}" type="presParOf" srcId="{CC3BDA64-F469-DC4B-829D-CBEDCF875384}" destId="{7A1F3832-F949-494E-8AF9-2025857047F8}" srcOrd="1" destOrd="0" presId="urn:microsoft.com/office/officeart/2005/8/layout/cycle4#1"/>
    <dgm:cxn modelId="{A35B3B58-05EE-43A6-BF03-C31E2D869CF0}" type="presParOf" srcId="{F5F05DBF-1A95-D649-B046-3167CAB6B266}" destId="{7D097EAB-01B5-2F47-A372-F58083C3D01D}" srcOrd="1" destOrd="0" presId="urn:microsoft.com/office/officeart/2005/8/layout/cycle4#1"/>
    <dgm:cxn modelId="{E1B4EB46-FF8E-4DC5-B426-7836D2A5C76D}" type="presParOf" srcId="{7D097EAB-01B5-2F47-A372-F58083C3D01D}" destId="{80D81B60-D36A-4549-9EDB-82BCD7CB51EB}" srcOrd="0" destOrd="0" presId="urn:microsoft.com/office/officeart/2005/8/layout/cycle4#1"/>
    <dgm:cxn modelId="{BB8D90D4-FF85-419A-9C83-1FFE1AC6E562}" type="presParOf" srcId="{7D097EAB-01B5-2F47-A372-F58083C3D01D}" destId="{DCE675B5-1FBF-7746-A5DA-FCD3E65EFDF9}" srcOrd="1" destOrd="0" presId="urn:microsoft.com/office/officeart/2005/8/layout/cycle4#1"/>
    <dgm:cxn modelId="{6EE8CE82-C299-4C74-8794-85A44892B8B1}" type="presParOf" srcId="{F5F05DBF-1A95-D649-B046-3167CAB6B266}" destId="{0A109F34-D132-C34F-9AE8-AAC3BC943D1B}" srcOrd="2" destOrd="0" presId="urn:microsoft.com/office/officeart/2005/8/layout/cycle4#1"/>
    <dgm:cxn modelId="{FD350FCC-6059-4D88-9630-F6837768511C}" type="presParOf" srcId="{0A109F34-D132-C34F-9AE8-AAC3BC943D1B}" destId="{6B131E1B-39FF-3D49-AFED-C805663424D3}" srcOrd="0" destOrd="0" presId="urn:microsoft.com/office/officeart/2005/8/layout/cycle4#1"/>
    <dgm:cxn modelId="{7E2960FA-DBC2-49CF-BEB1-AE24A908BBE6}" type="presParOf" srcId="{0A109F34-D132-C34F-9AE8-AAC3BC943D1B}" destId="{ED63A573-798C-1A4D-9AF9-22BFBA7B2D49}" srcOrd="1" destOrd="0" presId="urn:microsoft.com/office/officeart/2005/8/layout/cycle4#1"/>
    <dgm:cxn modelId="{477383FA-08FD-4CFC-A196-279725573026}" type="presParOf" srcId="{F5F05DBF-1A95-D649-B046-3167CAB6B266}" destId="{9F01990D-EAA2-A347-8614-E305B0576A97}" srcOrd="3" destOrd="0" presId="urn:microsoft.com/office/officeart/2005/8/layout/cycle4#1"/>
    <dgm:cxn modelId="{93908FFA-D76C-43CF-9BE4-38678DEE8DA8}" type="presParOf" srcId="{9F01990D-EAA2-A347-8614-E305B0576A97}" destId="{4F2C10BF-A555-504F-9191-9F242493C33A}" srcOrd="0" destOrd="0" presId="urn:microsoft.com/office/officeart/2005/8/layout/cycle4#1"/>
    <dgm:cxn modelId="{7824F285-2F8F-4002-94FF-E31ED31E1DE3}" type="presParOf" srcId="{9F01990D-EAA2-A347-8614-E305B0576A97}" destId="{73342BD5-5CF4-D841-B4DF-9FA2721B2232}" srcOrd="1" destOrd="0" presId="urn:microsoft.com/office/officeart/2005/8/layout/cycle4#1"/>
    <dgm:cxn modelId="{81B1C38C-A974-4232-93CA-51EB783D7D3C}" type="presParOf" srcId="{F5F05DBF-1A95-D649-B046-3167CAB6B266}" destId="{EF9C6B7D-AEFE-214D-90D2-5675CCCF9A30}" srcOrd="4" destOrd="0" presId="urn:microsoft.com/office/officeart/2005/8/layout/cycle4#1"/>
    <dgm:cxn modelId="{4061D923-2DA2-4F40-8E9E-04D2A31B5A13}" type="presParOf" srcId="{220BC723-BE48-FF43-A80F-76F7774DA2ED}" destId="{7F767D86-4931-8943-BEB7-6E9B7CED59C5}" srcOrd="1" destOrd="0" presId="urn:microsoft.com/office/officeart/2005/8/layout/cycle4#1"/>
    <dgm:cxn modelId="{10BD0BB4-8051-4813-BF63-ADB67ADD5FD9}" type="presParOf" srcId="{7F767D86-4931-8943-BEB7-6E9B7CED59C5}" destId="{77C5D645-B9BB-3C4B-9355-2AE88E39E6D3}" srcOrd="0" destOrd="0" presId="urn:microsoft.com/office/officeart/2005/8/layout/cycle4#1"/>
    <dgm:cxn modelId="{79BD478F-792C-4535-86A3-94A5829D0A1F}" type="presParOf" srcId="{7F767D86-4931-8943-BEB7-6E9B7CED59C5}" destId="{C31EB3DA-A3E7-7B4C-A1E2-31BC85945AC7}" srcOrd="1" destOrd="0" presId="urn:microsoft.com/office/officeart/2005/8/layout/cycle4#1"/>
    <dgm:cxn modelId="{25C75ED9-7D0D-407C-BDBE-15200FD6EDC6}" type="presParOf" srcId="{7F767D86-4931-8943-BEB7-6E9B7CED59C5}" destId="{50A38403-BDEF-DC4F-B0B3-9312434CBACA}" srcOrd="2" destOrd="0" presId="urn:microsoft.com/office/officeart/2005/8/layout/cycle4#1"/>
    <dgm:cxn modelId="{4152F44B-7505-47DB-BC83-A98849A2B10F}" type="presParOf" srcId="{7F767D86-4931-8943-BEB7-6E9B7CED59C5}" destId="{36692188-81C2-9248-8173-8705BE5ECD55}" srcOrd="3" destOrd="0" presId="urn:microsoft.com/office/officeart/2005/8/layout/cycle4#1"/>
    <dgm:cxn modelId="{E1ABE1C8-8CD4-4C21-A09C-BE232EB4CD6B}" type="presParOf" srcId="{7F767D86-4931-8943-BEB7-6E9B7CED59C5}" destId="{A8762FD2-F24A-A54D-B58F-A6189735FDF2}" srcOrd="4" destOrd="0" presId="urn:microsoft.com/office/officeart/2005/8/layout/cycle4#1"/>
    <dgm:cxn modelId="{C2080A75-54C0-435D-9F3F-EF11C30D9E51}" type="presParOf" srcId="{220BC723-BE48-FF43-A80F-76F7774DA2ED}" destId="{CBB20338-B721-EA40-86D3-1F51D52F6DC9}" srcOrd="2" destOrd="0" presId="urn:microsoft.com/office/officeart/2005/8/layout/cycle4#1"/>
    <dgm:cxn modelId="{05E4B6DD-F240-4F3E-84E0-C4810BEDAA6E}" type="presParOf" srcId="{220BC723-BE48-FF43-A80F-76F7774DA2ED}" destId="{47272B7D-8D54-1643-ABBD-511FFCE86E7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31E1B-39FF-3D49-AFED-C805663424D3}">
      <dsp:nvSpPr>
        <dsp:cNvPr id="0" name=""/>
        <dsp:cNvSpPr/>
      </dsp:nvSpPr>
      <dsp:spPr>
        <a:xfrm>
          <a:off x="4591236" y="3040056"/>
          <a:ext cx="2653008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30,000</a:t>
          </a:r>
          <a:r>
            <a:rPr lang="en-US" sz="2800" kern="1200" dirty="0"/>
            <a:t> </a:t>
          </a:r>
        </a:p>
      </dsp:txBody>
      <dsp:txXfrm>
        <a:off x="5418953" y="3433948"/>
        <a:ext cx="1793475" cy="1022601"/>
      </dsp:txXfrm>
    </dsp:sp>
    <dsp:sp modelId="{4F2C10BF-A555-504F-9191-9F242493C33A}">
      <dsp:nvSpPr>
        <dsp:cNvPr id="0" name=""/>
        <dsp:cNvSpPr/>
      </dsp:nvSpPr>
      <dsp:spPr>
        <a:xfrm>
          <a:off x="476436" y="3077654"/>
          <a:ext cx="2700340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1" kern="1200" dirty="0"/>
            <a:t>36,000</a:t>
          </a:r>
        </a:p>
      </dsp:txBody>
      <dsp:txXfrm>
        <a:off x="508251" y="3471546"/>
        <a:ext cx="1826608" cy="1022601"/>
      </dsp:txXfrm>
    </dsp:sp>
    <dsp:sp modelId="{80D81B60-D36A-4549-9EDB-82BCD7CB51EB}">
      <dsp:nvSpPr>
        <dsp:cNvPr id="0" name=""/>
        <dsp:cNvSpPr/>
      </dsp:nvSpPr>
      <dsp:spPr>
        <a:xfrm>
          <a:off x="3912763" y="0"/>
          <a:ext cx="3123537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1" kern="1200" dirty="0"/>
            <a:t>63,000</a:t>
          </a:r>
        </a:p>
      </dsp:txBody>
      <dsp:txXfrm>
        <a:off x="4881640" y="31815"/>
        <a:ext cx="2122846" cy="1022601"/>
      </dsp:txXfrm>
    </dsp:sp>
    <dsp:sp modelId="{FB295338-AEB1-8740-BB2D-F2D44E9CD8DF}">
      <dsp:nvSpPr>
        <dsp:cNvPr id="0" name=""/>
        <dsp:cNvSpPr/>
      </dsp:nvSpPr>
      <dsp:spPr>
        <a:xfrm>
          <a:off x="355098" y="0"/>
          <a:ext cx="2943017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/>
            <a:t>135,000</a:t>
          </a:r>
        </a:p>
      </dsp:txBody>
      <dsp:txXfrm>
        <a:off x="386913" y="31815"/>
        <a:ext cx="1996482" cy="1022601"/>
      </dsp:txXfrm>
    </dsp:sp>
    <dsp:sp modelId="{77C5D645-B9BB-3C4B-9355-2AE88E39E6D3}">
      <dsp:nvSpPr>
        <dsp:cNvPr id="0" name=""/>
        <dsp:cNvSpPr/>
      </dsp:nvSpPr>
      <dsp:spPr>
        <a:xfrm>
          <a:off x="1690698" y="257979"/>
          <a:ext cx="1959741" cy="195974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Local Authority Social Housing</a:t>
          </a:r>
        </a:p>
      </dsp:txBody>
      <dsp:txXfrm>
        <a:off x="2264693" y="831974"/>
        <a:ext cx="1385746" cy="1385746"/>
      </dsp:txXfrm>
    </dsp:sp>
    <dsp:sp modelId="{C31EB3DA-A3E7-7B4C-A1E2-31BC85945AC7}">
      <dsp:nvSpPr>
        <dsp:cNvPr id="0" name=""/>
        <dsp:cNvSpPr/>
      </dsp:nvSpPr>
      <dsp:spPr>
        <a:xfrm rot="5400000">
          <a:off x="3740959" y="257979"/>
          <a:ext cx="1959741" cy="195974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RAS/ HAP/ Leased</a:t>
          </a:r>
        </a:p>
      </dsp:txBody>
      <dsp:txXfrm rot="-5400000">
        <a:off x="3740959" y="831974"/>
        <a:ext cx="1385746" cy="1385746"/>
      </dsp:txXfrm>
    </dsp:sp>
    <dsp:sp modelId="{50A38403-BDEF-DC4F-B0B3-9312434CBACA}">
      <dsp:nvSpPr>
        <dsp:cNvPr id="0" name=""/>
        <dsp:cNvSpPr/>
      </dsp:nvSpPr>
      <dsp:spPr>
        <a:xfrm rot="10800000">
          <a:off x="3733806" y="2285998"/>
          <a:ext cx="1956292" cy="1959741"/>
        </a:xfrm>
        <a:prstGeom prst="pieWedg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33425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50" kern="1200" dirty="0"/>
            <a:t>Rent </a:t>
          </a:r>
        </a:p>
        <a:p>
          <a:pPr marL="0" lvl="0" indent="0" algn="ctr" defTabSz="7334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50" kern="1200" dirty="0"/>
            <a:t>Supplement</a:t>
          </a:r>
        </a:p>
      </dsp:txBody>
      <dsp:txXfrm rot="10800000">
        <a:off x="3733806" y="2285998"/>
        <a:ext cx="1383307" cy="1385746"/>
      </dsp:txXfrm>
    </dsp:sp>
    <dsp:sp modelId="{36692188-81C2-9248-8173-8705BE5ECD55}">
      <dsp:nvSpPr>
        <dsp:cNvPr id="0" name=""/>
        <dsp:cNvSpPr/>
      </dsp:nvSpPr>
      <dsp:spPr>
        <a:xfrm rot="16200000">
          <a:off x="1690698" y="2308241"/>
          <a:ext cx="1959741" cy="1959741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Approved Housing Bodies AHBs</a:t>
          </a:r>
        </a:p>
      </dsp:txBody>
      <dsp:txXfrm rot="5400000">
        <a:off x="2264693" y="2308241"/>
        <a:ext cx="1385746" cy="1385746"/>
      </dsp:txXfrm>
    </dsp:sp>
    <dsp:sp modelId="{CBB20338-B721-EA40-86D3-1F51D52F6DC9}">
      <dsp:nvSpPr>
        <dsp:cNvPr id="0" name=""/>
        <dsp:cNvSpPr/>
      </dsp:nvSpPr>
      <dsp:spPr>
        <a:xfrm>
          <a:off x="3357384" y="1855644"/>
          <a:ext cx="676631" cy="58837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47272B7D-8D54-1643-ABBD-511FFCE86E7E}">
      <dsp:nvSpPr>
        <dsp:cNvPr id="0" name=""/>
        <dsp:cNvSpPr/>
      </dsp:nvSpPr>
      <dsp:spPr>
        <a:xfrm rot="10800000">
          <a:off x="3357384" y="2081942"/>
          <a:ext cx="676631" cy="58837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997" cy="496866"/>
          </a:xfrm>
          <a:prstGeom prst="rect">
            <a:avLst/>
          </a:prstGeom>
        </p:spPr>
        <p:txBody>
          <a:bodyPr vert="horz" lIns="93464" tIns="46732" rIns="93464" bIns="46732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079" y="1"/>
            <a:ext cx="2948997" cy="496866"/>
          </a:xfrm>
          <a:prstGeom prst="rect">
            <a:avLst/>
          </a:prstGeom>
        </p:spPr>
        <p:txBody>
          <a:bodyPr vert="horz" lIns="93464" tIns="46732" rIns="93464" bIns="46732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B82232-4C4E-43F2-B5CC-7EF28C94AE1E}" type="datetimeFigureOut">
              <a:rPr lang="en-IE"/>
              <a:pPr>
                <a:defRPr/>
              </a:pPr>
              <a:t>29/01/2019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540"/>
            <a:ext cx="2948997" cy="496866"/>
          </a:xfrm>
          <a:prstGeom prst="rect">
            <a:avLst/>
          </a:prstGeom>
        </p:spPr>
        <p:txBody>
          <a:bodyPr vert="horz" lIns="93464" tIns="46732" rIns="93464" bIns="46732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079" y="9445540"/>
            <a:ext cx="2948997" cy="496866"/>
          </a:xfrm>
          <a:prstGeom prst="rect">
            <a:avLst/>
          </a:prstGeom>
        </p:spPr>
        <p:txBody>
          <a:bodyPr vert="horz" wrap="square" lIns="93464" tIns="46732" rIns="93464" bIns="467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48DF66-4AE9-4CBA-BB85-F41BB8076B03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387379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997" cy="496866"/>
          </a:xfrm>
          <a:prstGeom prst="rect">
            <a:avLst/>
          </a:prstGeom>
        </p:spPr>
        <p:txBody>
          <a:bodyPr vert="horz" lIns="93464" tIns="46732" rIns="93464" bIns="46732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079" y="1"/>
            <a:ext cx="2948997" cy="496866"/>
          </a:xfrm>
          <a:prstGeom prst="rect">
            <a:avLst/>
          </a:prstGeom>
        </p:spPr>
        <p:txBody>
          <a:bodyPr vert="horz" lIns="93464" tIns="46732" rIns="93464" bIns="46732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1E7AFD-CA5A-4E50-B577-AFFCFD4947D7}" type="datetimeFigureOut">
              <a:rPr lang="en-IE"/>
              <a:pPr>
                <a:defRPr/>
              </a:pPr>
              <a:t>29/01/2019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4" tIns="46732" rIns="93464" bIns="46732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46" y="4722771"/>
            <a:ext cx="5445722" cy="4475183"/>
          </a:xfrm>
          <a:prstGeom prst="rect">
            <a:avLst/>
          </a:prstGeom>
        </p:spPr>
        <p:txBody>
          <a:bodyPr vert="horz" lIns="93464" tIns="46732" rIns="93464" bIns="4673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540"/>
            <a:ext cx="2948997" cy="496866"/>
          </a:xfrm>
          <a:prstGeom prst="rect">
            <a:avLst/>
          </a:prstGeom>
        </p:spPr>
        <p:txBody>
          <a:bodyPr vert="horz" lIns="93464" tIns="46732" rIns="93464" bIns="46732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079" y="9445540"/>
            <a:ext cx="2948997" cy="496866"/>
          </a:xfrm>
          <a:prstGeom prst="rect">
            <a:avLst/>
          </a:prstGeom>
        </p:spPr>
        <p:txBody>
          <a:bodyPr vert="horz" wrap="square" lIns="93464" tIns="46732" rIns="93464" bIns="467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568A0FA-6DFC-4D05-9580-EA9CE2FB5634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1309210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8A0FA-6DFC-4D05-9580-EA9CE2FB5634}" type="slidenum">
              <a:rPr lang="en-IE" altLang="en-US" smtClean="0"/>
              <a:pPr>
                <a:defRPr/>
              </a:pPr>
              <a:t>1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4205622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7813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DB524-E27D-4C36-B937-9FD8B7C0753F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5167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6125"/>
            <a:ext cx="6627813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3914" indent="-286121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4482" indent="-228897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2275" indent="-228897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60068" indent="-228897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7860" indent="-228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5654" indent="-228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33446" indent="-228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91240" indent="-228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102D462E-7E53-44CB-934C-7B84BF7C1DA8}" type="slidenum">
              <a:rPr lang="en-IE" smtClean="0"/>
              <a:pPr eaLnBrk="1" hangingPunct="1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011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4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976" y="0"/>
            <a:ext cx="9677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AF297C-392A-451B-B9DD-DBFD9AD7753A}"/>
              </a:ext>
            </a:extLst>
          </p:cNvPr>
          <p:cNvSpPr txBox="1"/>
          <p:nvPr userDrawn="1"/>
        </p:nvSpPr>
        <p:spPr>
          <a:xfrm>
            <a:off x="3062350" y="5562600"/>
            <a:ext cx="3048339" cy="338554"/>
          </a:xfrm>
          <a:prstGeom prst="rect">
            <a:avLst/>
          </a:prstGeom>
          <a:solidFill>
            <a:srgbClr val="004990"/>
          </a:solidFill>
        </p:spPr>
        <p:txBody>
          <a:bodyPr wrap="square" rtlCol="0">
            <a:spAutoFit/>
          </a:bodyPr>
          <a:lstStyle/>
          <a:p>
            <a:endParaRPr lang="en-IE" sz="1600" dirty="0">
              <a:solidFill>
                <a:srgbClr val="16C0F3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632354-6759-445F-8E89-DFAAD19DC6D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000" y="5486400"/>
            <a:ext cx="2415983" cy="11759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A2659C-7580-47D9-808C-DB0DE7714389}"/>
              </a:ext>
            </a:extLst>
          </p:cNvPr>
          <p:cNvSpPr txBox="1"/>
          <p:nvPr userDrawn="1"/>
        </p:nvSpPr>
        <p:spPr>
          <a:xfrm>
            <a:off x="3099073" y="5920434"/>
            <a:ext cx="2311127" cy="584775"/>
          </a:xfrm>
          <a:prstGeom prst="rect">
            <a:avLst/>
          </a:prstGeom>
          <a:solidFill>
            <a:srgbClr val="004990"/>
          </a:solidFill>
        </p:spPr>
        <p:txBody>
          <a:bodyPr wrap="square" rtlCol="0">
            <a:spAutoFit/>
          </a:bodyPr>
          <a:lstStyle/>
          <a:p>
            <a:endParaRPr lang="en-IE" sz="1600" dirty="0">
              <a:solidFill>
                <a:srgbClr val="16C0F3"/>
              </a:solidFill>
              <a:latin typeface="+mn-lt"/>
            </a:endParaRPr>
          </a:p>
          <a:p>
            <a:endParaRPr lang="en-IE" sz="1600" dirty="0">
              <a:solidFill>
                <a:srgbClr val="16C0F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266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400801"/>
            <a:ext cx="19304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1143000"/>
          </a:xfrm>
        </p:spPr>
        <p:txBody>
          <a:bodyPr/>
          <a:lstStyle>
            <a:lvl1pPr algn="l">
              <a:lnSpc>
                <a:spcPts val="3800"/>
              </a:lnSpc>
              <a:defRPr sz="3400" b="1" baseline="0">
                <a:solidFill>
                  <a:srgbClr val="00A0E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9855200" cy="4525963"/>
          </a:xfrm>
        </p:spPr>
        <p:txBody>
          <a:bodyPr/>
          <a:lstStyle>
            <a:lvl1pPr marL="457200" indent="-45720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Char char="•"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defTabSz="828000">
              <a:lnSpc>
                <a:spcPts val="3200"/>
              </a:lnSpc>
              <a:spcBef>
                <a:spcPts val="567"/>
              </a:spcBef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03200" y="6324601"/>
            <a:ext cx="711200" cy="365125"/>
          </a:xfrm>
        </p:spPr>
        <p:txBody>
          <a:bodyPr/>
          <a:lstStyle>
            <a:lvl1pPr algn="l">
              <a:defRPr sz="900" smtClean="0"/>
            </a:lvl1pPr>
          </a:lstStyle>
          <a:p>
            <a:pPr>
              <a:defRPr/>
            </a:pPr>
            <a:fld id="{71E1D6CD-2B02-446C-BA8A-B29398B039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BA43AE-FCA4-47FD-A057-EE6C0D17246E}"/>
              </a:ext>
            </a:extLst>
          </p:cNvPr>
          <p:cNvSpPr txBox="1"/>
          <p:nvPr userDrawn="1"/>
        </p:nvSpPr>
        <p:spPr>
          <a:xfrm>
            <a:off x="8940800" y="6324600"/>
            <a:ext cx="3251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b="1" dirty="0">
                <a:solidFill>
                  <a:srgbClr val="00A0EE"/>
                </a:solidFill>
                <a:latin typeface="+mn-lt"/>
              </a:rPr>
              <a:t>www.housingagency.ie</a:t>
            </a:r>
            <a:endParaRPr lang="en-IE" sz="1600" dirty="0">
              <a:solidFill>
                <a:srgbClr val="00A0EE"/>
              </a:solidFill>
              <a:latin typeface="+mn-lt"/>
            </a:endParaRP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B18079-44C2-4C26-86D1-3A51C97458A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304801"/>
            <a:ext cx="1041400" cy="86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2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D32FA2-6B18-41DF-BB2A-64296A6C9D6C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822365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D08E21-AA03-487D-ADCF-6D8EE1E8706A}" type="slidenum">
              <a:rPr lang="en-IE" altLang="en-US"/>
              <a:pPr>
                <a:defRPr/>
              </a:pPr>
              <a:t>‹#›</a:t>
            </a:fld>
            <a:endParaRPr lang="en-IE" altLang="en-US"/>
          </a:p>
        </p:txBody>
      </p:sp>
    </p:spTree>
    <p:extLst>
      <p:ext uri="{BB962C8B-B14F-4D97-AF65-F5344CB8AC3E}">
        <p14:creationId xmlns:p14="http://schemas.microsoft.com/office/powerpoint/2010/main" val="3087143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bg>
      <p:bgPr>
        <a:solidFill>
          <a:srgbClr val="00A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B7E1286A-0FD3-4CB6-8DD8-B2AD167BF6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573" y="0"/>
            <a:ext cx="1028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E8B5DE-EA06-49AB-884C-E25A0063B1F7}"/>
              </a:ext>
            </a:extLst>
          </p:cNvPr>
          <p:cNvSpPr txBox="1"/>
          <p:nvPr userDrawn="1"/>
        </p:nvSpPr>
        <p:spPr>
          <a:xfrm>
            <a:off x="2590800" y="5638800"/>
            <a:ext cx="3048000" cy="338554"/>
          </a:xfrm>
          <a:prstGeom prst="rect">
            <a:avLst/>
          </a:prstGeom>
          <a:solidFill>
            <a:srgbClr val="00ADEE"/>
          </a:solidFill>
        </p:spPr>
        <p:txBody>
          <a:bodyPr wrap="square" rtlCol="0">
            <a:spAutoFit/>
          </a:bodyPr>
          <a:lstStyle/>
          <a:p>
            <a:endParaRPr lang="en-IE" sz="1600" b="1" dirty="0">
              <a:solidFill>
                <a:srgbClr val="00397E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80874B-797F-43A7-83E7-5C0ECBB4E7F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0888" y="5638800"/>
            <a:ext cx="2466536" cy="11568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F69F00-D4A4-429D-BB52-4557560269CC}"/>
              </a:ext>
            </a:extLst>
          </p:cNvPr>
          <p:cNvSpPr txBox="1"/>
          <p:nvPr userDrawn="1"/>
        </p:nvSpPr>
        <p:spPr>
          <a:xfrm>
            <a:off x="2617424" y="5867400"/>
            <a:ext cx="2259376" cy="584775"/>
          </a:xfrm>
          <a:prstGeom prst="rect">
            <a:avLst/>
          </a:prstGeom>
          <a:solidFill>
            <a:srgbClr val="00ADEE"/>
          </a:solidFill>
        </p:spPr>
        <p:txBody>
          <a:bodyPr wrap="square" rtlCol="0">
            <a:spAutoFit/>
          </a:bodyPr>
          <a:lstStyle/>
          <a:p>
            <a:endParaRPr lang="en-IE" sz="1600" b="1" dirty="0">
              <a:solidFill>
                <a:srgbClr val="00397E"/>
              </a:solidFill>
              <a:latin typeface="+mn-lt"/>
            </a:endParaRPr>
          </a:p>
          <a:p>
            <a:endParaRPr lang="en-IE" sz="1600" b="1" dirty="0">
              <a:solidFill>
                <a:srgbClr val="00397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0493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2E251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Judy\Dropbox\2012 Logo High Res\AHI Logo words 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23" y="5087645"/>
            <a:ext cx="2655165" cy="134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16637" y="685801"/>
            <a:ext cx="10363200" cy="1057275"/>
          </a:xfrm>
          <a:ln>
            <a:noFill/>
          </a:ln>
        </p:spPr>
        <p:txBody>
          <a:bodyPr anchor="b">
            <a:normAutofit/>
          </a:bodyPr>
          <a:lstStyle>
            <a:lvl1pPr algn="l">
              <a:defRPr sz="4800" b="0" cap="none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89188" y="1806667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bg1">
                    <a:lumMod val="9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8000" y="1752600"/>
            <a:ext cx="104648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0"/>
            <a:ext cx="12192000" cy="381000"/>
          </a:xfrm>
          <a:prstGeom prst="rect">
            <a:avLst/>
          </a:prstGeom>
          <a:solidFill>
            <a:srgbClr val="768A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354367"/>
            <a:ext cx="12192000" cy="89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356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C:\Users\Judy\Dropbox\2012 Logo High Res\AHI Logo 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3000"/>
                    </a14:imgEffect>
                    <a14:imgEffect>
                      <a14:brightnessContrast bright="-16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1701554"/>
            <a:ext cx="8941295" cy="447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7620"/>
            <a:ext cx="8940800" cy="4525963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800"/>
            </a:lvl1pPr>
            <a:lvl2pPr marL="742950" indent="-285750"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solidFill>
                  <a:srgbClr val="003399"/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/>
            </a:lvl4pPr>
            <a:lvl5pPr marL="2057400" indent="-228600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143000"/>
            <a:ext cx="121920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22687" y="6553200"/>
            <a:ext cx="12226524" cy="322556"/>
          </a:xfrm>
          <a:prstGeom prst="rect">
            <a:avLst/>
          </a:prstGeom>
          <a:solidFill>
            <a:srgbClr val="859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62254"/>
            <a:ext cx="2844800" cy="295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88EDC72F-5F8A-4E2B-A859-E73958856E01}" type="datetime5">
              <a:rPr lang="en-US" smtClean="0">
                <a:solidFill>
                  <a:srgbClr val="FFFFFF"/>
                </a:solidFill>
              </a:rPr>
              <a:pPr/>
              <a:t>29-Jan-19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9036" y="6553201"/>
            <a:ext cx="2844800" cy="322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1D44D46-AD1C-4458-B0D8-CCA9262E015D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4673600" y="6562254"/>
            <a:ext cx="2844800" cy="295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FFFFFF"/>
                </a:solidFill>
              </a:rPr>
              <a:t>Affordable Housing Institute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752" y="0"/>
            <a:ext cx="12192000" cy="1143000"/>
          </a:xfrm>
          <a:prstGeom prst="rect">
            <a:avLst/>
          </a:prstGeom>
          <a:solidFill>
            <a:srgbClr val="859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30200" y="0"/>
            <a:ext cx="10134600" cy="10287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1582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42900" y="1314450"/>
            <a:ext cx="10363200" cy="4038600"/>
          </a:xfrm>
        </p:spPr>
        <p:txBody>
          <a:bodyPr/>
          <a:lstStyle/>
          <a:p>
            <a:pPr lvl="0"/>
            <a:endParaRPr lang="en-US" noProof="0"/>
          </a:p>
        </p:txBody>
      </p:sp>
      <p:pic>
        <p:nvPicPr>
          <p:cNvPr id="4" name="Picture 4" descr="C:\Users\Judy\Dropbox\2012 Logo High Res\AHI Logo 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3000"/>
                    </a14:imgEffect>
                    <a14:imgEffect>
                      <a14:brightnessContrast bright="-16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0" y="1701554"/>
            <a:ext cx="8941295" cy="447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1143000"/>
            <a:ext cx="121920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22687" y="6553200"/>
            <a:ext cx="12226524" cy="322556"/>
          </a:xfrm>
          <a:prstGeom prst="rect">
            <a:avLst/>
          </a:prstGeom>
          <a:solidFill>
            <a:srgbClr val="859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62254"/>
            <a:ext cx="2844800" cy="295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D4517BF8-7D2F-4EB4-A945-A366C74A7D18}" type="datetime5">
              <a:rPr lang="en-US" smtClean="0">
                <a:solidFill>
                  <a:srgbClr val="FFFFFF"/>
                </a:solidFill>
              </a:rPr>
              <a:pPr/>
              <a:t>29-Jan-19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9036" y="6553201"/>
            <a:ext cx="2844800" cy="322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71D44D46-AD1C-4458-B0D8-CCA9262E015D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4673600" y="6562254"/>
            <a:ext cx="2844800" cy="295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FFFFFF"/>
                </a:solidFill>
              </a:rPr>
              <a:t>Affordable Housing Institute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752" y="0"/>
            <a:ext cx="12192000" cy="1143000"/>
          </a:xfrm>
          <a:prstGeom prst="rect">
            <a:avLst/>
          </a:prstGeom>
          <a:solidFill>
            <a:srgbClr val="859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30200" y="0"/>
            <a:ext cx="10134600" cy="10287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1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A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573" y="0"/>
            <a:ext cx="1028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79D9CC-985A-4594-96C7-6E6619EA867C}"/>
              </a:ext>
            </a:extLst>
          </p:cNvPr>
          <p:cNvSpPr txBox="1"/>
          <p:nvPr userDrawn="1"/>
        </p:nvSpPr>
        <p:spPr>
          <a:xfrm>
            <a:off x="2590800" y="5638800"/>
            <a:ext cx="3048000" cy="338554"/>
          </a:xfrm>
          <a:prstGeom prst="rect">
            <a:avLst/>
          </a:prstGeom>
          <a:solidFill>
            <a:srgbClr val="00ADEE"/>
          </a:solidFill>
        </p:spPr>
        <p:txBody>
          <a:bodyPr wrap="square" rtlCol="0">
            <a:spAutoFit/>
          </a:bodyPr>
          <a:lstStyle/>
          <a:p>
            <a:endParaRPr lang="en-IE" sz="1600" b="1" dirty="0">
              <a:solidFill>
                <a:srgbClr val="00397E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D1F440-6F4A-46DD-AF78-B9E5218D6B5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0888" y="5638800"/>
            <a:ext cx="2466536" cy="11568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7091A9-3677-4037-98F7-A504BE59238A}"/>
              </a:ext>
            </a:extLst>
          </p:cNvPr>
          <p:cNvSpPr txBox="1"/>
          <p:nvPr userDrawn="1"/>
        </p:nvSpPr>
        <p:spPr>
          <a:xfrm>
            <a:off x="2617424" y="5867400"/>
            <a:ext cx="2259376" cy="584775"/>
          </a:xfrm>
          <a:prstGeom prst="rect">
            <a:avLst/>
          </a:prstGeom>
          <a:solidFill>
            <a:srgbClr val="00ADEE"/>
          </a:solidFill>
        </p:spPr>
        <p:txBody>
          <a:bodyPr wrap="square" rtlCol="0">
            <a:spAutoFit/>
          </a:bodyPr>
          <a:lstStyle/>
          <a:p>
            <a:endParaRPr lang="en-IE" sz="1600" b="1" dirty="0">
              <a:solidFill>
                <a:srgbClr val="00397E"/>
              </a:solidFill>
              <a:latin typeface="+mn-lt"/>
            </a:endParaRPr>
          </a:p>
          <a:p>
            <a:endParaRPr lang="en-IE" sz="1600" b="1" dirty="0">
              <a:solidFill>
                <a:srgbClr val="00397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1938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304801"/>
            <a:ext cx="1041400" cy="86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400801"/>
            <a:ext cx="19304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1143000"/>
          </a:xfrm>
        </p:spPr>
        <p:txBody>
          <a:bodyPr/>
          <a:lstStyle>
            <a:lvl1pPr algn="l">
              <a:lnSpc>
                <a:spcPts val="3800"/>
              </a:lnSpc>
              <a:defRPr sz="3400" b="1" baseline="0">
                <a:solidFill>
                  <a:srgbClr val="00A0EE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1"/>
            <a:ext cx="9855200" cy="3306763"/>
          </a:xfrm>
        </p:spPr>
        <p:txBody>
          <a:bodyPr/>
          <a:lstStyle>
            <a:lvl1pPr marL="457200" indent="-45720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Char char="•"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defTabSz="828000">
              <a:lnSpc>
                <a:spcPts val="3200"/>
              </a:lnSpc>
              <a:spcBef>
                <a:spcPts val="567"/>
              </a:spcBef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9855200" cy="990600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3600"/>
              </a:lnSpc>
              <a:spcBef>
                <a:spcPts val="198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800">
                <a:solidFill>
                  <a:srgbClr val="00499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03200" y="6324601"/>
            <a:ext cx="711200" cy="365125"/>
          </a:xfrm>
        </p:spPr>
        <p:txBody>
          <a:bodyPr/>
          <a:lstStyle>
            <a:lvl1pPr algn="l">
              <a:defRPr sz="900" smtClean="0"/>
            </a:lvl1pPr>
          </a:lstStyle>
          <a:p>
            <a:pPr>
              <a:defRPr/>
            </a:pPr>
            <a:fld id="{406175B6-948D-4823-8E21-DBA170920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D3455-A35C-421C-AE24-5A34C0C96A0B}"/>
              </a:ext>
            </a:extLst>
          </p:cNvPr>
          <p:cNvSpPr txBox="1"/>
          <p:nvPr userDrawn="1"/>
        </p:nvSpPr>
        <p:spPr>
          <a:xfrm>
            <a:off x="8940800" y="6324600"/>
            <a:ext cx="3251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b="1" dirty="0">
                <a:solidFill>
                  <a:srgbClr val="00A0EE"/>
                </a:solidFill>
                <a:latin typeface="+mn-lt"/>
              </a:rPr>
              <a:t>www.housingagency.ie</a:t>
            </a:r>
            <a:endParaRPr lang="en-IE" sz="1600" dirty="0">
              <a:solidFill>
                <a:srgbClr val="00A0E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364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400801"/>
            <a:ext cx="19304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1143000"/>
          </a:xfrm>
        </p:spPr>
        <p:txBody>
          <a:bodyPr/>
          <a:lstStyle>
            <a:lvl1pPr algn="l">
              <a:lnSpc>
                <a:spcPts val="3800"/>
              </a:lnSpc>
              <a:defRPr sz="3400" b="1" baseline="0">
                <a:solidFill>
                  <a:srgbClr val="00A0E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9855200" cy="2514600"/>
          </a:xfrm>
        </p:spPr>
        <p:txBody>
          <a:bodyPr/>
          <a:lstStyle>
            <a:lvl1pPr marL="457200" indent="-45720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Char char="•"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defTabSz="828000">
              <a:lnSpc>
                <a:spcPts val="3200"/>
              </a:lnSpc>
              <a:spcBef>
                <a:spcPts val="567"/>
              </a:spcBef>
              <a:buFont typeface="Arial" pitchFamily="34" charset="0"/>
              <a:buChar char="–"/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609600" y="4495800"/>
            <a:ext cx="9855200" cy="1676400"/>
          </a:xfrm>
        </p:spPr>
        <p:txBody>
          <a:bodyPr/>
          <a:lstStyle>
            <a:lvl1pPr marL="0" indent="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None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marL="457200" indent="0" defTabSz="828000">
              <a:lnSpc>
                <a:spcPts val="3200"/>
              </a:lnSpc>
              <a:spcBef>
                <a:spcPts val="567"/>
              </a:spcBef>
              <a:buNone/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03200" y="6324601"/>
            <a:ext cx="711200" cy="365125"/>
          </a:xfrm>
        </p:spPr>
        <p:txBody>
          <a:bodyPr/>
          <a:lstStyle>
            <a:lvl1pPr algn="l">
              <a:defRPr sz="900" smtClean="0"/>
            </a:lvl1pPr>
          </a:lstStyle>
          <a:p>
            <a:pPr>
              <a:defRPr/>
            </a:pPr>
            <a:fld id="{406175B6-948D-4823-8E21-DBA170920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9D5B91-B7CE-4D9D-9F7B-8649EAD69180}"/>
              </a:ext>
            </a:extLst>
          </p:cNvPr>
          <p:cNvSpPr txBox="1"/>
          <p:nvPr userDrawn="1"/>
        </p:nvSpPr>
        <p:spPr>
          <a:xfrm>
            <a:off x="8940800" y="6324600"/>
            <a:ext cx="3251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b="1" dirty="0">
                <a:solidFill>
                  <a:srgbClr val="00A0EE"/>
                </a:solidFill>
                <a:latin typeface="+mn-lt"/>
              </a:rPr>
              <a:t>www.housingagency.ie</a:t>
            </a:r>
            <a:endParaRPr lang="en-IE" sz="1600" dirty="0">
              <a:solidFill>
                <a:srgbClr val="00A0EE"/>
              </a:solidFill>
              <a:latin typeface="+mn-lt"/>
            </a:endParaRP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CF657B3D-A47A-4A70-8A1E-7EC0EF5794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304801"/>
            <a:ext cx="1041400" cy="86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54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400801"/>
            <a:ext cx="19304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1143000"/>
          </a:xfrm>
        </p:spPr>
        <p:txBody>
          <a:bodyPr/>
          <a:lstStyle>
            <a:lvl1pPr algn="l">
              <a:lnSpc>
                <a:spcPts val="3800"/>
              </a:lnSpc>
              <a:defRPr sz="3400" b="1" baseline="0">
                <a:solidFill>
                  <a:srgbClr val="00A0E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9855200" cy="4525963"/>
          </a:xfrm>
        </p:spPr>
        <p:txBody>
          <a:bodyPr/>
          <a:lstStyle>
            <a:lvl1pPr marL="457200" indent="-45720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Char char="•"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defTabSz="828000">
              <a:lnSpc>
                <a:spcPts val="3200"/>
              </a:lnSpc>
              <a:spcBef>
                <a:spcPts val="567"/>
              </a:spcBef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03200" y="6324601"/>
            <a:ext cx="711200" cy="365125"/>
          </a:xfrm>
        </p:spPr>
        <p:txBody>
          <a:bodyPr/>
          <a:lstStyle>
            <a:lvl1pPr algn="l">
              <a:defRPr sz="900" smtClean="0"/>
            </a:lvl1pPr>
          </a:lstStyle>
          <a:p>
            <a:pPr>
              <a:defRPr/>
            </a:pPr>
            <a:fld id="{406175B6-948D-4823-8E21-DBA170920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76AF37-A3F8-4115-A341-84E6AD975CB5}"/>
              </a:ext>
            </a:extLst>
          </p:cNvPr>
          <p:cNvSpPr txBox="1"/>
          <p:nvPr userDrawn="1"/>
        </p:nvSpPr>
        <p:spPr>
          <a:xfrm>
            <a:off x="8940800" y="6324600"/>
            <a:ext cx="3251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b="1" dirty="0">
                <a:solidFill>
                  <a:srgbClr val="00A0EE"/>
                </a:solidFill>
                <a:latin typeface="+mn-lt"/>
              </a:rPr>
              <a:t>www.housingagency.ie</a:t>
            </a:r>
            <a:endParaRPr lang="en-IE" sz="1600" dirty="0">
              <a:solidFill>
                <a:srgbClr val="00A0EE"/>
              </a:solidFill>
              <a:latin typeface="+mn-lt"/>
            </a:endParaRP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95CFB3E4-26C6-417D-844C-71FFAE9EAB3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304801"/>
            <a:ext cx="1041400" cy="86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48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4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EC70743D-192D-4E6F-841C-DE4E08370F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976" y="0"/>
            <a:ext cx="9677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7E3C9D-B13C-470A-BAB1-E4B67FDEF88B}"/>
              </a:ext>
            </a:extLst>
          </p:cNvPr>
          <p:cNvSpPr txBox="1"/>
          <p:nvPr userDrawn="1"/>
        </p:nvSpPr>
        <p:spPr>
          <a:xfrm>
            <a:off x="3062350" y="5562600"/>
            <a:ext cx="3048339" cy="338554"/>
          </a:xfrm>
          <a:prstGeom prst="rect">
            <a:avLst/>
          </a:prstGeom>
          <a:solidFill>
            <a:srgbClr val="004990"/>
          </a:solidFill>
        </p:spPr>
        <p:txBody>
          <a:bodyPr wrap="square" rtlCol="0">
            <a:spAutoFit/>
          </a:bodyPr>
          <a:lstStyle/>
          <a:p>
            <a:endParaRPr lang="en-IE" sz="1600" dirty="0">
              <a:solidFill>
                <a:srgbClr val="16C0F3"/>
              </a:solidFill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B50BFF-114A-4280-B669-6E2DA5D9E3B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000" y="5486400"/>
            <a:ext cx="2415983" cy="117592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A4286A-7996-445E-A157-903CADAF502F}"/>
              </a:ext>
            </a:extLst>
          </p:cNvPr>
          <p:cNvSpPr txBox="1"/>
          <p:nvPr userDrawn="1"/>
        </p:nvSpPr>
        <p:spPr>
          <a:xfrm>
            <a:off x="3099073" y="5920434"/>
            <a:ext cx="2311127" cy="584775"/>
          </a:xfrm>
          <a:prstGeom prst="rect">
            <a:avLst/>
          </a:prstGeom>
          <a:solidFill>
            <a:srgbClr val="004990"/>
          </a:solidFill>
        </p:spPr>
        <p:txBody>
          <a:bodyPr wrap="square" rtlCol="0">
            <a:spAutoFit/>
          </a:bodyPr>
          <a:lstStyle/>
          <a:p>
            <a:endParaRPr lang="en-IE" sz="1600" dirty="0">
              <a:solidFill>
                <a:srgbClr val="16C0F3"/>
              </a:solidFill>
              <a:latin typeface="+mn-lt"/>
            </a:endParaRPr>
          </a:p>
          <a:p>
            <a:endParaRPr lang="en-IE" sz="1600" dirty="0">
              <a:solidFill>
                <a:srgbClr val="16C0F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676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A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08CD412D-6198-41B7-861E-6909A562A4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573" y="0"/>
            <a:ext cx="10287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17764B-A124-4155-AC48-5A84F319EC4A}"/>
              </a:ext>
            </a:extLst>
          </p:cNvPr>
          <p:cNvSpPr txBox="1"/>
          <p:nvPr userDrawn="1"/>
        </p:nvSpPr>
        <p:spPr>
          <a:xfrm>
            <a:off x="2590800" y="5638800"/>
            <a:ext cx="3048000" cy="338554"/>
          </a:xfrm>
          <a:prstGeom prst="rect">
            <a:avLst/>
          </a:prstGeom>
          <a:solidFill>
            <a:srgbClr val="00ADEE"/>
          </a:solidFill>
        </p:spPr>
        <p:txBody>
          <a:bodyPr wrap="square" rtlCol="0">
            <a:spAutoFit/>
          </a:bodyPr>
          <a:lstStyle/>
          <a:p>
            <a:endParaRPr lang="en-IE" sz="1600" b="1" dirty="0">
              <a:solidFill>
                <a:srgbClr val="00397E"/>
              </a:solidFill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8F2B82-9F4A-4B26-BA67-126B4E9A90D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0888" y="5638800"/>
            <a:ext cx="2466536" cy="11568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F2D6E6-2F3D-4CFC-9FF6-B7CAA5AB1AE1}"/>
              </a:ext>
            </a:extLst>
          </p:cNvPr>
          <p:cNvSpPr txBox="1"/>
          <p:nvPr userDrawn="1"/>
        </p:nvSpPr>
        <p:spPr>
          <a:xfrm>
            <a:off x="2617424" y="5867400"/>
            <a:ext cx="2259376" cy="584775"/>
          </a:xfrm>
          <a:prstGeom prst="rect">
            <a:avLst/>
          </a:prstGeom>
          <a:solidFill>
            <a:srgbClr val="00ADEE"/>
          </a:solidFill>
        </p:spPr>
        <p:txBody>
          <a:bodyPr wrap="square" rtlCol="0">
            <a:spAutoFit/>
          </a:bodyPr>
          <a:lstStyle/>
          <a:p>
            <a:endParaRPr lang="en-IE" sz="1600" b="1" dirty="0">
              <a:solidFill>
                <a:srgbClr val="00397E"/>
              </a:solidFill>
              <a:latin typeface="+mn-lt"/>
            </a:endParaRPr>
          </a:p>
          <a:p>
            <a:endParaRPr lang="en-IE" sz="1600" b="1" dirty="0">
              <a:solidFill>
                <a:srgbClr val="00397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9373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400801"/>
            <a:ext cx="19304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1143000"/>
          </a:xfrm>
        </p:spPr>
        <p:txBody>
          <a:bodyPr/>
          <a:lstStyle>
            <a:lvl1pPr algn="l">
              <a:lnSpc>
                <a:spcPts val="3800"/>
              </a:lnSpc>
              <a:defRPr sz="3400" b="1" baseline="0">
                <a:solidFill>
                  <a:srgbClr val="00A0E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1"/>
            <a:ext cx="9855200" cy="3306763"/>
          </a:xfrm>
        </p:spPr>
        <p:txBody>
          <a:bodyPr/>
          <a:lstStyle>
            <a:lvl1pPr marL="457200" indent="-45720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Char char="•"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defTabSz="828000">
              <a:lnSpc>
                <a:spcPts val="3200"/>
              </a:lnSpc>
              <a:spcBef>
                <a:spcPts val="567"/>
              </a:spcBef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600200"/>
            <a:ext cx="9855200" cy="990600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3600"/>
              </a:lnSpc>
              <a:spcBef>
                <a:spcPts val="198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2800">
                <a:solidFill>
                  <a:srgbClr val="00499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03200" y="6324601"/>
            <a:ext cx="711200" cy="365125"/>
          </a:xfrm>
        </p:spPr>
        <p:txBody>
          <a:bodyPr/>
          <a:lstStyle>
            <a:lvl1pPr algn="l">
              <a:defRPr sz="900" smtClean="0"/>
            </a:lvl1pPr>
          </a:lstStyle>
          <a:p>
            <a:pPr>
              <a:defRPr/>
            </a:pPr>
            <a:fld id="{D0F49129-E8AC-4ABE-A502-1EC64B3AE3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313496-9E11-427C-8449-C808BE26FDD0}"/>
              </a:ext>
            </a:extLst>
          </p:cNvPr>
          <p:cNvSpPr txBox="1"/>
          <p:nvPr userDrawn="1"/>
        </p:nvSpPr>
        <p:spPr>
          <a:xfrm>
            <a:off x="8940800" y="6324600"/>
            <a:ext cx="3251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b="1" dirty="0">
                <a:solidFill>
                  <a:srgbClr val="00A0EE"/>
                </a:solidFill>
                <a:latin typeface="+mn-lt"/>
              </a:rPr>
              <a:t>www.housingagency.ie</a:t>
            </a:r>
            <a:endParaRPr lang="en-IE" sz="1600" dirty="0">
              <a:solidFill>
                <a:srgbClr val="00A0EE"/>
              </a:solidFill>
              <a:latin typeface="+mn-lt"/>
            </a:endParaRP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7833889D-3C91-4357-918D-66F778D7E4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304801"/>
            <a:ext cx="1041400" cy="86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94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400801"/>
            <a:ext cx="19304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1143000"/>
          </a:xfrm>
        </p:spPr>
        <p:txBody>
          <a:bodyPr/>
          <a:lstStyle>
            <a:lvl1pPr algn="l">
              <a:lnSpc>
                <a:spcPts val="3800"/>
              </a:lnSpc>
              <a:defRPr sz="3400" b="1" baseline="0">
                <a:solidFill>
                  <a:srgbClr val="00A0EE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9855200" cy="2514600"/>
          </a:xfrm>
        </p:spPr>
        <p:txBody>
          <a:bodyPr/>
          <a:lstStyle>
            <a:lvl1pPr marL="457200" indent="-45720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Char char="•"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marL="800100" indent="-342900" defTabSz="828000">
              <a:lnSpc>
                <a:spcPts val="3200"/>
              </a:lnSpc>
              <a:spcBef>
                <a:spcPts val="567"/>
              </a:spcBef>
              <a:buFont typeface="Arial" pitchFamily="34" charset="0"/>
              <a:buChar char="–"/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609600" y="4495800"/>
            <a:ext cx="9855200" cy="1676400"/>
          </a:xfrm>
        </p:spPr>
        <p:txBody>
          <a:bodyPr/>
          <a:lstStyle>
            <a:lvl1pPr marL="0" indent="0">
              <a:lnSpc>
                <a:spcPts val="3600"/>
              </a:lnSpc>
              <a:spcBef>
                <a:spcPts val="1984"/>
              </a:spcBef>
              <a:buClr>
                <a:srgbClr val="00A0EE"/>
              </a:buClr>
              <a:buFont typeface="Arial" pitchFamily="34" charset="0"/>
              <a:buNone/>
              <a:defRPr sz="2800" baseline="0">
                <a:solidFill>
                  <a:srgbClr val="004990"/>
                </a:solidFill>
                <a:latin typeface="Arial" pitchFamily="34" charset="0"/>
                <a:cs typeface="Arial" pitchFamily="34" charset="0"/>
              </a:defRPr>
            </a:lvl1pPr>
            <a:lvl2pPr marL="457200" indent="0" defTabSz="828000">
              <a:lnSpc>
                <a:spcPts val="3200"/>
              </a:lnSpc>
              <a:spcBef>
                <a:spcPts val="567"/>
              </a:spcBef>
              <a:buNone/>
              <a:tabLst>
                <a:tab pos="828000" algn="l"/>
              </a:tabLst>
              <a:defRPr sz="2400" baseline="0">
                <a:solidFill>
                  <a:srgbClr val="004990"/>
                </a:solidFill>
              </a:defRPr>
            </a:lvl2pPr>
            <a:lvl3pPr>
              <a:defRPr>
                <a:solidFill>
                  <a:srgbClr val="004990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03200" y="6324601"/>
            <a:ext cx="711200" cy="365125"/>
          </a:xfrm>
        </p:spPr>
        <p:txBody>
          <a:bodyPr/>
          <a:lstStyle>
            <a:lvl1pPr algn="l">
              <a:defRPr sz="900" smtClean="0"/>
            </a:lvl1pPr>
          </a:lstStyle>
          <a:p>
            <a:pPr>
              <a:defRPr/>
            </a:pPr>
            <a:fld id="{8B549163-75ED-467E-B97D-D848C7C401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FF98E1-2BF8-4EFE-AFEA-4B22C9AA5BE5}"/>
              </a:ext>
            </a:extLst>
          </p:cNvPr>
          <p:cNvSpPr txBox="1"/>
          <p:nvPr userDrawn="1"/>
        </p:nvSpPr>
        <p:spPr>
          <a:xfrm>
            <a:off x="8940800" y="6324600"/>
            <a:ext cx="3251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IE" sz="1600" b="1" dirty="0">
                <a:solidFill>
                  <a:srgbClr val="00A0EE"/>
                </a:solidFill>
                <a:latin typeface="+mn-lt"/>
              </a:rPr>
              <a:t>www.housingagency.ie</a:t>
            </a:r>
            <a:endParaRPr lang="en-IE" sz="1600" dirty="0">
              <a:solidFill>
                <a:srgbClr val="00A0EE"/>
              </a:solidFill>
              <a:latin typeface="+mn-lt"/>
            </a:endParaRP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0686784-0D01-4BFC-9523-AD89777A2F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304801"/>
            <a:ext cx="1041400" cy="86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87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E0892F-6734-4BDF-9C4B-5448568CE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53" r:id="rId1"/>
    <p:sldLayoutId id="2147485054" r:id="rId2"/>
    <p:sldLayoutId id="2147485055" r:id="rId3"/>
    <p:sldLayoutId id="2147485056" r:id="rId4"/>
    <p:sldLayoutId id="2147485057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9B85B2-67D9-4608-82B9-6B8FB955B3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79" r:id="rId1"/>
    <p:sldLayoutId id="2147485080" r:id="rId2"/>
    <p:sldLayoutId id="2147485081" r:id="rId3"/>
    <p:sldLayoutId id="2147485082" r:id="rId4"/>
    <p:sldLayoutId id="2147485083" r:id="rId5"/>
    <p:sldLayoutId id="2147485084" r:id="rId6"/>
    <p:sldLayoutId id="2147485085" r:id="rId7"/>
    <p:sldLayoutId id="2147485087" r:id="rId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74713FC-35B6-4E3A-A03A-79895BF39234}" type="datetime5">
              <a:rPr lang="en-US" smtClean="0">
                <a:solidFill>
                  <a:srgbClr val="292934">
                    <a:tint val="75000"/>
                  </a:srgbClr>
                </a:solidFill>
                <a:latin typeface="Calibri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29-Jan-19</a:t>
            </a:fld>
            <a:endParaRPr lang="en-US">
              <a:solidFill>
                <a:srgbClr val="292934">
                  <a:tint val="75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292934">
                  <a:tint val="75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2460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1D44D46-AD1C-4458-B0D8-CCA9262E015D}" type="slidenum">
              <a:rPr lang="en-US" smtClean="0">
                <a:solidFill>
                  <a:srgbClr val="292934">
                    <a:tint val="75000"/>
                  </a:srgbClr>
                </a:solidFill>
                <a:latin typeface="Calibri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292934">
                  <a:tint val="75000"/>
                </a:srgb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16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90" r:id="rId1"/>
    <p:sldLayoutId id="2147485091" r:id="rId2"/>
    <p:sldLayoutId id="2147485092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TextBox 2"/>
          <p:cNvSpPr txBox="1">
            <a:spLocks noChangeArrowheads="1"/>
          </p:cNvSpPr>
          <p:nvPr/>
        </p:nvSpPr>
        <p:spPr bwMode="auto">
          <a:xfrm>
            <a:off x="304800" y="2067953"/>
            <a:ext cx="8305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IE" altLang="en-US" sz="4000" b="1" dirty="0">
                <a:latin typeface="Arial" pitchFamily="34" charset="0"/>
              </a:rPr>
              <a:t>The Need to Deliver Public Housing</a:t>
            </a:r>
            <a:endParaRPr lang="en-US" altLang="en-US" sz="4000" b="1" dirty="0">
              <a:latin typeface="Arial" pitchFamily="34" charset="0"/>
            </a:endParaRPr>
          </a:p>
        </p:txBody>
      </p:sp>
      <p:sp>
        <p:nvSpPr>
          <p:cNvPr id="44036" name="TextBox 3"/>
          <p:cNvSpPr txBox="1">
            <a:spLocks noChangeArrowheads="1"/>
          </p:cNvSpPr>
          <p:nvPr/>
        </p:nvSpPr>
        <p:spPr bwMode="auto">
          <a:xfrm>
            <a:off x="434926" y="4038600"/>
            <a:ext cx="28985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John O’Connor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/>
              <a:t>Chief Executive</a:t>
            </a:r>
          </a:p>
        </p:txBody>
      </p:sp>
      <p:sp>
        <p:nvSpPr>
          <p:cNvPr id="44037" name="TextBox 4"/>
          <p:cNvSpPr txBox="1">
            <a:spLocks noChangeArrowheads="1"/>
          </p:cNvSpPr>
          <p:nvPr/>
        </p:nvSpPr>
        <p:spPr bwMode="auto">
          <a:xfrm>
            <a:off x="434927" y="4786175"/>
            <a:ext cx="27213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30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January 2019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04800" y="389001"/>
            <a:ext cx="6172200" cy="1305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+mj-lt"/>
              </a:rPr>
              <a:t>Raise the Roof Conference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8CC88-59A0-4DC3-B3E7-23D4FFA5B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How do we deliver public housing?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9D08D-9B7C-411A-B027-21E29F181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Local authority and state owned land</a:t>
            </a:r>
          </a:p>
          <a:p>
            <a:r>
              <a:rPr lang="en-IE" dirty="0"/>
              <a:t>Planning controls</a:t>
            </a:r>
          </a:p>
          <a:p>
            <a:r>
              <a:rPr lang="en-IE" dirty="0"/>
              <a:t>How do we fund and finance?</a:t>
            </a:r>
          </a:p>
          <a:p>
            <a:r>
              <a:rPr lang="en-IE" dirty="0"/>
              <a:t>It is about a vision and a determination</a:t>
            </a:r>
          </a:p>
          <a:p>
            <a:r>
              <a:rPr lang="en-IE" dirty="0"/>
              <a:t>It is about having public and political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A7510-A2A9-44E3-8EA4-7147058587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1D6CD-2B02-446C-BA8A-B29398B039E7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1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82908-6B96-4AE8-AF06-B4CAE1705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0255E-D77C-415D-9E8F-CC4B24005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60941"/>
            <a:ext cx="10134600" cy="3325459"/>
          </a:xfrm>
        </p:spPr>
        <p:txBody>
          <a:bodyPr/>
          <a:lstStyle/>
          <a:p>
            <a:r>
              <a:rPr lang="en-IE" dirty="0"/>
              <a:t>Public Housing should be considered beyond social housing</a:t>
            </a:r>
          </a:p>
          <a:p>
            <a:r>
              <a:rPr lang="en-IE" dirty="0"/>
              <a:t>Development of a cost rental sector by local authorities and approved housing bodies is vital</a:t>
            </a:r>
          </a:p>
          <a:p>
            <a:r>
              <a:rPr lang="en-IE" dirty="0"/>
              <a:t>Consider how we deliver and fund public housing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66F9A4-4629-483B-98FD-CFBA55383E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1D6CD-2B02-446C-BA8A-B29398B039E7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5419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3"/>
          <p:cNvSpPr txBox="1">
            <a:spLocks/>
          </p:cNvSpPr>
          <p:nvPr/>
        </p:nvSpPr>
        <p:spPr bwMode="auto">
          <a:xfrm>
            <a:off x="457200" y="1676400"/>
            <a:ext cx="7391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IE" sz="6000" b="1" dirty="0">
                <a:solidFill>
                  <a:srgbClr val="FFFFFF"/>
                </a:solidFill>
                <a:latin typeface="Arial" charset="0"/>
              </a:rPr>
              <a:t>Thank You</a:t>
            </a:r>
          </a:p>
          <a:p>
            <a:pPr>
              <a:spcBef>
                <a:spcPct val="20000"/>
              </a:spcBef>
            </a:pPr>
            <a:endParaRPr lang="en-IE" sz="2000" dirty="0">
              <a:solidFill>
                <a:srgbClr val="FFFFFF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endParaRPr lang="en-IE" sz="2000" dirty="0">
              <a:solidFill>
                <a:srgbClr val="FFFFFF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lang="en-IE" sz="3200" b="1" dirty="0">
                <a:solidFill>
                  <a:srgbClr val="FFFFFF"/>
                </a:solidFill>
                <a:latin typeface="Arial" charset="0"/>
              </a:rPr>
              <a:t>Tel: </a:t>
            </a:r>
            <a:r>
              <a:rPr lang="en-IE" sz="3200" dirty="0">
                <a:solidFill>
                  <a:srgbClr val="FFFFFF"/>
                </a:solidFill>
                <a:latin typeface="Arial" charset="0"/>
              </a:rPr>
              <a:t>+353 1 656 4100</a:t>
            </a:r>
          </a:p>
          <a:p>
            <a:pPr>
              <a:spcBef>
                <a:spcPct val="20000"/>
              </a:spcBef>
            </a:pPr>
            <a:r>
              <a:rPr lang="en-IE" sz="3200" b="1" dirty="0">
                <a:solidFill>
                  <a:srgbClr val="FFFFFF"/>
                </a:solidFill>
                <a:latin typeface="Arial" charset="0"/>
              </a:rPr>
              <a:t>E-mail:</a:t>
            </a:r>
            <a:r>
              <a:rPr lang="en-IE" sz="3200" dirty="0">
                <a:solidFill>
                  <a:srgbClr val="FFFFFF"/>
                </a:solidFill>
                <a:latin typeface="Arial" charset="0"/>
              </a:rPr>
              <a:t> info@housingagency.ie </a:t>
            </a:r>
          </a:p>
          <a:p>
            <a:pPr>
              <a:spcBef>
                <a:spcPct val="20000"/>
              </a:spcBef>
            </a:pPr>
            <a:endParaRPr lang="en-US" sz="32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7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FA0DE-7A77-4CC8-AE6B-5671E912C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07CFD-CC03-4B72-A58E-F88ABBFF2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743200"/>
            <a:ext cx="9855200" cy="4525963"/>
          </a:xfrm>
        </p:spPr>
        <p:txBody>
          <a:bodyPr/>
          <a:lstStyle/>
          <a:p>
            <a:pPr marL="0" indent="0" algn="ctr">
              <a:lnSpc>
                <a:spcPts val="7100"/>
              </a:lnSpc>
              <a:buNone/>
            </a:pPr>
            <a:r>
              <a:rPr lang="en-IE" sz="6000" b="1" dirty="0"/>
              <a:t>What is Public Housing?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03961-75AB-4666-BDB8-927E5A77A9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6175B6-948D-4823-8E21-DBA170920C0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42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59A58-621F-4299-B2A5-305209594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tx2">
                    <a:lumMod val="75000"/>
                  </a:schemeClr>
                </a:solidFill>
              </a:rPr>
              <a:t>Social Housing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6BF47-2608-47AA-BDA0-477563A48D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1D6CD-2B02-446C-BA8A-B29398B039E7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E0882C1-700F-4A1B-B116-A5C13C538E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718448"/>
              </p:ext>
            </p:extLst>
          </p:nvPr>
        </p:nvGraphicFramePr>
        <p:xfrm>
          <a:off x="2190568" y="1608139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137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B570F-42E6-4B4E-BBA4-9248E196D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Cost Rental Housing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39A31-8A2D-4631-B234-592B9EBE4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067" y="1829682"/>
            <a:ext cx="11125200" cy="4525963"/>
          </a:xfrm>
        </p:spPr>
        <p:txBody>
          <a:bodyPr/>
          <a:lstStyle/>
          <a:p>
            <a:endParaRPr lang="en-IE" dirty="0"/>
          </a:p>
          <a:p>
            <a:pPr marL="0" indent="0">
              <a:lnSpc>
                <a:spcPts val="6000"/>
              </a:lnSpc>
              <a:buNone/>
            </a:pPr>
            <a:r>
              <a:rPr lang="en-IE" sz="4800" b="1" dirty="0"/>
              <a:t>Should we provide Cost Rental as another form of public housing?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5B85C7-CC84-4E19-A314-F0C4598698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1D6CD-2B02-446C-BA8A-B29398B039E7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70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DC94-E00E-4042-8214-9045F217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Cost Rental Housing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1A08A-ADC8-47B2-8334-4C2526917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17638"/>
            <a:ext cx="9626600" cy="45259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IE" dirty="0"/>
              <a:t>Input a combination of:</a:t>
            </a:r>
          </a:p>
          <a:p>
            <a:pPr marL="1200150" lvl="2" indent="-514350">
              <a:spcBef>
                <a:spcPts val="300"/>
              </a:spcBef>
              <a:spcAft>
                <a:spcPts val="300"/>
              </a:spcAft>
              <a:buFont typeface="+mj-lt"/>
              <a:buAutoNum type="romanLcPeriod"/>
            </a:pPr>
            <a:r>
              <a:rPr lang="en-IE" dirty="0"/>
              <a:t>State lands</a:t>
            </a:r>
          </a:p>
          <a:p>
            <a:pPr marL="1200150" lvl="2" indent="-514350">
              <a:spcBef>
                <a:spcPts val="300"/>
              </a:spcBef>
              <a:spcAft>
                <a:spcPts val="300"/>
              </a:spcAft>
              <a:buFont typeface="+mj-lt"/>
              <a:buAutoNum type="romanLcPeriod"/>
            </a:pPr>
            <a:r>
              <a:rPr lang="en-IE" dirty="0"/>
              <a:t>Infrastructure</a:t>
            </a:r>
          </a:p>
          <a:p>
            <a:pPr marL="1200150" lvl="2" indent="-514350">
              <a:spcBef>
                <a:spcPts val="300"/>
              </a:spcBef>
              <a:spcAft>
                <a:spcPts val="300"/>
              </a:spcAft>
              <a:buFont typeface="+mj-lt"/>
              <a:buAutoNum type="romanLcPeriod"/>
            </a:pPr>
            <a:r>
              <a:rPr lang="en-IE" dirty="0"/>
              <a:t>Long term financing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dirty="0"/>
              <a:t>Combines to reduce the costs of providing housing and therefore rents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dirty="0"/>
              <a:t>Costs reduce over time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dirty="0"/>
              <a:t>Must think long-term 50 years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127C0-A4C9-4133-8F28-B900389A35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6175B6-948D-4823-8E21-DBA170920C0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947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F27D-7569-42D4-9C8C-3FABC49C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855200" cy="1143000"/>
          </a:xfrm>
        </p:spPr>
        <p:txBody>
          <a:bodyPr/>
          <a:lstStyle/>
          <a:p>
            <a:r>
              <a:rPr lang="en-IE" dirty="0"/>
              <a:t>Housing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15E9F1-6F5F-48BB-8A66-92B821D083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1D6CD-2B02-446C-BA8A-B29398B039E7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75FEE62-BA31-45B5-A583-80E650AE305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381125" y="2632075"/>
            <a:ext cx="5334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b"/>
          <a:lstStyle/>
          <a:p>
            <a:pPr algn="ctr"/>
            <a:r>
              <a:rPr lang="en-US" altLang="en-US" sz="2400" b="1" dirty="0">
                <a:solidFill>
                  <a:srgbClr val="004990"/>
                </a:solidFill>
                <a:latin typeface="+mj-lt"/>
              </a:rPr>
              <a:t>Housing cost</a:t>
            </a:r>
          </a:p>
          <a:p>
            <a:pPr algn="ctr"/>
            <a:r>
              <a:rPr lang="en-US" altLang="en-US" sz="2400" b="1" dirty="0">
                <a:solidFill>
                  <a:srgbClr val="004990"/>
                </a:solidFill>
                <a:latin typeface="+mj-lt"/>
              </a:rPr>
              <a:t>(purchase or</a:t>
            </a:r>
          </a:p>
          <a:p>
            <a:pPr algn="ctr"/>
            <a:r>
              <a:rPr lang="en-US" altLang="en-US" sz="2400" b="1" dirty="0">
                <a:solidFill>
                  <a:srgbClr val="004990"/>
                </a:solidFill>
                <a:latin typeface="+mj-lt"/>
              </a:rPr>
              <a:t>rent)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1C11357-2596-4F88-A919-AD7C4F5BA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870575"/>
            <a:ext cx="3109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en-US" sz="2400" b="1" dirty="0">
                <a:solidFill>
                  <a:srgbClr val="004990"/>
                </a:solidFill>
                <a:latin typeface="+mj-lt"/>
              </a:rPr>
              <a:t>Income</a:t>
            </a:r>
            <a:endParaRPr lang="en-US" altLang="en-US" b="1" dirty="0">
              <a:solidFill>
                <a:srgbClr val="004990"/>
              </a:solidFill>
              <a:latin typeface="+mj-lt"/>
            </a:endParaRP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330758BB-CB9E-4958-96FD-65188BEB0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2" y="3181350"/>
            <a:ext cx="1282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IE" altLang="en-US" sz="1400">
              <a:latin typeface="Gill Sans MT" panose="020B0502020104020203" pitchFamily="34" charset="0"/>
            </a:endParaRPr>
          </a:p>
        </p:txBody>
      </p:sp>
      <p:grpSp>
        <p:nvGrpSpPr>
          <p:cNvPr id="8" name="Group 22">
            <a:extLst>
              <a:ext uri="{FF2B5EF4-FFF2-40B4-BE49-F238E27FC236}">
                <a16:creationId xmlns:a16="http://schemas.microsoft.com/office/drawing/2014/main" id="{39E2B93F-1735-44F8-ABAD-080F99A21BA8}"/>
              </a:ext>
            </a:extLst>
          </p:cNvPr>
          <p:cNvGrpSpPr>
            <a:grpSpLocks/>
          </p:cNvGrpSpPr>
          <p:nvPr/>
        </p:nvGrpSpPr>
        <p:grpSpPr bwMode="auto">
          <a:xfrm>
            <a:off x="2840037" y="1724025"/>
            <a:ext cx="5394325" cy="3840162"/>
            <a:chOff x="1394" y="799"/>
            <a:chExt cx="3398" cy="2419"/>
          </a:xfrm>
        </p:grpSpPr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D4A7467F-746E-4782-913E-516B1DF65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4" y="799"/>
              <a:ext cx="3398" cy="241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69696"/>
                  </a:solidFill>
                </a14:hiddenFill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10" name="Line 13">
              <a:extLst>
                <a:ext uri="{FF2B5EF4-FFF2-40B4-BE49-F238E27FC236}">
                  <a16:creationId xmlns:a16="http://schemas.microsoft.com/office/drawing/2014/main" id="{BDA7C36E-FEF7-4956-A115-2DC050C296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883"/>
              <a:ext cx="3264" cy="2304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11" name="Line 14">
              <a:extLst>
                <a:ext uri="{FF2B5EF4-FFF2-40B4-BE49-F238E27FC236}">
                  <a16:creationId xmlns:a16="http://schemas.microsoft.com/office/drawing/2014/main" id="{9634A85F-07B2-4D54-99E4-E7CC28D6264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2296" y="1777"/>
              <a:ext cx="1149" cy="808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12" name="Line 15">
              <a:extLst>
                <a:ext uri="{FF2B5EF4-FFF2-40B4-BE49-F238E27FC236}">
                  <a16:creationId xmlns:a16="http://schemas.microsoft.com/office/drawing/2014/main" id="{0241B339-CF97-4A5F-8786-079C6F5C60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0" y="2584"/>
              <a:ext cx="893" cy="6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E" dirty="0"/>
            </a:p>
          </p:txBody>
        </p:sp>
        <p:sp>
          <p:nvSpPr>
            <p:cNvPr id="13" name="Line 16">
              <a:extLst>
                <a:ext uri="{FF2B5EF4-FFF2-40B4-BE49-F238E27FC236}">
                  <a16:creationId xmlns:a16="http://schemas.microsoft.com/office/drawing/2014/main" id="{CF3E9FF0-9D0D-4B2B-9D64-A14F244C89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45" y="854"/>
              <a:ext cx="1297" cy="923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IE"/>
            </a:p>
          </p:txBody>
        </p:sp>
        <p:sp>
          <p:nvSpPr>
            <p:cNvPr id="14" name="Text Box 17">
              <a:extLst>
                <a:ext uri="{FF2B5EF4-FFF2-40B4-BE49-F238E27FC236}">
                  <a16:creationId xmlns:a16="http://schemas.microsoft.com/office/drawing/2014/main" id="{4F59EB2F-0734-4969-A11A-16C6138859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522770">
              <a:off x="1439" y="2635"/>
              <a:ext cx="60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IE" altLang="en-US" sz="2400" dirty="0">
                  <a:latin typeface="Gill Sans MT" panose="020B0502020104020203" pitchFamily="34" charset="0"/>
                </a:rPr>
                <a:t>Socia</a:t>
              </a:r>
              <a:r>
                <a:rPr lang="en-IE" altLang="en-US" sz="2400" dirty="0">
                  <a:latin typeface="Arial" panose="020B0604020202020204" pitchFamily="34" charset="0"/>
                </a:rPr>
                <a:t>l</a:t>
              </a:r>
              <a:r>
                <a:rPr lang="en-IE" altLang="en-US" dirty="0"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15" name="Text Box 18">
              <a:extLst>
                <a:ext uri="{FF2B5EF4-FFF2-40B4-BE49-F238E27FC236}">
                  <a16:creationId xmlns:a16="http://schemas.microsoft.com/office/drawing/2014/main" id="{98266C73-9A46-4B7A-BCD0-7F07300FE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459340">
              <a:off x="2315" y="1863"/>
              <a:ext cx="9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IE" altLang="en-US" sz="2400" dirty="0">
                  <a:solidFill>
                    <a:srgbClr val="0000FF"/>
                  </a:solidFill>
                  <a:latin typeface="Gill Sans MT" panose="020B0502020104020203" pitchFamily="34" charset="0"/>
                </a:rPr>
                <a:t>Affordable</a:t>
              </a:r>
              <a:r>
                <a:rPr lang="en-IE" altLang="en-US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16" name="Text Box 19">
              <a:extLst>
                <a:ext uri="{FF2B5EF4-FFF2-40B4-BE49-F238E27FC236}">
                  <a16:creationId xmlns:a16="http://schemas.microsoft.com/office/drawing/2014/main" id="{B8B9D7B7-7C08-4078-A8CA-3097FBB12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459340">
              <a:off x="3710" y="1109"/>
              <a:ext cx="6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IE" altLang="en-US" sz="2000" dirty="0">
                  <a:solidFill>
                    <a:srgbClr val="008000"/>
                  </a:solidFill>
                  <a:latin typeface="Gill Sans MT" panose="020B0502020104020203" pitchFamily="34" charset="0"/>
                </a:rPr>
                <a:t>Market </a:t>
              </a:r>
            </a:p>
          </p:txBody>
        </p:sp>
        <p:sp>
          <p:nvSpPr>
            <p:cNvPr id="24" name="Text Box 18">
              <a:extLst>
                <a:ext uri="{FF2B5EF4-FFF2-40B4-BE49-F238E27FC236}">
                  <a16:creationId xmlns:a16="http://schemas.microsoft.com/office/drawing/2014/main" id="{10E46E38-11E7-440D-A045-878C12734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459340">
              <a:off x="1413" y="1721"/>
              <a:ext cx="131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IE" altLang="en-US" sz="2400" dirty="0">
                  <a:solidFill>
                    <a:srgbClr val="0000FF"/>
                  </a:solidFill>
                  <a:latin typeface="Gill Sans MT" panose="020B0502020104020203" pitchFamily="34" charset="0"/>
                </a:rPr>
                <a:t>Public Housing</a:t>
              </a:r>
              <a:r>
                <a:rPr lang="en-IE" altLang="en-US" dirty="0">
                  <a:solidFill>
                    <a:srgbClr val="0000FF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83FC8A5-ABC7-456A-BDA0-D212C806021D}"/>
              </a:ext>
            </a:extLst>
          </p:cNvPr>
          <p:cNvCxnSpPr/>
          <p:nvPr/>
        </p:nvCxnSpPr>
        <p:spPr>
          <a:xfrm flipV="1">
            <a:off x="3275807" y="2913143"/>
            <a:ext cx="1752600" cy="1416493"/>
          </a:xfrm>
          <a:prstGeom prst="straightConnector1">
            <a:avLst/>
          </a:prstGeom>
          <a:ln w="3810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E7B10DC-CB58-4AE7-A69C-2F2D103DB2EC}"/>
              </a:ext>
            </a:extLst>
          </p:cNvPr>
          <p:cNvCxnSpPr/>
          <p:nvPr/>
        </p:nvCxnSpPr>
        <p:spPr>
          <a:xfrm>
            <a:off x="4993852" y="2919454"/>
            <a:ext cx="304800" cy="3079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4A3008-88A4-48A2-948A-7D6D65587827}"/>
              </a:ext>
            </a:extLst>
          </p:cNvPr>
          <p:cNvCxnSpPr/>
          <p:nvPr/>
        </p:nvCxnSpPr>
        <p:spPr>
          <a:xfrm>
            <a:off x="3200400" y="4283559"/>
            <a:ext cx="228600" cy="2741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41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56B1A-12CF-44B0-9D6B-ABD30BA59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Who should provide Public Housing?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E4A3A-FCB1-44BE-9D01-D4C344A4F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778" y="2133600"/>
            <a:ext cx="9855200" cy="4210757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IE" sz="3600" dirty="0"/>
              <a:t>Local Authorities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IE" sz="3600" dirty="0"/>
              <a:t>Approved Housing Bodies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IE" sz="3600" dirty="0"/>
              <a:t>State Entities?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2167BB-EE4E-49C6-9286-A4C2366C88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1D6CD-2B02-446C-BA8A-B29398B039E7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182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9FEBC-3A20-478F-BA7D-A0BF2BF87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Home Ownership vs Renting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554D5-E9CA-4DF1-AD4F-34A083C822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1"/>
            <a:ext cx="10210800" cy="4525963"/>
          </a:xfrm>
        </p:spPr>
        <p:txBody>
          <a:bodyPr/>
          <a:lstStyle/>
          <a:p>
            <a:r>
              <a:rPr lang="en-IE" dirty="0"/>
              <a:t>Traditionally Ireland has prioritised home ownership</a:t>
            </a:r>
          </a:p>
          <a:p>
            <a:r>
              <a:rPr lang="en-IE" dirty="0"/>
              <a:t>In 1991, 91% of private homes were owner occupied</a:t>
            </a:r>
          </a:p>
          <a:p>
            <a:r>
              <a:rPr lang="en-IE" dirty="0"/>
              <a:t>By 2016 this had fallen to 78% nationally and </a:t>
            </a:r>
            <a:br>
              <a:rPr lang="en-IE" dirty="0"/>
            </a:br>
            <a:r>
              <a:rPr lang="en-IE" dirty="0"/>
              <a:t>59% in urban areas</a:t>
            </a:r>
          </a:p>
          <a:p>
            <a:r>
              <a:rPr lang="en-IE" dirty="0"/>
              <a:t>Public housing should be focused on providing rental housing that people can afford</a:t>
            </a:r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DE2D6-CAEE-4DF0-8BEB-E23098612E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E1D6CD-2B02-446C-BA8A-B29398B039E7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449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Household Size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19930"/>
            <a:ext cx="8915400" cy="2833070"/>
          </a:xfrm>
        </p:spPr>
        <p:txBody>
          <a:bodyPr/>
          <a:lstStyle/>
          <a:p>
            <a:pPr marL="0" indent="0">
              <a:spcBef>
                <a:spcPts val="1988"/>
              </a:spcBef>
              <a:buNone/>
            </a:pPr>
            <a:r>
              <a:rPr lang="en-IE" dirty="0">
                <a:latin typeface="Arial" charset="0"/>
                <a:cs typeface="Arial" charset="0"/>
              </a:rPr>
              <a:t>75%  of all households are of 3 people or less</a:t>
            </a:r>
          </a:p>
          <a:p>
            <a:pPr lvl="1">
              <a:spcBef>
                <a:spcPts val="2400"/>
              </a:spcBef>
              <a:buFont typeface="Wingdings" panose="05000000000000000000" pitchFamily="2" charset="2"/>
              <a:buChar char="§"/>
            </a:pPr>
            <a:r>
              <a:rPr lang="en-IE" sz="2800" dirty="0">
                <a:latin typeface="Arial" charset="0"/>
                <a:cs typeface="Arial" charset="0"/>
              </a:rPr>
              <a:t>25%  are  1 person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IE" sz="2800" dirty="0">
                <a:latin typeface="Arial" charset="0"/>
                <a:cs typeface="Arial" charset="0"/>
              </a:rPr>
              <a:t>31%  are  2  person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IE" sz="2800" dirty="0">
                <a:latin typeface="Arial" charset="0"/>
                <a:cs typeface="Arial" charset="0"/>
              </a:rPr>
              <a:t>19%  are  3 person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09600" y="6248400"/>
            <a:ext cx="533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347114E-E65C-4725-A6AE-19C42772F62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69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2_2012 Housing Agency Powerpoint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278</Words>
  <Application>Microsoft Office PowerPoint</Application>
  <PresentationFormat>Widescreen</PresentationFormat>
  <Paragraphs>79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Gill Sans MT</vt:lpstr>
      <vt:lpstr>Wingdings</vt:lpstr>
      <vt:lpstr>Office Theme</vt:lpstr>
      <vt:lpstr>12_2012 Housing Agency Powerpoint Slide Template</vt:lpstr>
      <vt:lpstr>Custom Design</vt:lpstr>
      <vt:lpstr>PowerPoint Presentation</vt:lpstr>
      <vt:lpstr>PowerPoint Presentation</vt:lpstr>
      <vt:lpstr>Social Housing</vt:lpstr>
      <vt:lpstr>Cost Rental Housing</vt:lpstr>
      <vt:lpstr>Cost Rental Housing</vt:lpstr>
      <vt:lpstr>Housing</vt:lpstr>
      <vt:lpstr>Who should provide Public Housing?</vt:lpstr>
      <vt:lpstr>Home Ownership vs Renting</vt:lpstr>
      <vt:lpstr>Household Size</vt:lpstr>
      <vt:lpstr>How do we deliver public housing?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2015-03-30T16:12:39Z</dcterms:created>
  <dcterms:modified xsi:type="dcterms:W3CDTF">2019-01-29T19:14:50Z</dcterms:modified>
</cp:coreProperties>
</file>