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15"/>
  </p:notesMasterIdLst>
  <p:sldIdLst>
    <p:sldId id="257" r:id="rId2"/>
    <p:sldId id="272" r:id="rId3"/>
    <p:sldId id="263" r:id="rId4"/>
    <p:sldId id="256" r:id="rId5"/>
    <p:sldId id="271" r:id="rId6"/>
    <p:sldId id="264" r:id="rId7"/>
    <p:sldId id="265" r:id="rId8"/>
    <p:sldId id="266" r:id="rId9"/>
    <p:sldId id="270" r:id="rId10"/>
    <p:sldId id="267" r:id="rId11"/>
    <p:sldId id="268" r:id="rId12"/>
    <p:sldId id="273" r:id="rId13"/>
    <p:sldId id="269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34" autoAdjust="0"/>
  </p:normalViewPr>
  <p:slideViewPr>
    <p:cSldViewPr snapToGrid="0">
      <p:cViewPr varScale="1">
        <p:scale>
          <a:sx n="83" d="100"/>
          <a:sy n="83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deaGenerationBootCamp\FullList%20Sarah%20Morgan_BnM_2018_04_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Job Family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34601924759408"/>
          <c:y val="0.13004629629629633"/>
          <c:w val="0.6175428696412947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layout>
                <c:manualLayout>
                  <c:x val="-2.6610943934101013E-2"/>
                  <c:y val="6.98062901502345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03-4BFC-A618-3BDFAC8DC863}"/>
                </c:ext>
              </c:extLst>
            </c:dLbl>
            <c:dLbl>
              <c:idx val="5"/>
              <c:layout>
                <c:manualLayout>
                  <c:x val="-2.633042219470071E-2"/>
                  <c:y val="-7.61531962455874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03-4BFC-A618-3BDFAC8DC863}"/>
                </c:ext>
              </c:extLst>
            </c:dLbl>
            <c:dLbl>
              <c:idx val="7"/>
              <c:layout>
                <c:manualLayout>
                  <c:x val="-2.4140731911735828E-2"/>
                  <c:y val="-7.61531962455878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03-4BFC-A618-3BDFAC8DC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Sheet1!$H$10:$H$19</c:f>
              <c:strCache>
                <c:ptCount val="10"/>
                <c:pt idx="0">
                  <c:v>Admin Fac Land &amp; Legal</c:v>
                </c:pt>
                <c:pt idx="1">
                  <c:v>Asset Management</c:v>
                </c:pt>
                <c:pt idx="2">
                  <c:v>Finance</c:v>
                </c:pt>
                <c:pt idx="3">
                  <c:v>Human Resources</c:v>
                </c:pt>
                <c:pt idx="4">
                  <c:v>IT</c:v>
                </c:pt>
                <c:pt idx="5">
                  <c:v>Marketing</c:v>
                </c:pt>
                <c:pt idx="6">
                  <c:v>Operations</c:v>
                </c:pt>
                <c:pt idx="7">
                  <c:v>Sales/Business Development</c:v>
                </c:pt>
                <c:pt idx="8">
                  <c:v>Supply Chain/Logistics</c:v>
                </c:pt>
                <c:pt idx="9">
                  <c:v>Technical</c:v>
                </c:pt>
              </c:strCache>
            </c:strRef>
          </c:cat>
          <c:val>
            <c:numRef>
              <c:f>Sheet1!$I$10:$I$19</c:f>
              <c:numCache>
                <c:formatCode>General</c:formatCode>
                <c:ptCount val="10"/>
                <c:pt idx="0">
                  <c:v>12</c:v>
                </c:pt>
                <c:pt idx="1">
                  <c:v>38</c:v>
                </c:pt>
                <c:pt idx="2">
                  <c:v>22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  <c:pt idx="6">
                  <c:v>200</c:v>
                </c:pt>
                <c:pt idx="7">
                  <c:v>8</c:v>
                </c:pt>
                <c:pt idx="8">
                  <c:v>63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3-4BFC-A618-3BDFAC8DC8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5564968"/>
        <c:axId val="495565296"/>
      </c:barChart>
      <c:catAx>
        <c:axId val="495564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65296"/>
        <c:crosses val="autoZero"/>
        <c:auto val="1"/>
        <c:lblAlgn val="ctr"/>
        <c:lblOffset val="100"/>
        <c:noMultiLvlLbl val="0"/>
      </c:catAx>
      <c:valAx>
        <c:axId val="4955652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64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6280-7E7D-47DE-9C9B-1622C9799602}" type="datetimeFigureOut">
              <a:rPr lang="en-IE" smtClean="0"/>
              <a:t>24/04/2019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284F-4C33-4FF5-9876-AE039039DE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01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05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743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315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466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777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32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649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096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171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509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91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710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84F-4C33-4FF5-9876-AE039039DE4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181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2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5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9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8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2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9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4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6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7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4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8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400" dirty="0" smtClean="0"/>
              <a:t>Regional Transition Team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/>
              <a:t/>
            </a:r>
            <a:br>
              <a:rPr lang="en-IE" sz="2800" dirty="0"/>
            </a:br>
            <a:r>
              <a:rPr lang="en-IE" sz="2800" dirty="0" smtClean="0"/>
              <a:t>Midlands Regional Enterprise Plan to 2020</a:t>
            </a:r>
            <a:endParaRPr lang="en-I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IE" dirty="0" smtClean="0"/>
          </a:p>
          <a:p>
            <a:r>
              <a:rPr lang="en-IE" b="1" dirty="0" smtClean="0"/>
              <a:t>Anna Marie Delaney, Chief Executive, Offaly County Council</a:t>
            </a:r>
          </a:p>
          <a:p>
            <a:r>
              <a:rPr lang="en-IE" b="1" dirty="0" smtClean="0"/>
              <a:t>April 30</a:t>
            </a:r>
            <a:r>
              <a:rPr lang="en-IE" b="1" baseline="30000" dirty="0" smtClean="0"/>
              <a:t>th</a:t>
            </a:r>
            <a:r>
              <a:rPr lang="en-IE" b="1" dirty="0" smtClean="0"/>
              <a:t> 2019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716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7003" cy="706964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WG2 - Addressing the needs of those offered redundancy &amp; Emerging Employment Opportunities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dirty="0">
                <a:solidFill>
                  <a:schemeClr val="accent6">
                    <a:lumMod val="75000"/>
                  </a:schemeClr>
                </a:solidFill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258" y="2089601"/>
            <a:ext cx="7194742" cy="34163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IE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Numerous clinics held in bog Communities </a:t>
            </a:r>
            <a:r>
              <a:rPr lang="en-IE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facilitated by members </a:t>
            </a:r>
            <a:r>
              <a:rPr lang="en-IE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Regional Transition Team, including </a:t>
            </a:r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Department of Employment Affairs and Social Protection,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Regional </a:t>
            </a:r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Skills Forum, 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ETB’s &amp;  AIT</a:t>
            </a:r>
            <a:endParaRPr lang="en-GB" sz="8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AIT &amp; Regional Skills Forum submitted 9 Springboard + applications for skills to advance programmes for those leaving </a:t>
            </a:r>
            <a:r>
              <a:rPr lang="en-GB" sz="8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BnM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through VR – including Advanced manufacturing and Pharma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courses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ETBs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Local Development Companies developing bespoke courses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Skills to Advance for those accepting VR</a:t>
            </a:r>
            <a:endParaRPr lang="en-GB" sz="8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6918"/>
          <a:stretch/>
        </p:blipFill>
        <p:spPr>
          <a:xfrm>
            <a:off x="187287" y="2558005"/>
            <a:ext cx="4846694" cy="41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83" y="1410957"/>
            <a:ext cx="10185721" cy="70696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WG3 - Emerging Property/Land Opportunities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dirty="0">
                <a:solidFill>
                  <a:schemeClr val="accent6">
                    <a:lumMod val="75000"/>
                  </a:schemeClr>
                </a:solidFill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29" y="2117921"/>
            <a:ext cx="11444676" cy="34163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Bord na Mona set to Expand the Core and Scale the New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……. in line with proper and sustainable planning and development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BnM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undertaking a number of technical trials in sites across the Midlands to develop new business </a:t>
            </a:r>
            <a:r>
              <a:rPr lang="en-IE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e.g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birchwater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aquaculture and herbs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BnM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also in process of identifying sites for expanding their renewable energy projects 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to develop Energy Parks </a:t>
            </a:r>
            <a:r>
              <a:rPr lang="en-IE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e.g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solar, wind farms </a:t>
            </a:r>
            <a:r>
              <a:rPr lang="en-IE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etc</a:t>
            </a:r>
            <a:endParaRPr lang="en-I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Feasibilities</a:t>
            </a:r>
            <a:r>
              <a:rPr lang="en-I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Lough Boora Discovery Park into an Eco Tourism destination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national and international significance</a:t>
            </a:r>
            <a:endParaRPr lang="en-IE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 identify sites that are suitable for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centre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development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and complete a feasibility study and planning designations</a:t>
            </a:r>
            <a:endParaRPr lang="en-IE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E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E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10" y="973668"/>
            <a:ext cx="10857052" cy="959303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Big Idea Generation </a:t>
            </a:r>
            <a:r>
              <a:rPr lang="en-IE" b="1" dirty="0" err="1" smtClean="0">
                <a:latin typeface="Calibri" panose="020F0502020204030204" pitchFamily="34" charset="0"/>
              </a:rPr>
              <a:t>Bootcamp</a:t>
            </a:r>
            <a:r>
              <a:rPr lang="en-IE" b="1" dirty="0" smtClean="0">
                <a:latin typeface="Calibri" panose="020F0502020204030204" pitchFamily="34" charset="0"/>
              </a:rPr>
              <a:t> &amp; </a:t>
            </a:r>
            <a:br>
              <a:rPr lang="en-IE" b="1" dirty="0" smtClean="0">
                <a:latin typeface="Calibri" panose="020F0502020204030204" pitchFamily="34" charset="0"/>
              </a:rPr>
            </a:br>
            <a:r>
              <a:rPr lang="en-IE" b="1" dirty="0" smtClean="0">
                <a:latin typeface="Calibri" panose="020F0502020204030204" pitchFamily="34" charset="0"/>
              </a:rPr>
              <a:t>Employment </a:t>
            </a:r>
            <a:r>
              <a:rPr lang="en-IE" b="1" dirty="0">
                <a:latin typeface="Calibri" panose="020F0502020204030204" pitchFamily="34" charset="0"/>
              </a:rPr>
              <a:t>Opportunities in the </a:t>
            </a:r>
            <a:r>
              <a:rPr lang="en-IE" b="1" dirty="0" smtClean="0">
                <a:latin typeface="Calibri" panose="020F0502020204030204" pitchFamily="34" charset="0"/>
              </a:rPr>
              <a:t>Midlands</a:t>
            </a:r>
            <a:r>
              <a:rPr lang="en-IE" b="1" dirty="0">
                <a:latin typeface="Calibri" panose="020F0502020204030204" pitchFamily="34" charset="0"/>
              </a:rPr>
              <a:t>: </a:t>
            </a:r>
            <a:r>
              <a:rPr lang="en-IE" b="1" dirty="0" smtClean="0">
                <a:latin typeface="Calibri" panose="020F0502020204030204" pitchFamily="34" charset="0"/>
              </a:rPr>
              <a:t/>
            </a:r>
            <a:br>
              <a:rPr lang="en-IE" b="1" dirty="0" smtClean="0">
                <a:latin typeface="Calibri" panose="020F0502020204030204" pitchFamily="34" charset="0"/>
              </a:rPr>
            </a:br>
            <a:r>
              <a:rPr lang="en-IE" sz="2400" b="1" i="1" dirty="0" smtClean="0"/>
              <a:t>Skills</a:t>
            </a:r>
            <a:r>
              <a:rPr lang="en-IE" sz="2400" b="1" i="1" dirty="0"/>
              <a:t>, Education &amp; Jobs Fair</a:t>
            </a:r>
            <a:r>
              <a:rPr lang="en-IE" sz="3200" dirty="0"/>
              <a:t/>
            </a:r>
            <a:br>
              <a:rPr lang="en-IE" sz="3200" dirty="0"/>
            </a:b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97" y="2522477"/>
            <a:ext cx="10813269" cy="34163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Friday, May 17</a:t>
            </a:r>
            <a:r>
              <a:rPr lang="en-IE" sz="2800" b="1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I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2019, Mount Lucas Training Centre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Idea Generation </a:t>
            </a:r>
            <a:r>
              <a:rPr lang="en-IE" sz="26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Bootcamp</a:t>
            </a:r>
            <a:endParaRPr lang="en-IE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Skills, Education &amp; Jobs Fair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Target casual, seasonal and those FT </a:t>
            </a:r>
            <a:r>
              <a:rPr lang="en-IE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BnM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Employees exiting under VR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Sectoral focus – manufacturing and construction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Working with </a:t>
            </a:r>
            <a:r>
              <a:rPr lang="en-IE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BnM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CIF, IDA Ireland, Enterprise Ireland, LEOs, Regional Skills Forum, ETBs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Engaging with Regional Chambers of Commerce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Utilising community contacts to promote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E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0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WG4 – Marketing </a:t>
            </a:r>
            <a:r>
              <a:rPr lang="en-GB" b="1" dirty="0" smtClean="0">
                <a:solidFill>
                  <a:schemeClr val="bg1"/>
                </a:solidFill>
              </a:rPr>
              <a:t>the </a:t>
            </a:r>
            <a:r>
              <a:rPr lang="en-GB" b="1" dirty="0">
                <a:solidFill>
                  <a:schemeClr val="bg1"/>
                </a:solidFill>
              </a:rPr>
              <a:t>Region</a:t>
            </a:r>
            <a:r>
              <a:rPr lang="en-IE" dirty="0">
                <a:solidFill>
                  <a:schemeClr val="bg1"/>
                </a:solidFill>
              </a:rPr>
              <a:t/>
            </a:r>
            <a:br>
              <a:rPr lang="en-IE" dirty="0">
                <a:solidFill>
                  <a:schemeClr val="bg1"/>
                </a:solidFill>
              </a:rPr>
            </a:b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96" y="2591926"/>
            <a:ext cx="9864145" cy="3416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Being progressed </a:t>
            </a: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under </a:t>
            </a: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the Midlands Regional </a:t>
            </a: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Enterprise </a:t>
            </a: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Plan </a:t>
            </a: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to 2020, Objective 4: Enhance the </a:t>
            </a: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collective offering of the Midlands as a place to live, work and invest in.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>
                    <a:lumMod val="50000"/>
                  </a:schemeClr>
                </a:solidFill>
              </a:rPr>
              <a:t>Audit of Co-working Space in the Region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800" dirty="0" smtClean="0">
                <a:solidFill>
                  <a:schemeClr val="accent1">
                    <a:lumMod val="50000"/>
                  </a:schemeClr>
                </a:solidFill>
              </a:rPr>
              <a:t>Relocation Survey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800" dirty="0" smtClean="0">
                <a:solidFill>
                  <a:schemeClr val="accent1">
                    <a:lumMod val="50000"/>
                  </a:schemeClr>
                </a:solidFill>
              </a:rPr>
              <a:t>Development of </a:t>
            </a:r>
            <a:r>
              <a:rPr lang="en-IE" sz="1800" dirty="0" smtClean="0">
                <a:solidFill>
                  <a:schemeClr val="accent1">
                    <a:lumMod val="50000"/>
                  </a:schemeClr>
                </a:solidFill>
              </a:rPr>
              <a:t>a Value Proposition for the Midland Region </a:t>
            </a:r>
            <a:endParaRPr lang="en-I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800" dirty="0" smtClean="0">
                <a:solidFill>
                  <a:schemeClr val="accent1">
                    <a:lumMod val="50000"/>
                  </a:schemeClr>
                </a:solidFill>
              </a:rPr>
              <a:t>Establishment of Team Midlands </a:t>
            </a:r>
            <a:endParaRPr lang="en-I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100" b="1" dirty="0" smtClean="0">
                <a:solidFill>
                  <a:schemeClr val="accent1">
                    <a:lumMod val="50000"/>
                  </a:schemeClr>
                </a:solidFill>
              </a:rPr>
              <a:t>National </a:t>
            </a:r>
            <a:r>
              <a:rPr lang="en-IE" sz="2100" b="1" dirty="0" smtClean="0">
                <a:solidFill>
                  <a:schemeClr val="accent1">
                    <a:lumMod val="50000"/>
                  </a:schemeClr>
                </a:solidFill>
              </a:rPr>
              <a:t>Conference </a:t>
            </a: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</a:rPr>
              <a:t>Creating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Business Opportunities from </a:t>
            </a: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</a:rPr>
              <a:t>Climate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162">
            <a:off x="9623166" y="3209619"/>
            <a:ext cx="2219709" cy="31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3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99" y="811624"/>
            <a:ext cx="8825659" cy="706964"/>
          </a:xfrm>
        </p:spPr>
        <p:txBody>
          <a:bodyPr/>
          <a:lstStyle/>
          <a:p>
            <a:r>
              <a:rPr lang="en-IE" dirty="0" smtClean="0"/>
              <a:t>Bord na Mona &amp; the Midlands……</a:t>
            </a:r>
            <a:br>
              <a:rPr lang="en-IE" dirty="0" smtClean="0"/>
            </a:br>
            <a:r>
              <a:rPr lang="en-IE" dirty="0" smtClean="0"/>
              <a:t>its part of our DNA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4073" y="2314937"/>
            <a:ext cx="4765171" cy="4628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921" y="2597858"/>
            <a:ext cx="7312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Bord na 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Mona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has harvested peatlands in the region since 1930’s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At the core of many families and communities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Accounts for approx. 2000 direct jobs and supports a further 2000 indirectly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160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13" y="852483"/>
            <a:ext cx="9597509" cy="706964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21 Bog Areas will cease operations in 2019</a:t>
            </a:r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162052"/>
              </p:ext>
            </p:extLst>
          </p:nvPr>
        </p:nvGraphicFramePr>
        <p:xfrm>
          <a:off x="419099" y="2632075"/>
          <a:ext cx="11249026" cy="365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691">
                  <a:extLst>
                    <a:ext uri="{9D8B030D-6E8A-4147-A177-3AD203B41FA5}">
                      <a16:colId xmlns:a16="http://schemas.microsoft.com/office/drawing/2014/main" val="4222019996"/>
                    </a:ext>
                  </a:extLst>
                </a:gridCol>
                <a:gridCol w="1703514">
                  <a:extLst>
                    <a:ext uri="{9D8B030D-6E8A-4147-A177-3AD203B41FA5}">
                      <a16:colId xmlns:a16="http://schemas.microsoft.com/office/drawing/2014/main" val="3578053693"/>
                    </a:ext>
                  </a:extLst>
                </a:gridCol>
                <a:gridCol w="1392928">
                  <a:extLst>
                    <a:ext uri="{9D8B030D-6E8A-4147-A177-3AD203B41FA5}">
                      <a16:colId xmlns:a16="http://schemas.microsoft.com/office/drawing/2014/main" val="44653699"/>
                    </a:ext>
                  </a:extLst>
                </a:gridCol>
                <a:gridCol w="1709456">
                  <a:extLst>
                    <a:ext uri="{9D8B030D-6E8A-4147-A177-3AD203B41FA5}">
                      <a16:colId xmlns:a16="http://schemas.microsoft.com/office/drawing/2014/main" val="2966080523"/>
                    </a:ext>
                  </a:extLst>
                </a:gridCol>
                <a:gridCol w="1383730">
                  <a:extLst>
                    <a:ext uri="{9D8B030D-6E8A-4147-A177-3AD203B41FA5}">
                      <a16:colId xmlns:a16="http://schemas.microsoft.com/office/drawing/2014/main" val="1584544780"/>
                    </a:ext>
                  </a:extLst>
                </a:gridCol>
                <a:gridCol w="1124902">
                  <a:extLst>
                    <a:ext uri="{9D8B030D-6E8A-4147-A177-3AD203B41FA5}">
                      <a16:colId xmlns:a16="http://schemas.microsoft.com/office/drawing/2014/main" val="1880445074"/>
                    </a:ext>
                  </a:extLst>
                </a:gridCol>
                <a:gridCol w="1045263">
                  <a:extLst>
                    <a:ext uri="{9D8B030D-6E8A-4147-A177-3AD203B41FA5}">
                      <a16:colId xmlns:a16="http://schemas.microsoft.com/office/drawing/2014/main" val="982230188"/>
                    </a:ext>
                  </a:extLst>
                </a:gridCol>
                <a:gridCol w="1204542">
                  <a:extLst>
                    <a:ext uri="{9D8B030D-6E8A-4147-A177-3AD203B41FA5}">
                      <a16:colId xmlns:a16="http://schemas.microsoft.com/office/drawing/2014/main" val="2060675039"/>
                    </a:ext>
                  </a:extLst>
                </a:gridCol>
              </a:tblGrid>
              <a:tr h="47825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Boora/Blackwater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Derrygreenagh</a:t>
                      </a:r>
                      <a:endParaRPr lang="en-I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Mountdillon</a:t>
                      </a:r>
                      <a:endParaRPr lang="en-I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Horticulture</a:t>
                      </a:r>
                    </a:p>
                    <a:p>
                      <a:pPr algn="l" fontAlgn="ctr"/>
                      <a:r>
                        <a:rPr lang="en-I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Bogs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3338397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Bellair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Offaly/Westmeath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Derrylea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Offaly/</a:t>
                      </a:r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Laoise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Mountdillon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Roscommon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Umeras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Kildare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8577547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Kilgarvin/Bunahinley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Westmeath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Toar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Offaly/Westmeath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Edera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Longford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092580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Drumlosh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Roscommon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Daingean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Offaly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Coolnagun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Westmeath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9830014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Derryfadda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Galway/Roscommon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Derryhinch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Westmeath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Milkernagh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Westmeath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2216802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Kiladerry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Galway/Roscommon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Ballydermot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Offaly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5885797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Castlegar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Galway/Roscommon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Blackriver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Kildare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191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Gowla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Galway/Roscommon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Drumman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Offaly/Westmeath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3581162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Boughill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Galway/Roscommon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Lemonaghan</a:t>
                      </a:r>
                      <a:endParaRPr lang="en-I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Offaly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0748254"/>
                  </a:ext>
                </a:extLst>
              </a:tr>
              <a:tr h="369841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589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Employees leaving in 2019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chemeClr val="accent1">
                    <a:lumMod val="50000"/>
                  </a:schemeClr>
                </a:solidFill>
              </a:rPr>
              <a:t>387 will leave before end of 2019</a:t>
            </a: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45311"/>
              </p:ext>
            </p:extLst>
          </p:nvPr>
        </p:nvGraphicFramePr>
        <p:xfrm>
          <a:off x="1154954" y="3390767"/>
          <a:ext cx="7824486" cy="305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9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Objectives of Regional Transition Team</a:t>
            </a:r>
            <a:endParaRPr lang="en-I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5716" y="2512937"/>
            <a:ext cx="114657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IE" alt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pursue funding opportunities and actions to mitigate the impact of the </a:t>
            </a:r>
            <a:r>
              <a:rPr kumimoji="0" lang="en-IE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BnM</a:t>
            </a:r>
            <a:r>
              <a:rPr kumimoji="0" lang="en-IE" alt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job losses on the individuals concerned, and the impact on the Local and Regional Economy</a:t>
            </a:r>
          </a:p>
          <a:p>
            <a:pPr marR="0" lvl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IE" alt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the Region to develop alternative forms of employment, attract investment and maximise existing employment opportunities and resources</a:t>
            </a:r>
            <a:endParaRPr kumimoji="0" lang="en-IE" alt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6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Membership </a:t>
            </a:r>
            <a:r>
              <a:rPr lang="en-IE" dirty="0" smtClean="0"/>
              <a:t>of Transition Team 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555" y="2453626"/>
            <a:ext cx="9900441" cy="3416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Bord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na Mona, Members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Council and executive,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LAs: Laois, Longford, Offaly, Westmeath, Roscommon &amp; Kildare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Local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Dáil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Deputies,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Chair &amp; Secretariat of the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Midlands Regional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Enterprise Plan to 2020,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Regional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local representatives from IDA Ireland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 Enterprise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Ireland, LEOs,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Department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Employment Affairs and Social Protection,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Regional Skills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Forum,  ETB’s, 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AIT,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Chambers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Commerce,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Climate Action Regional Office (CARO)</a:t>
            </a:r>
            <a:endParaRPr lang="en-I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79805" y="2453626"/>
            <a:ext cx="712196" cy="474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48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83" y="834773"/>
            <a:ext cx="9655800" cy="706964"/>
          </a:xfrm>
        </p:spPr>
        <p:txBody>
          <a:bodyPr/>
          <a:lstStyle/>
          <a:p>
            <a:r>
              <a:rPr lang="en-IE" dirty="0" smtClean="0"/>
              <a:t>Programme of </a:t>
            </a:r>
            <a:r>
              <a:rPr lang="en-IE" dirty="0" smtClean="0"/>
              <a:t>Work to deliver on objectives of the Regional Transition Team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251682"/>
            <a:ext cx="8825659" cy="3416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WG1 - Securing special status / designation for Offaly and the Midland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1168400" lvl="1" indent="-711200">
              <a:lnSpc>
                <a:spcPct val="150000"/>
              </a:lnSpc>
              <a:buNone/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Region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&amp; Funding Opportunities</a:t>
            </a:r>
            <a:endParaRPr lang="en-IE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WG2 - Addressing the needs of those offered redundancy &amp; Emerging </a:t>
            </a:r>
            <a:endParaRPr lang="en-GB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168400" indent="-1168400">
              <a:lnSpc>
                <a:spcPct val="150000"/>
              </a:lnSpc>
              <a:buNone/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Employment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Opportunities </a:t>
            </a:r>
            <a:endParaRPr lang="en-IE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WG3 - Emerging Property/Land Opportunities</a:t>
            </a:r>
            <a:endParaRPr lang="en-IE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WG4 – Marketing Offaly &amp; the Region</a:t>
            </a:r>
            <a:endParaRPr lang="en-IE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62987" y="2603500"/>
            <a:ext cx="247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6164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95" y="1216039"/>
            <a:ext cx="10234670" cy="579710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WG1 - Securing special status / designation for Offaly and the Midland Region &amp; Funding Opportunities</a:t>
            </a:r>
            <a:r>
              <a:rPr lang="en-IE" dirty="0">
                <a:solidFill>
                  <a:schemeClr val="bg1"/>
                </a:solidFill>
              </a:rPr>
              <a:t/>
            </a:r>
            <a:br>
              <a:rPr lang="en-IE" dirty="0">
                <a:solidFill>
                  <a:schemeClr val="bg1"/>
                </a:solidFill>
              </a:rPr>
            </a:b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02" y="2279408"/>
            <a:ext cx="8825659" cy="3416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Ministerial Meeting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0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Just </a:t>
            </a:r>
            <a:r>
              <a:rPr lang="en-I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Transition Platform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Progressed by Bord na Mona in close co-operation with Department of Climate Action in terms of Supported by the Regional Transition Team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Country 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Team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European Globalisation Fund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Dept of Education &amp; Skills in discussion with EU regarding eligibility for 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fund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Climate Action Fund – </a:t>
            </a:r>
            <a:r>
              <a:rPr lang="en-I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under consideration by </a:t>
            </a:r>
            <a:r>
              <a:rPr lang="en-IE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BnM</a:t>
            </a:r>
            <a:endParaRPr lang="en-IE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38" y="788474"/>
            <a:ext cx="10026190" cy="706964"/>
          </a:xfrm>
        </p:spPr>
        <p:txBody>
          <a:bodyPr/>
          <a:lstStyle/>
          <a:p>
            <a:r>
              <a:rPr lang="en-IE" dirty="0" smtClean="0"/>
              <a:t>Informing Policy…..</a:t>
            </a:r>
            <a:br>
              <a:rPr lang="en-IE" dirty="0" smtClean="0"/>
            </a:br>
            <a:r>
              <a:rPr lang="en-IE" dirty="0" smtClean="0"/>
              <a:t>Midlands </a:t>
            </a:r>
            <a:r>
              <a:rPr lang="en-IE" dirty="0" smtClean="0"/>
              <a:t>Regional </a:t>
            </a:r>
            <a:r>
              <a:rPr lang="en-IE" dirty="0" smtClean="0"/>
              <a:t>Enterprise Plan to 2020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40214" y="2107341"/>
            <a:ext cx="3391053" cy="4094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04" y="2769682"/>
            <a:ext cx="87448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Objective 1: Ensuring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Midlands is well positioned to address the challenges posed by climate change as it moves towards renewable energy </a:t>
            </a:r>
            <a:endParaRPr lang="en-IE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IE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Action 1: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  Support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actions of the Regional Transition Team </a:t>
            </a:r>
            <a:endParaRPr lang="en-GB" sz="2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Action 2:       Support the development &amp; designation of </a:t>
            </a:r>
            <a:r>
              <a:rPr lang="en-GB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Portlaoise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	   as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low carbon town</a:t>
            </a:r>
          </a:p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Action 3:      Develop and implement County Climate Adaptation 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            Strategies</a:t>
            </a:r>
          </a:p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Actions 4-6: Feasibilities  relatin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 to development of Energy Park,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             aquaculture trials, herb trials</a:t>
            </a:r>
            <a:endParaRPr lang="en-GB" sz="2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10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1671</TotalTime>
  <Words>741</Words>
  <Application>Microsoft Office PowerPoint</Application>
  <PresentationFormat>Widescreen</PresentationFormat>
  <Paragraphs>182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Regional Transition Team   Midlands Regional Enterprise Plan to 2020</vt:lpstr>
      <vt:lpstr>Bord na Mona &amp; the Midlands…… its part of our DNA</vt:lpstr>
      <vt:lpstr>21 Bog Areas will cease operations in 2019</vt:lpstr>
      <vt:lpstr>Employees leaving in 2019</vt:lpstr>
      <vt:lpstr>Objectives of Regional Transition Team</vt:lpstr>
      <vt:lpstr>Membership of Transition Team </vt:lpstr>
      <vt:lpstr>Programme of Work to deliver on objectives of the Regional Transition Team</vt:lpstr>
      <vt:lpstr>WG1 - Securing special status / designation for Offaly and the Midland Region &amp; Funding Opportunities </vt:lpstr>
      <vt:lpstr>Informing Policy….. Midlands Regional Enterprise Plan to 2020</vt:lpstr>
      <vt:lpstr>WG2 - Addressing the needs of those offered redundancy &amp; Emerging Employment Opportunities  </vt:lpstr>
      <vt:lpstr>WG3 - Emerging Property/Land Opportunities </vt:lpstr>
      <vt:lpstr>Big Idea Generation Bootcamp &amp;  Employment Opportunities in the Midlands:  Skills, Education &amp; Jobs Fair </vt:lpstr>
      <vt:lpstr>WG4 – Marketing the Region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Morgan</dc:creator>
  <cp:lastModifiedBy>Sarah Morgan</cp:lastModifiedBy>
  <cp:revision>103</cp:revision>
  <cp:lastPrinted>2019-04-24T09:23:39Z</cp:lastPrinted>
  <dcterms:created xsi:type="dcterms:W3CDTF">2019-04-14T18:17:30Z</dcterms:created>
  <dcterms:modified xsi:type="dcterms:W3CDTF">2019-04-24T10:03:08Z</dcterms:modified>
</cp:coreProperties>
</file>