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82" r:id="rId2"/>
    <p:sldId id="273" r:id="rId3"/>
    <p:sldId id="304" r:id="rId4"/>
    <p:sldId id="280" r:id="rId5"/>
    <p:sldId id="300" r:id="rId6"/>
    <p:sldId id="303" r:id="rId7"/>
    <p:sldId id="315" r:id="rId8"/>
    <p:sldId id="322" r:id="rId9"/>
    <p:sldId id="289" r:id="rId10"/>
    <p:sldId id="293" r:id="rId11"/>
    <p:sldId id="301" r:id="rId12"/>
    <p:sldId id="285" r:id="rId13"/>
    <p:sldId id="310" r:id="rId14"/>
    <p:sldId id="287" r:id="rId15"/>
    <p:sldId id="309" r:id="rId16"/>
    <p:sldId id="311" r:id="rId17"/>
    <p:sldId id="306" r:id="rId18"/>
    <p:sldId id="305" r:id="rId19"/>
    <p:sldId id="308" r:id="rId20"/>
    <p:sldId id="290" r:id="rId21"/>
    <p:sldId id="313" r:id="rId22"/>
    <p:sldId id="314" r:id="rId23"/>
    <p:sldId id="320" r:id="rId24"/>
    <p:sldId id="321" r:id="rId25"/>
    <p:sldId id="317" r:id="rId26"/>
    <p:sldId id="318" r:id="rId27"/>
    <p:sldId id="325" r:id="rId28"/>
    <p:sldId id="316" r:id="rId29"/>
    <p:sldId id="323" r:id="rId30"/>
    <p:sldId id="324" r:id="rId31"/>
    <p:sldId id="302" r:id="rId32"/>
    <p:sldId id="307" r:id="rId33"/>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orient="horz" pos="4159">
          <p15:clr>
            <a:srgbClr val="A4A3A4"/>
          </p15:clr>
        </p15:guide>
        <p15:guide id="3" orient="horz" pos="754">
          <p15:clr>
            <a:srgbClr val="A4A3A4"/>
          </p15:clr>
        </p15:guide>
        <p15:guide id="4" orient="horz" pos="1162">
          <p15:clr>
            <a:srgbClr val="A4A3A4"/>
          </p15:clr>
        </p15:guide>
        <p15:guide id="5" pos="5535">
          <p15:clr>
            <a:srgbClr val="A4A3A4"/>
          </p15:clr>
        </p15:guide>
        <p15:guide id="6" pos="113">
          <p15:clr>
            <a:srgbClr val="A4A3A4"/>
          </p15:clr>
        </p15:guide>
        <p15:guide id="7" pos="5193">
          <p15:clr>
            <a:srgbClr val="A4A3A4"/>
          </p15:clr>
        </p15:guide>
        <p15:guide id="8" pos="295">
          <p15:clr>
            <a:srgbClr val="A4A3A4"/>
          </p15:clr>
        </p15:guide>
        <p15:guide id="9" pos="2699">
          <p15:clr>
            <a:srgbClr val="A4A3A4"/>
          </p15:clr>
        </p15:guide>
        <p15:guide id="10" pos="2789">
          <p15:clr>
            <a:srgbClr val="A4A3A4"/>
          </p15:clr>
        </p15:guide>
      </p15:sldGuideLst>
    </p:ext>
    <p:ext uri="{2D200454-40CA-4A62-9FC3-DE9A4176ACB9}">
      <p15:notesGuideLst xmlns:p15="http://schemas.microsoft.com/office/powerpoint/2012/main">
        <p15:guide id="1" orient="horz" pos="3274" userDrawn="1">
          <p15:clr>
            <a:srgbClr val="A4A3A4"/>
          </p15:clr>
        </p15:guide>
        <p15:guide id="2" orient="horz" pos="482" userDrawn="1">
          <p15:clr>
            <a:srgbClr val="A4A3A4"/>
          </p15:clr>
        </p15:guide>
        <p15:guide id="3" orient="horz" pos="635" userDrawn="1">
          <p15:clr>
            <a:srgbClr val="A4A3A4"/>
          </p15:clr>
        </p15:guide>
        <p15:guide id="4" orient="horz" pos="6117" userDrawn="1">
          <p15:clr>
            <a:srgbClr val="A4A3A4"/>
          </p15:clr>
        </p15:guide>
        <p15:guide id="5" pos="2236" userDrawn="1">
          <p15:clr>
            <a:srgbClr val="A4A3A4"/>
          </p15:clr>
        </p15:guide>
        <p15:guide id="6" pos="358" userDrawn="1">
          <p15:clr>
            <a:srgbClr val="A4A3A4"/>
          </p15:clr>
        </p15:guide>
        <p15:guide id="7" pos="411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protny, Jan Philipp (DGB-BVV)" initials="PJP(" lastIdx="1" clrIdx="0">
    <p:extLst>
      <p:ext uri="{19B8F6BF-5375-455C-9EA6-DF929625EA0E}">
        <p15:presenceInfo xmlns:p15="http://schemas.microsoft.com/office/powerpoint/2012/main" userId="Paprotny, Jan Philipp (DGB-BV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80E7"/>
    <a:srgbClr val="02FEF8"/>
    <a:srgbClr val="230DC9"/>
    <a:srgbClr val="F2F1EC"/>
    <a:srgbClr val="E42428"/>
    <a:srgbClr val="9D9991"/>
    <a:srgbClr val="8C8C8C"/>
    <a:srgbClr val="E6E6E6"/>
    <a:srgbClr val="C8C8C8"/>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74506" autoAdjust="0"/>
  </p:normalViewPr>
  <p:slideViewPr>
    <p:cSldViewPr>
      <p:cViewPr varScale="1">
        <p:scale>
          <a:sx n="55" d="100"/>
          <a:sy n="55" d="100"/>
        </p:scale>
        <p:origin x="1752" y="78"/>
      </p:cViewPr>
      <p:guideLst>
        <p:guide orient="horz" pos="3884"/>
        <p:guide orient="horz" pos="4159"/>
        <p:guide orient="horz" pos="754"/>
        <p:guide orient="horz" pos="1162"/>
        <p:guide pos="5535"/>
        <p:guide pos="113"/>
        <p:guide pos="5193"/>
        <p:guide pos="295"/>
        <p:guide pos="2699"/>
        <p:guide pos="278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68" y="108"/>
      </p:cViewPr>
      <p:guideLst>
        <p:guide orient="horz" pos="3274"/>
        <p:guide orient="horz" pos="482"/>
        <p:guide orient="horz" pos="635"/>
        <p:guide orient="horz" pos="6117"/>
        <p:guide pos="2236"/>
        <p:guide pos="358"/>
        <p:guide pos="411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Arbeitsblat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Arbeitsblat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file:///\\BVVSDS00342.dgb.de\ekurtoglu\energiedaten-gesamt-xl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BVVSDS00342.dgb.de\ekurtoglu\energiedaten-gesamt-xl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BVVSDS00342.dgb.de\ekurtoglu\energiedaten-gesamt-xl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BVVSDS00342.dgb.de\ekurtoglu\energiedaten-gesamt-xl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Arbeitsblat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Arbeitsblat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Tabelle1!$B$1</c:f>
              <c:strCache>
                <c:ptCount val="1"/>
                <c:pt idx="0">
                  <c:v>Welt</c:v>
                </c:pt>
              </c:strCache>
            </c:strRef>
          </c:tx>
          <c:spPr>
            <a:ln w="28575" cap="rnd">
              <a:solidFill>
                <a:schemeClr val="accent1"/>
              </a:solidFill>
              <a:round/>
            </a:ln>
            <a:effectLst/>
          </c:spPr>
          <c:marker>
            <c:symbol val="none"/>
          </c:marker>
          <c:cat>
            <c:numRef>
              <c:f>Tabelle1!$A$2:$A$48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Tabelle1!$B$2:$B$48</c:f>
              <c:numCache>
                <c:formatCode>0</c:formatCode>
                <c:ptCount val="47"/>
                <c:pt idx="0">
                  <c:v>15758.614</c:v>
                </c:pt>
                <c:pt idx="1">
                  <c:v>15679.743</c:v>
                </c:pt>
                <c:pt idx="2">
                  <c:v>16464.900000000001</c:v>
                </c:pt>
                <c:pt idx="3">
                  <c:v>17441.791000000001</c:v>
                </c:pt>
                <c:pt idx="4">
                  <c:v>17396.363000000001</c:v>
                </c:pt>
                <c:pt idx="5">
                  <c:v>17346.511999999999</c:v>
                </c:pt>
                <c:pt idx="6">
                  <c:v>18329.016</c:v>
                </c:pt>
                <c:pt idx="7">
                  <c:v>18874.32</c:v>
                </c:pt>
                <c:pt idx="8">
                  <c:v>19477.370999999999</c:v>
                </c:pt>
                <c:pt idx="9">
                  <c:v>20031.918000000001</c:v>
                </c:pt>
                <c:pt idx="10">
                  <c:v>19803.842000000001</c:v>
                </c:pt>
                <c:pt idx="11">
                  <c:v>19439.731</c:v>
                </c:pt>
                <c:pt idx="12">
                  <c:v>19184.206999999999</c:v>
                </c:pt>
                <c:pt idx="13">
                  <c:v>19301.703000000001</c:v>
                </c:pt>
                <c:pt idx="14">
                  <c:v>19904.652999999998</c:v>
                </c:pt>
                <c:pt idx="15">
                  <c:v>20176.692999999999</c:v>
                </c:pt>
                <c:pt idx="16">
                  <c:v>20530.264999999999</c:v>
                </c:pt>
                <c:pt idx="17">
                  <c:v>21195.418000000001</c:v>
                </c:pt>
                <c:pt idx="18">
                  <c:v>21945.688999999998</c:v>
                </c:pt>
                <c:pt idx="19">
                  <c:v>22341.746999999999</c:v>
                </c:pt>
                <c:pt idx="20">
                  <c:v>22450.441999999999</c:v>
                </c:pt>
                <c:pt idx="21">
                  <c:v>22591.041000000001</c:v>
                </c:pt>
                <c:pt idx="22">
                  <c:v>22488.598000000002</c:v>
                </c:pt>
                <c:pt idx="23">
                  <c:v>22664.346000000001</c:v>
                </c:pt>
                <c:pt idx="24">
                  <c:v>22898.963</c:v>
                </c:pt>
                <c:pt idx="25">
                  <c:v>23619.144</c:v>
                </c:pt>
                <c:pt idx="26">
                  <c:v>24075.937999999998</c:v>
                </c:pt>
                <c:pt idx="27">
                  <c:v>24398.281999999999</c:v>
                </c:pt>
                <c:pt idx="28">
                  <c:v>24541.647000000001</c:v>
                </c:pt>
                <c:pt idx="29">
                  <c:v>24733.707999999999</c:v>
                </c:pt>
                <c:pt idx="30">
                  <c:v>25593.733</c:v>
                </c:pt>
                <c:pt idx="31">
                  <c:v>25877.902999999998</c:v>
                </c:pt>
                <c:pt idx="32">
                  <c:v>26350.080999999998</c:v>
                </c:pt>
                <c:pt idx="33">
                  <c:v>27513.925999999999</c:v>
                </c:pt>
                <c:pt idx="34">
                  <c:v>28729.309000000001</c:v>
                </c:pt>
                <c:pt idx="35">
                  <c:v>29769.008000000002</c:v>
                </c:pt>
                <c:pt idx="36">
                  <c:v>30756.173999999999</c:v>
                </c:pt>
                <c:pt idx="37">
                  <c:v>31916.504000000001</c:v>
                </c:pt>
                <c:pt idx="38">
                  <c:v>32124.428</c:v>
                </c:pt>
                <c:pt idx="39">
                  <c:v>31770.516</c:v>
                </c:pt>
                <c:pt idx="40">
                  <c:v>33587.786999999997</c:v>
                </c:pt>
                <c:pt idx="41">
                  <c:v>34578.39</c:v>
                </c:pt>
                <c:pt idx="42">
                  <c:v>34790.563999999998</c:v>
                </c:pt>
                <c:pt idx="43">
                  <c:v>35416.599000000002</c:v>
                </c:pt>
                <c:pt idx="44">
                  <c:v>35686.78</c:v>
                </c:pt>
                <c:pt idx="45">
                  <c:v>35631.078000000001</c:v>
                </c:pt>
                <c:pt idx="46">
                  <c:v>35753.305</c:v>
                </c:pt>
              </c:numCache>
            </c:numRef>
          </c:val>
          <c:smooth val="0"/>
        </c:ser>
        <c:ser>
          <c:idx val="1"/>
          <c:order val="1"/>
          <c:tx>
            <c:strRef>
              <c:f>Tabelle1!$C$1</c:f>
              <c:strCache>
                <c:ptCount val="1"/>
                <c:pt idx="0">
                  <c:v>China</c:v>
                </c:pt>
              </c:strCache>
            </c:strRef>
          </c:tx>
          <c:spPr>
            <a:ln w="28575" cap="rnd">
              <a:solidFill>
                <a:srgbClr val="0D40B3"/>
              </a:solidFill>
              <a:round/>
            </a:ln>
            <a:effectLst/>
          </c:spPr>
          <c:marker>
            <c:symbol val="none"/>
          </c:marker>
          <c:cat>
            <c:numRef>
              <c:f>Tabelle1!$A$2:$A$48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Tabelle1!$C$2:$C$48</c:f>
              <c:numCache>
                <c:formatCode>0</c:formatCode>
                <c:ptCount val="47"/>
                <c:pt idx="0">
                  <c:v>954.3846522194001</c:v>
                </c:pt>
                <c:pt idx="1">
                  <c:v>957.81049761940005</c:v>
                </c:pt>
                <c:pt idx="2">
                  <c:v>1020.9241525419999</c:v>
                </c:pt>
                <c:pt idx="3">
                  <c:v>1063.1707586663001</c:v>
                </c:pt>
                <c:pt idx="4">
                  <c:v>1080.7244632132999</c:v>
                </c:pt>
                <c:pt idx="5">
                  <c:v>1233.3606288544001</c:v>
                </c:pt>
                <c:pt idx="6">
                  <c:v>1280.2430446284995</c:v>
                </c:pt>
                <c:pt idx="7">
                  <c:v>1436.0502304843003</c:v>
                </c:pt>
                <c:pt idx="8">
                  <c:v>1624.2718206441998</c:v>
                </c:pt>
                <c:pt idx="9">
                  <c:v>1663.0017617090002</c:v>
                </c:pt>
                <c:pt idx="10">
                  <c:v>1622.2793990160001</c:v>
                </c:pt>
                <c:pt idx="11">
                  <c:v>1599.5109222045999</c:v>
                </c:pt>
                <c:pt idx="12">
                  <c:v>1669.3045598457995</c:v>
                </c:pt>
                <c:pt idx="13">
                  <c:v>1752.6805211524004</c:v>
                </c:pt>
                <c:pt idx="14">
                  <c:v>1905.5954451104003</c:v>
                </c:pt>
                <c:pt idx="15">
                  <c:v>1911.6698740322001</c:v>
                </c:pt>
                <c:pt idx="16">
                  <c:v>2016.2775966229997</c:v>
                </c:pt>
                <c:pt idx="17">
                  <c:v>2152.7276730841004</c:v>
                </c:pt>
                <c:pt idx="18">
                  <c:v>2302.5168440749999</c:v>
                </c:pt>
                <c:pt idx="19">
                  <c:v>2370.0215214999002</c:v>
                </c:pt>
                <c:pt idx="20">
                  <c:v>2411.4024038270004</c:v>
                </c:pt>
                <c:pt idx="21">
                  <c:v>2532.8910184379006</c:v>
                </c:pt>
                <c:pt idx="22">
                  <c:v>2643.2008208555999</c:v>
                </c:pt>
                <c:pt idx="23">
                  <c:v>2976.7478200296987</c:v>
                </c:pt>
                <c:pt idx="24">
                  <c:v>3142.7179166535993</c:v>
                </c:pt>
                <c:pt idx="25">
                  <c:v>3431.4514037647982</c:v>
                </c:pt>
                <c:pt idx="26">
                  <c:v>3493.8528305067998</c:v>
                </c:pt>
                <c:pt idx="27">
                  <c:v>3504.8052356194498</c:v>
                </c:pt>
                <c:pt idx="28">
                  <c:v>3578.3558477338693</c:v>
                </c:pt>
                <c:pt idx="29">
                  <c:v>3510.6966269647387</c:v>
                </c:pt>
                <c:pt idx="30">
                  <c:v>3746.1089912891903</c:v>
                </c:pt>
                <c:pt idx="31">
                  <c:v>3913.8921415667023</c:v>
                </c:pt>
                <c:pt idx="32">
                  <c:v>4261.3982519149049</c:v>
                </c:pt>
                <c:pt idx="33">
                  <c:v>4971.2278900099946</c:v>
                </c:pt>
                <c:pt idx="34">
                  <c:v>5786.9762811526489</c:v>
                </c:pt>
                <c:pt idx="35">
                  <c:v>6653.0744036508559</c:v>
                </c:pt>
                <c:pt idx="36">
                  <c:v>7318.4428710336142</c:v>
                </c:pt>
                <c:pt idx="37">
                  <c:v>7957.8801306885389</c:v>
                </c:pt>
                <c:pt idx="38">
                  <c:v>8105.537540994068</c:v>
                </c:pt>
                <c:pt idx="39">
                  <c:v>8492.5696912727653</c:v>
                </c:pt>
                <c:pt idx="40">
                  <c:v>9009.135880738304</c:v>
                </c:pt>
                <c:pt idx="41">
                  <c:v>9869.7386431291361</c:v>
                </c:pt>
                <c:pt idx="42">
                  <c:v>10128.163076822466</c:v>
                </c:pt>
                <c:pt idx="43">
                  <c:v>10448.383497332097</c:v>
                </c:pt>
                <c:pt idx="44">
                  <c:v>10540.749592445296</c:v>
                </c:pt>
                <c:pt idx="45" formatCode="General">
                  <c:v>10462</c:v>
                </c:pt>
                <c:pt idx="46" formatCode="General">
                  <c:v>10433</c:v>
                </c:pt>
              </c:numCache>
            </c:numRef>
          </c:val>
          <c:smooth val="0"/>
        </c:ser>
        <c:ser>
          <c:idx val="2"/>
          <c:order val="2"/>
          <c:tx>
            <c:strRef>
              <c:f>Tabelle1!$D$1</c:f>
              <c:strCache>
                <c:ptCount val="1"/>
                <c:pt idx="0">
                  <c:v>USA</c:v>
                </c:pt>
              </c:strCache>
            </c:strRef>
          </c:tx>
          <c:spPr>
            <a:ln w="28575" cap="rnd">
              <a:solidFill>
                <a:srgbClr val="D5902B"/>
              </a:solidFill>
              <a:round/>
            </a:ln>
            <a:effectLst/>
          </c:spPr>
          <c:marker>
            <c:symbol val="none"/>
          </c:marker>
          <c:cat>
            <c:numRef>
              <c:f>Tabelle1!$A$2:$A$48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Tabelle1!$D$2:$D$48</c:f>
              <c:numCache>
                <c:formatCode>0</c:formatCode>
                <c:ptCount val="47"/>
                <c:pt idx="0">
                  <c:v>4596.4670944340005</c:v>
                </c:pt>
                <c:pt idx="1">
                  <c:v>4460.5009928490008</c:v>
                </c:pt>
                <c:pt idx="2">
                  <c:v>4708.9845806129997</c:v>
                </c:pt>
                <c:pt idx="3">
                  <c:v>4895.9076900029995</c:v>
                </c:pt>
                <c:pt idx="4">
                  <c:v>4731.9100033540008</c:v>
                </c:pt>
                <c:pt idx="5">
                  <c:v>4520.8603669469994</c:v>
                </c:pt>
                <c:pt idx="6">
                  <c:v>4814.1446037760015</c:v>
                </c:pt>
                <c:pt idx="7">
                  <c:v>4976.6141370660007</c:v>
                </c:pt>
                <c:pt idx="8">
                  <c:v>4973.0342733029984</c:v>
                </c:pt>
                <c:pt idx="9">
                  <c:v>5011.5923889810001</c:v>
                </c:pt>
                <c:pt idx="10">
                  <c:v>4788.0972671530008</c:v>
                </c:pt>
                <c:pt idx="11">
                  <c:v>4718.7866727119999</c:v>
                </c:pt>
                <c:pt idx="12">
                  <c:v>4464.6277378559989</c:v>
                </c:pt>
                <c:pt idx="13">
                  <c:v>4440.5835067840007</c:v>
                </c:pt>
                <c:pt idx="14">
                  <c:v>4648.6961107209972</c:v>
                </c:pt>
                <c:pt idx="15">
                  <c:v>4671.6416894689992</c:v>
                </c:pt>
                <c:pt idx="16">
                  <c:v>4639.779310595999</c:v>
                </c:pt>
                <c:pt idx="17">
                  <c:v>4800.0001419029986</c:v>
                </c:pt>
                <c:pt idx="18">
                  <c:v>5022.5265370119996</c:v>
                </c:pt>
                <c:pt idx="19">
                  <c:v>5082.555560887</c:v>
                </c:pt>
                <c:pt idx="20">
                  <c:v>4988.0851396215012</c:v>
                </c:pt>
                <c:pt idx="21">
                  <c:v>4948.9890622890989</c:v>
                </c:pt>
                <c:pt idx="22">
                  <c:v>5025.5868173470426</c:v>
                </c:pt>
                <c:pt idx="23">
                  <c:v>5140.2347365329488</c:v>
                </c:pt>
                <c:pt idx="24">
                  <c:v>5222.6643030108999</c:v>
                </c:pt>
                <c:pt idx="25">
                  <c:v>5275.4852381618994</c:v>
                </c:pt>
                <c:pt idx="26">
                  <c:v>5433.7260192018985</c:v>
                </c:pt>
                <c:pt idx="27">
                  <c:v>5602.271888611901</c:v>
                </c:pt>
                <c:pt idx="28">
                  <c:v>5631.0515306654006</c:v>
                </c:pt>
                <c:pt idx="29">
                  <c:v>5657.8271474320172</c:v>
                </c:pt>
                <c:pt idx="30">
                  <c:v>5858.2901610958825</c:v>
                </c:pt>
                <c:pt idx="31">
                  <c:v>5803.5767428808367</c:v>
                </c:pt>
                <c:pt idx="32">
                  <c:v>5736.6615388854898</c:v>
                </c:pt>
                <c:pt idx="33">
                  <c:v>5802.9940473685192</c:v>
                </c:pt>
                <c:pt idx="34">
                  <c:v>5863.5057445787616</c:v>
                </c:pt>
                <c:pt idx="35">
                  <c:v>5872.2200369986203</c:v>
                </c:pt>
                <c:pt idx="36">
                  <c:v>5750.952060485215</c:v>
                </c:pt>
                <c:pt idx="37">
                  <c:v>5833.7018375327016</c:v>
                </c:pt>
                <c:pt idx="38">
                  <c:v>5645.1242436083758</c:v>
                </c:pt>
                <c:pt idx="39">
                  <c:v>5232.7378770976093</c:v>
                </c:pt>
                <c:pt idx="40">
                  <c:v>5505.4788793354082</c:v>
                </c:pt>
                <c:pt idx="41">
                  <c:v>5377.431062493547</c:v>
                </c:pt>
                <c:pt idx="42">
                  <c:v>5152.3558748832829</c:v>
                </c:pt>
                <c:pt idx="43">
                  <c:v>5286.1067071957823</c:v>
                </c:pt>
                <c:pt idx="44">
                  <c:v>5334.5297416284848</c:v>
                </c:pt>
                <c:pt idx="45" formatCode="General">
                  <c:v>5114</c:v>
                </c:pt>
                <c:pt idx="46" formatCode="General">
                  <c:v>5012</c:v>
                </c:pt>
              </c:numCache>
            </c:numRef>
          </c:val>
          <c:smooth val="0"/>
        </c:ser>
        <c:ser>
          <c:idx val="3"/>
          <c:order val="3"/>
          <c:tx>
            <c:strRef>
              <c:f>Tabelle1!$E$1</c:f>
              <c:strCache>
                <c:ptCount val="1"/>
                <c:pt idx="0">
                  <c:v>Deutschland</c:v>
                </c:pt>
              </c:strCache>
            </c:strRef>
          </c:tx>
          <c:spPr>
            <a:ln w="28575" cap="rnd">
              <a:solidFill>
                <a:srgbClr val="4D8C0E"/>
              </a:solidFill>
              <a:round/>
            </a:ln>
            <a:effectLst/>
          </c:spPr>
          <c:marker>
            <c:symbol val="none"/>
          </c:marker>
          <c:cat>
            <c:numRef>
              <c:f>Tabelle1!$A$2:$A$48</c:f>
              <c:numCache>
                <c:formatCode>General</c:formatCode>
                <c:ptCount val="47"/>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numCache>
            </c:numRef>
          </c:cat>
          <c:val>
            <c:numRef>
              <c:f>Tabelle1!$E$2:$E$48</c:f>
              <c:numCache>
                <c:formatCode>0</c:formatCode>
                <c:ptCount val="47"/>
                <c:pt idx="0">
                  <c:v>1072.3965810994</c:v>
                </c:pt>
                <c:pt idx="1">
                  <c:v>1066.7818127336</c:v>
                </c:pt>
                <c:pt idx="2">
                  <c:v>1092.9983239370997</c:v>
                </c:pt>
                <c:pt idx="3">
                  <c:v>1142.3647853926998</c:v>
                </c:pt>
                <c:pt idx="4">
                  <c:v>1112.0571131456002</c:v>
                </c:pt>
                <c:pt idx="5">
                  <c:v>1052.15815665539</c:v>
                </c:pt>
                <c:pt idx="6">
                  <c:v>1112.3919093619302</c:v>
                </c:pt>
                <c:pt idx="7">
                  <c:v>1092.92832399948</c:v>
                </c:pt>
                <c:pt idx="8">
                  <c:v>1130.34499240684</c:v>
                </c:pt>
                <c:pt idx="9">
                  <c:v>1180.5248435490994</c:v>
                </c:pt>
                <c:pt idx="10">
                  <c:v>1127.83700459696</c:v>
                </c:pt>
                <c:pt idx="11">
                  <c:v>1092.4447265340996</c:v>
                </c:pt>
                <c:pt idx="12">
                  <c:v>1045.5748724136201</c:v>
                </c:pt>
                <c:pt idx="13">
                  <c:v>1060.5805756628999</c:v>
                </c:pt>
                <c:pt idx="14">
                  <c:v>1076.8014225583001</c:v>
                </c:pt>
                <c:pt idx="15">
                  <c:v>1080.77523686468</c:v>
                </c:pt>
                <c:pt idx="16">
                  <c:v>1074.59936137101</c:v>
                </c:pt>
                <c:pt idx="17">
                  <c:v>1065.1409311670004</c:v>
                </c:pt>
                <c:pt idx="18">
                  <c:v>1058.5957600676002</c:v>
                </c:pt>
                <c:pt idx="19">
                  <c:v>1044.437131209</c:v>
                </c:pt>
                <c:pt idx="20">
                  <c:v>1007.786763652466</c:v>
                </c:pt>
                <c:pt idx="21">
                  <c:v>985.52000398132998</c:v>
                </c:pt>
                <c:pt idx="22">
                  <c:v>932.82691027117005</c:v>
                </c:pt>
                <c:pt idx="23">
                  <c:v>924.31164088920957</c:v>
                </c:pt>
                <c:pt idx="24">
                  <c:v>912.88745880852991</c:v>
                </c:pt>
                <c:pt idx="25">
                  <c:v>907.28024460339986</c:v>
                </c:pt>
                <c:pt idx="26">
                  <c:v>934.21323849935004</c:v>
                </c:pt>
                <c:pt idx="27">
                  <c:v>901.63505756629991</c:v>
                </c:pt>
                <c:pt idx="28">
                  <c:v>894.21317614652003</c:v>
                </c:pt>
                <c:pt idx="29">
                  <c:v>861.36788756392002</c:v>
                </c:pt>
                <c:pt idx="30">
                  <c:v>859.25785797936999</c:v>
                </c:pt>
                <c:pt idx="31">
                  <c:v>875.95690344463378</c:v>
                </c:pt>
                <c:pt idx="32">
                  <c:v>861.13218609207001</c:v>
                </c:pt>
                <c:pt idx="33">
                  <c:v>852.76283814263991</c:v>
                </c:pt>
                <c:pt idx="34">
                  <c:v>859.32638637489993</c:v>
                </c:pt>
                <c:pt idx="35">
                  <c:v>827.05752133079</c:v>
                </c:pt>
                <c:pt idx="36">
                  <c:v>839.33760399305004</c:v>
                </c:pt>
                <c:pt idx="37">
                  <c:v>812.4429198949698</c:v>
                </c:pt>
                <c:pt idx="38">
                  <c:v>823.12904419840027</c:v>
                </c:pt>
                <c:pt idx="39">
                  <c:v>763.70612103989322</c:v>
                </c:pt>
                <c:pt idx="40">
                  <c:v>804.37147369615934</c:v>
                </c:pt>
                <c:pt idx="41">
                  <c:v>785.75522724123732</c:v>
                </c:pt>
                <c:pt idx="42">
                  <c:v>794.43873680966112</c:v>
                </c:pt>
                <c:pt idx="43">
                  <c:v>812.60852656656527</c:v>
                </c:pt>
                <c:pt idx="44">
                  <c:v>767.14557005954964</c:v>
                </c:pt>
                <c:pt idx="45" formatCode="General">
                  <c:v>766</c:v>
                </c:pt>
                <c:pt idx="46" formatCode="General">
                  <c:v>776</c:v>
                </c:pt>
              </c:numCache>
            </c:numRef>
          </c:val>
          <c:smooth val="0"/>
        </c:ser>
        <c:dLbls>
          <c:showLegendKey val="0"/>
          <c:showVal val="0"/>
          <c:showCatName val="0"/>
          <c:showSerName val="0"/>
          <c:showPercent val="0"/>
          <c:showBubbleSize val="0"/>
        </c:dLbls>
        <c:smooth val="0"/>
        <c:axId val="395329888"/>
        <c:axId val="395330280"/>
      </c:lineChart>
      <c:dateAx>
        <c:axId val="395329888"/>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330280"/>
        <c:crosses val="autoZero"/>
        <c:auto val="0"/>
        <c:lblOffset val="100"/>
        <c:baseTimeUnit val="days"/>
        <c:majorUnit val="2"/>
        <c:majorTimeUnit val="days"/>
      </c:dateAx>
      <c:valAx>
        <c:axId val="395330280"/>
        <c:scaling>
          <c:orientation val="minMax"/>
          <c:max val="36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32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b="1" dirty="0" smtClean="0"/>
              <a:t>Share </a:t>
            </a:r>
            <a:r>
              <a:rPr lang="de-DE" b="1" dirty="0" err="1" smtClean="0"/>
              <a:t>of</a:t>
            </a:r>
            <a:r>
              <a:rPr lang="de-DE" b="1" dirty="0" smtClean="0"/>
              <a:t> Emission </a:t>
            </a:r>
            <a:r>
              <a:rPr lang="de-DE" b="1" dirty="0" err="1" smtClean="0"/>
              <a:t>by</a:t>
            </a:r>
            <a:r>
              <a:rPr lang="de-DE" b="1" dirty="0" smtClean="0"/>
              <a:t> </a:t>
            </a:r>
            <a:r>
              <a:rPr lang="de-DE" b="1" dirty="0" err="1" smtClean="0"/>
              <a:t>Sectors</a:t>
            </a:r>
            <a:r>
              <a:rPr lang="de-DE" b="1" baseline="0" dirty="0" smtClean="0"/>
              <a:t> </a:t>
            </a:r>
            <a:r>
              <a:rPr lang="de-DE" b="1" baseline="0" dirty="0" err="1" smtClean="0"/>
              <a:t>until</a:t>
            </a:r>
            <a:r>
              <a:rPr lang="de-DE" b="1" baseline="0" dirty="0" smtClean="0"/>
              <a:t> 2050</a:t>
            </a:r>
            <a:endParaRPr lang="de-DE"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Tabelle1!$B$1</c:f>
              <c:strCache>
                <c:ptCount val="1"/>
                <c:pt idx="0">
                  <c:v>energy sector</c:v>
                </c:pt>
              </c:strCache>
            </c:strRef>
          </c:tx>
          <c:spPr>
            <a:solidFill>
              <a:srgbClr val="CC3300"/>
            </a:solidFill>
            <a:ln>
              <a:noFill/>
            </a:ln>
            <a:effectLst/>
          </c:spPr>
          <c:invertIfNegative val="0"/>
          <c:dLbls>
            <c:dLbl>
              <c:idx val="0"/>
              <c:layout/>
              <c:tx>
                <c:rich>
                  <a:bodyPr/>
                  <a:lstStyle/>
                  <a:p>
                    <a:r>
                      <a:rPr lang="en-US" dirty="0" smtClean="0"/>
                      <a:t>37%</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32%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1990</c:v>
                </c:pt>
                <c:pt idx="1">
                  <c:v>2017</c:v>
                </c:pt>
                <c:pt idx="2">
                  <c:v>2030</c:v>
                </c:pt>
                <c:pt idx="3">
                  <c:v>2050</c:v>
                </c:pt>
              </c:numCache>
            </c:numRef>
          </c:cat>
          <c:val>
            <c:numRef>
              <c:f>Tabelle1!$B$2:$B$5</c:f>
              <c:numCache>
                <c:formatCode>General</c:formatCode>
                <c:ptCount val="4"/>
                <c:pt idx="0">
                  <c:v>466</c:v>
                </c:pt>
                <c:pt idx="1">
                  <c:v>358</c:v>
                </c:pt>
                <c:pt idx="2">
                  <c:v>179</c:v>
                </c:pt>
              </c:numCache>
            </c:numRef>
          </c:val>
        </c:ser>
        <c:ser>
          <c:idx val="1"/>
          <c:order val="1"/>
          <c:tx>
            <c:strRef>
              <c:f>Tabelle1!$C$1</c:f>
              <c:strCache>
                <c:ptCount val="1"/>
                <c:pt idx="0">
                  <c:v>industry</c:v>
                </c:pt>
              </c:strCache>
            </c:strRef>
          </c:tx>
          <c:spPr>
            <a:solidFill>
              <a:srgbClr val="FF6600"/>
            </a:solidFill>
            <a:ln>
              <a:noFill/>
            </a:ln>
            <a:effectLst/>
          </c:spPr>
          <c:invertIfNegative val="0"/>
          <c:dLbls>
            <c:dLbl>
              <c:idx val="0"/>
              <c:layout/>
              <c:tx>
                <c:rich>
                  <a:bodyPr/>
                  <a:lstStyle/>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1990</c:v>
                </c:pt>
                <c:pt idx="1">
                  <c:v>2017</c:v>
                </c:pt>
                <c:pt idx="2">
                  <c:v>2030</c:v>
                </c:pt>
                <c:pt idx="3">
                  <c:v>2050</c:v>
                </c:pt>
              </c:numCache>
            </c:numRef>
          </c:cat>
          <c:val>
            <c:numRef>
              <c:f>Tabelle1!$C$2:$C$5</c:f>
              <c:numCache>
                <c:formatCode>General</c:formatCode>
                <c:ptCount val="4"/>
                <c:pt idx="0">
                  <c:v>283</c:v>
                </c:pt>
                <c:pt idx="1">
                  <c:v>181</c:v>
                </c:pt>
                <c:pt idx="2">
                  <c:v>141.5</c:v>
                </c:pt>
              </c:numCache>
            </c:numRef>
          </c:val>
        </c:ser>
        <c:ser>
          <c:idx val="2"/>
          <c:order val="2"/>
          <c:tx>
            <c:strRef>
              <c:f>Tabelle1!$D$1</c:f>
              <c:strCache>
                <c:ptCount val="1"/>
                <c:pt idx="0">
                  <c:v>buildings</c:v>
                </c:pt>
              </c:strCache>
            </c:strRef>
          </c:tx>
          <c:spPr>
            <a:solidFill>
              <a:srgbClr val="FF9900"/>
            </a:solidFill>
            <a:ln>
              <a:noFill/>
            </a:ln>
            <a:effectLst/>
          </c:spPr>
          <c:invertIfNegative val="0"/>
          <c:dLbls>
            <c:dLbl>
              <c:idx val="0"/>
              <c:layout/>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1990</c:v>
                </c:pt>
                <c:pt idx="1">
                  <c:v>2017</c:v>
                </c:pt>
                <c:pt idx="2">
                  <c:v>2030</c:v>
                </c:pt>
                <c:pt idx="3">
                  <c:v>2050</c:v>
                </c:pt>
              </c:numCache>
            </c:numRef>
          </c:cat>
          <c:val>
            <c:numRef>
              <c:f>Tabelle1!$D$2:$D$5</c:f>
              <c:numCache>
                <c:formatCode>General</c:formatCode>
                <c:ptCount val="4"/>
                <c:pt idx="0">
                  <c:v>209</c:v>
                </c:pt>
                <c:pt idx="1">
                  <c:v>119</c:v>
                </c:pt>
                <c:pt idx="2">
                  <c:v>71</c:v>
                </c:pt>
              </c:numCache>
            </c:numRef>
          </c:val>
        </c:ser>
        <c:ser>
          <c:idx val="3"/>
          <c:order val="3"/>
          <c:tx>
            <c:strRef>
              <c:f>Tabelle1!$E$1</c:f>
              <c:strCache>
                <c:ptCount val="1"/>
                <c:pt idx="0">
                  <c:v>transport</c:v>
                </c:pt>
              </c:strCache>
            </c:strRef>
          </c:tx>
          <c:spPr>
            <a:solidFill>
              <a:schemeClr val="accent4"/>
            </a:solidFill>
            <a:ln>
              <a:noFill/>
            </a:ln>
            <a:effectLst/>
          </c:spPr>
          <c:invertIfNegative val="0"/>
          <c:dPt>
            <c:idx val="3"/>
            <c:invertIfNegative val="0"/>
            <c:bubble3D val="0"/>
            <c:spPr>
              <a:solidFill>
                <a:schemeClr val="tx1"/>
              </a:solidFill>
              <a:ln>
                <a:noFill/>
              </a:ln>
              <a:effectLst/>
            </c:spPr>
          </c:dPt>
          <c:dLbls>
            <c:dLbl>
              <c:idx val="0"/>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18%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17%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Tabelle1!$A$2:$A$5</c:f>
              <c:numCache>
                <c:formatCode>General</c:formatCode>
                <c:ptCount val="4"/>
                <c:pt idx="0">
                  <c:v>1990</c:v>
                </c:pt>
                <c:pt idx="1">
                  <c:v>2017</c:v>
                </c:pt>
                <c:pt idx="2">
                  <c:v>2030</c:v>
                </c:pt>
                <c:pt idx="3">
                  <c:v>2050</c:v>
                </c:pt>
              </c:numCache>
            </c:numRef>
          </c:cat>
          <c:val>
            <c:numRef>
              <c:f>Tabelle1!$E$2:$E$5</c:f>
              <c:numCache>
                <c:formatCode>General</c:formatCode>
                <c:ptCount val="4"/>
                <c:pt idx="0">
                  <c:v>163</c:v>
                </c:pt>
                <c:pt idx="1">
                  <c:v>160</c:v>
                </c:pt>
                <c:pt idx="2">
                  <c:v>96.5</c:v>
                </c:pt>
                <c:pt idx="3">
                  <c:v>62.4</c:v>
                </c:pt>
              </c:numCache>
            </c:numRef>
          </c:val>
        </c:ser>
        <c:ser>
          <c:idx val="4"/>
          <c:order val="4"/>
          <c:tx>
            <c:strRef>
              <c:f>Tabelle1!$F$1</c:f>
              <c:strCache>
                <c:ptCount val="1"/>
                <c:pt idx="0">
                  <c:v>other</c:v>
                </c:pt>
              </c:strCache>
            </c:strRef>
          </c:tx>
          <c:spPr>
            <a:solidFill>
              <a:schemeClr val="accent5"/>
            </a:solidFill>
            <a:ln>
              <a:noFill/>
            </a:ln>
            <a:effectLst/>
          </c:spPr>
          <c:invertIfNegative val="0"/>
          <c:dPt>
            <c:idx val="3"/>
            <c:invertIfNegative val="0"/>
            <c:bubble3D val="0"/>
            <c:spPr>
              <a:pattFill prst="ltDnDiag">
                <a:fgClr>
                  <a:schemeClr val="tx1"/>
                </a:fgClr>
                <a:bgClr>
                  <a:schemeClr val="bg1"/>
                </a:bgClr>
              </a:pattFill>
              <a:ln>
                <a:noFill/>
              </a:ln>
              <a:effectLst/>
            </c:spPr>
          </c:dPt>
          <c:cat>
            <c:numRef>
              <c:f>Tabelle1!$A$2:$A$5</c:f>
              <c:numCache>
                <c:formatCode>General</c:formatCode>
                <c:ptCount val="4"/>
                <c:pt idx="0">
                  <c:v>1990</c:v>
                </c:pt>
                <c:pt idx="1">
                  <c:v>2017</c:v>
                </c:pt>
                <c:pt idx="2">
                  <c:v>2030</c:v>
                </c:pt>
                <c:pt idx="3">
                  <c:v>2050</c:v>
                </c:pt>
              </c:numCache>
            </c:numRef>
          </c:cat>
          <c:val>
            <c:numRef>
              <c:f>Tabelle1!$F$2:$F$5</c:f>
              <c:numCache>
                <c:formatCode>General</c:formatCode>
                <c:ptCount val="4"/>
                <c:pt idx="0">
                  <c:v>127</c:v>
                </c:pt>
                <c:pt idx="1">
                  <c:v>84</c:v>
                </c:pt>
                <c:pt idx="2">
                  <c:v>64.5</c:v>
                </c:pt>
                <c:pt idx="3">
                  <c:v>187.2</c:v>
                </c:pt>
              </c:numCache>
            </c:numRef>
          </c:val>
        </c:ser>
        <c:dLbls>
          <c:showLegendKey val="0"/>
          <c:showVal val="0"/>
          <c:showCatName val="0"/>
          <c:showSerName val="0"/>
          <c:showPercent val="0"/>
          <c:showBubbleSize val="0"/>
        </c:dLbls>
        <c:gapWidth val="150"/>
        <c:overlap val="100"/>
        <c:axId val="395124200"/>
        <c:axId val="395125768"/>
      </c:barChart>
      <c:lineChart>
        <c:grouping val="standard"/>
        <c:varyColors val="0"/>
        <c:ser>
          <c:idx val="5"/>
          <c:order val="5"/>
          <c:tx>
            <c:strRef>
              <c:f>Tabelle1!$G$1</c:f>
              <c:strCache>
                <c:ptCount val="1"/>
                <c:pt idx="0">
                  <c:v>projection path</c:v>
                </c:pt>
              </c:strCache>
            </c:strRef>
          </c:tx>
          <c:spPr>
            <a:ln w="28575" cap="rnd">
              <a:solidFill>
                <a:schemeClr val="tx1"/>
              </a:solidFill>
              <a:prstDash val="sysDot"/>
              <a:round/>
            </a:ln>
            <a:effectLst/>
          </c:spPr>
          <c:marker>
            <c:symbol val="none"/>
          </c:marker>
          <c:cat>
            <c:numRef>
              <c:f>Tabelle1!$A$2:$A$5</c:f>
              <c:numCache>
                <c:formatCode>General</c:formatCode>
                <c:ptCount val="4"/>
                <c:pt idx="0">
                  <c:v>1990</c:v>
                </c:pt>
                <c:pt idx="1">
                  <c:v>2017</c:v>
                </c:pt>
                <c:pt idx="2">
                  <c:v>2030</c:v>
                </c:pt>
                <c:pt idx="3">
                  <c:v>2050</c:v>
                </c:pt>
              </c:numCache>
            </c:numRef>
          </c:cat>
          <c:val>
            <c:numRef>
              <c:f>Tabelle1!$G$2:$G$5</c:f>
              <c:numCache>
                <c:formatCode>General</c:formatCode>
                <c:ptCount val="4"/>
                <c:pt idx="0">
                  <c:v>1248</c:v>
                </c:pt>
                <c:pt idx="1">
                  <c:v>902</c:v>
                </c:pt>
                <c:pt idx="2">
                  <c:v>552.5</c:v>
                </c:pt>
                <c:pt idx="3">
                  <c:v>62.4</c:v>
                </c:pt>
              </c:numCache>
            </c:numRef>
          </c:val>
          <c:smooth val="0"/>
        </c:ser>
        <c:ser>
          <c:idx val="6"/>
          <c:order val="6"/>
          <c:tx>
            <c:strRef>
              <c:f>Tabelle1!$H$1</c:f>
              <c:strCache>
                <c:ptCount val="1"/>
                <c:pt idx="0">
                  <c:v>Projektion2</c:v>
                </c:pt>
              </c:strCache>
            </c:strRef>
          </c:tx>
          <c:spPr>
            <a:ln w="28575" cap="rnd">
              <a:solidFill>
                <a:schemeClr val="tx1"/>
              </a:solidFill>
              <a:round/>
            </a:ln>
            <a:effectLst/>
          </c:spPr>
          <c:marker>
            <c:symbol val="none"/>
          </c:marker>
          <c:dPt>
            <c:idx val="3"/>
            <c:marker>
              <c:symbol val="none"/>
            </c:marker>
            <c:bubble3D val="0"/>
            <c:spPr>
              <a:ln w="28575" cap="rnd">
                <a:solidFill>
                  <a:schemeClr val="tx1"/>
                </a:solidFill>
                <a:prstDash val="sysDash"/>
                <a:round/>
              </a:ln>
              <a:effectLst/>
            </c:spPr>
          </c:dPt>
          <c:cat>
            <c:numRef>
              <c:f>Tabelle1!$A$2:$A$5</c:f>
              <c:numCache>
                <c:formatCode>General</c:formatCode>
                <c:ptCount val="4"/>
                <c:pt idx="0">
                  <c:v>1990</c:v>
                </c:pt>
                <c:pt idx="1">
                  <c:v>2017</c:v>
                </c:pt>
                <c:pt idx="2">
                  <c:v>2030</c:v>
                </c:pt>
                <c:pt idx="3">
                  <c:v>2050</c:v>
                </c:pt>
              </c:numCache>
            </c:numRef>
          </c:cat>
          <c:val>
            <c:numRef>
              <c:f>Tabelle1!$H$2:$H$5</c:f>
              <c:numCache>
                <c:formatCode>General</c:formatCode>
                <c:ptCount val="4"/>
                <c:pt idx="0">
                  <c:v>1248</c:v>
                </c:pt>
                <c:pt idx="1">
                  <c:v>902</c:v>
                </c:pt>
                <c:pt idx="2">
                  <c:v>552.5</c:v>
                </c:pt>
                <c:pt idx="3">
                  <c:v>187.2</c:v>
                </c:pt>
              </c:numCache>
            </c:numRef>
          </c:val>
          <c:smooth val="0"/>
        </c:ser>
        <c:dLbls>
          <c:showLegendKey val="0"/>
          <c:showVal val="0"/>
          <c:showCatName val="0"/>
          <c:showSerName val="0"/>
          <c:showPercent val="0"/>
          <c:showBubbleSize val="0"/>
        </c:dLbls>
        <c:marker val="1"/>
        <c:smooth val="0"/>
        <c:axId val="395124200"/>
        <c:axId val="395125768"/>
      </c:lineChart>
      <c:catAx>
        <c:axId val="39512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125768"/>
        <c:crosses val="autoZero"/>
        <c:auto val="1"/>
        <c:lblAlgn val="ctr"/>
        <c:lblOffset val="100"/>
        <c:noMultiLvlLbl val="0"/>
      </c:catAx>
      <c:valAx>
        <c:axId val="395125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smtClean="0"/>
                  <a:t>in </a:t>
                </a:r>
                <a:r>
                  <a:rPr lang="de-DE" dirty="0" err="1" smtClean="0"/>
                  <a:t>mio.</a:t>
                </a:r>
                <a:r>
                  <a:rPr lang="de-DE" dirty="0" smtClean="0"/>
                  <a:t> t. CO2-Äq.</a:t>
                </a:r>
                <a:endParaRPr lang="de-DE"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124200"/>
        <c:crosses val="autoZero"/>
        <c:crossBetween val="between"/>
      </c:valAx>
      <c:spPr>
        <a:noFill/>
        <a:ln>
          <a:noFill/>
        </a:ln>
        <a:effectLst/>
      </c:spPr>
    </c:plotArea>
    <c:legend>
      <c:legendPos val="b"/>
      <c:legendEntry>
        <c:idx val="6"/>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00066233043857E-2"/>
          <c:y val="0.21507159511012633"/>
          <c:w val="0.90113322808924101"/>
          <c:h val="0.70399347399723455"/>
        </c:manualLayout>
      </c:layout>
      <c:ofPieChart>
        <c:ofPieType val="bar"/>
        <c:varyColors val="1"/>
        <c:ser>
          <c:idx val="0"/>
          <c:order val="0"/>
          <c:tx>
            <c:strRef>
              <c:f>Tabelle1!$B$1</c:f>
              <c:strCache>
                <c:ptCount val="1"/>
                <c:pt idx="0">
                  <c:v>Bruttostromverbrauch</c:v>
                </c:pt>
              </c:strCache>
            </c:strRef>
          </c:tx>
          <c:dPt>
            <c:idx val="0"/>
            <c:bubble3D val="0"/>
            <c:spPr>
              <a:solidFill>
                <a:schemeClr val="accent1">
                  <a:lumMod val="40000"/>
                  <a:lumOff val="60000"/>
                </a:schemeClr>
              </a:solidFill>
              <a:ln w="19050">
                <a:solidFill>
                  <a:schemeClr val="lt1"/>
                </a:solidFill>
              </a:ln>
              <a:effectLst/>
            </c:spPr>
          </c:dPt>
          <c:dPt>
            <c:idx val="1"/>
            <c:bubble3D val="0"/>
            <c:spPr>
              <a:solidFill>
                <a:srgbClr val="CC99FF"/>
              </a:solidFill>
              <a:ln w="19050">
                <a:solidFill>
                  <a:schemeClr val="lt1"/>
                </a:solidFill>
              </a:ln>
              <a:effectLst/>
            </c:spPr>
          </c:dPt>
          <c:dPt>
            <c:idx val="2"/>
            <c:bubble3D val="0"/>
            <c:spPr>
              <a:solidFill>
                <a:schemeClr val="tx1">
                  <a:lumMod val="50000"/>
                  <a:lumOff val="50000"/>
                </a:schemeClr>
              </a:solidFill>
              <a:ln w="19050">
                <a:solidFill>
                  <a:schemeClr val="lt1"/>
                </a:solidFill>
              </a:ln>
              <a:effectLst/>
            </c:spPr>
          </c:dPt>
          <c:dPt>
            <c:idx val="3"/>
            <c:bubble3D val="0"/>
            <c:spPr>
              <a:solidFill>
                <a:srgbClr val="FFCC00"/>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rgbClr val="37FB4E"/>
              </a:solidFill>
              <a:ln w="19050">
                <a:solidFill>
                  <a:schemeClr val="lt1"/>
                </a:solidFill>
              </a:ln>
              <a:effectLst/>
            </c:spPr>
          </c:dPt>
          <c:dPt>
            <c:idx val="6"/>
            <c:bubble3D val="0"/>
            <c:spPr>
              <a:solidFill>
                <a:srgbClr val="66FF33"/>
              </a:solidFill>
              <a:ln w="19050">
                <a:solidFill>
                  <a:schemeClr val="lt1"/>
                </a:solidFill>
              </a:ln>
              <a:effectLst/>
            </c:spPr>
          </c:dPt>
          <c:dPt>
            <c:idx val="7"/>
            <c:bubble3D val="0"/>
            <c:spPr>
              <a:solidFill>
                <a:srgbClr val="01FFD5"/>
              </a:solidFill>
              <a:ln w="19050">
                <a:solidFill>
                  <a:schemeClr val="lt1"/>
                </a:solidFill>
              </a:ln>
              <a:effectLst/>
            </c:spPr>
          </c:dPt>
          <c:dPt>
            <c:idx val="8"/>
            <c:bubble3D val="0"/>
            <c:spPr>
              <a:solidFill>
                <a:srgbClr val="02FEF8"/>
              </a:solidFill>
              <a:ln w="19050">
                <a:solidFill>
                  <a:schemeClr val="lt1"/>
                </a:solidFill>
              </a:ln>
              <a:effectLst/>
            </c:spPr>
          </c:dPt>
          <c:dPt>
            <c:idx val="9"/>
            <c:bubble3D val="0"/>
            <c:spPr>
              <a:solidFill>
                <a:srgbClr val="CDF5FF"/>
              </a:solidFill>
              <a:ln w="19050">
                <a:solidFill>
                  <a:schemeClr val="lt1"/>
                </a:solidFill>
              </a:ln>
              <a:effectLst/>
            </c:spPr>
          </c:dPt>
          <c:dPt>
            <c:idx val="10"/>
            <c:bubble3D val="0"/>
            <c:spPr>
              <a:solidFill>
                <a:srgbClr val="D0DFFC"/>
              </a:solidFill>
              <a:ln w="19050">
                <a:solidFill>
                  <a:schemeClr val="lt1"/>
                </a:solidFill>
              </a:ln>
              <a:effectLst/>
            </c:spPr>
          </c:dPt>
          <c:dPt>
            <c:idx val="11"/>
            <c:bubble3D val="0"/>
            <c:spPr>
              <a:solidFill>
                <a:srgbClr val="CCFFCC"/>
              </a:solidFill>
              <a:ln w="19050">
                <a:solidFill>
                  <a:schemeClr val="lt1"/>
                </a:solidFill>
              </a:ln>
              <a:effectLst/>
            </c:spPr>
          </c:dPt>
          <c:dLbls>
            <c:dLbl>
              <c:idx val="6"/>
              <c:layout>
                <c:manualLayout>
                  <c:x val="-1.2269168160059622E-2"/>
                  <c:y val="-2.9888947596963446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0354513749679987"/>
                      <c:h val="9.5978836850522303E-2"/>
                    </c:manualLayout>
                  </c15:layout>
                </c:ext>
              </c:extLst>
            </c:dLbl>
            <c:dLbl>
              <c:idx val="7"/>
              <c:layout/>
              <c:tx>
                <c:rich>
                  <a:bodyPr/>
                  <a:lstStyle/>
                  <a:p>
                    <a:fld id="{27EA8F84-7099-4718-8A95-674135BED205}" type="CATEGORYNAME">
                      <a:rPr lang="en-US" smtClean="0"/>
                      <a:pPr/>
                      <a:t>[RUBRIKENNAME]</a:t>
                    </a:fld>
                    <a:r>
                      <a:rPr lang="en-US" baseline="0" dirty="0" smtClean="0"/>
                      <a:t> </a:t>
                    </a:r>
                    <a:fld id="{E8D81DA4-B7C5-4F13-8BB6-123E73345D14}" type="PERCENTAGE">
                      <a:rPr lang="en-US" baseline="0"/>
                      <a:pPr/>
                      <a:t>[PROZENTSATZ]</a:t>
                    </a:fld>
                    <a:endParaRPr lang="en-US" baseline="0" dirty="0" smtClean="0"/>
                  </a:p>
                </c:rich>
              </c:tx>
              <c:dLblPos val="outEnd"/>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dLbl>
              <c:idx val="11"/>
              <c:layout/>
              <c:tx>
                <c:rich>
                  <a:bodyPr/>
                  <a:lstStyle/>
                  <a:p>
                    <a:r>
                      <a:rPr lang="en-US" dirty="0" smtClean="0"/>
                      <a:t>renewable</a:t>
                    </a:r>
                    <a:endParaRPr lang="en-US" baseline="0" dirty="0" smtClean="0"/>
                  </a:p>
                  <a:p>
                    <a:fld id="{C4A88549-0762-417D-85E2-69F9106A8704}" type="PERCENTAGE">
                      <a:rPr lang="en-US" baseline="0" smtClean="0"/>
                      <a:pPr/>
                      <a:t>[PROZENTSATZ]</a:t>
                    </a:fld>
                    <a:endParaRPr lang="de-DE"/>
                  </a:p>
                </c:rich>
              </c:tx>
              <c:dLblPos val="outEnd"/>
              <c:showLegendKey val="0"/>
              <c:showVal val="0"/>
              <c:showCatName val="1"/>
              <c:showSerName val="0"/>
              <c:showPercent val="1"/>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solidFill>
                    <a:latin typeface="+mn-lt"/>
                    <a:ea typeface="+mn-ea"/>
                    <a:cs typeface="+mn-cs"/>
                  </a:defRPr>
                </a:pPr>
                <a:endParaRPr lang="de-DE"/>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Tabelle1!$A$2:$A$12</c:f>
              <c:strCache>
                <c:ptCount val="11"/>
                <c:pt idx="0">
                  <c:v>lignite</c:v>
                </c:pt>
                <c:pt idx="1">
                  <c:v>nuclear energy</c:v>
                </c:pt>
                <c:pt idx="2">
                  <c:v>hard coal</c:v>
                </c:pt>
                <c:pt idx="3">
                  <c:v>natural gas</c:v>
                </c:pt>
                <c:pt idx="4">
                  <c:v>Other energy carriers</c:v>
                </c:pt>
                <c:pt idx="5">
                  <c:v>Wind power onshore</c:v>
                </c:pt>
                <c:pt idx="6">
                  <c:v>Wind power offshore</c:v>
                </c:pt>
                <c:pt idx="7">
                  <c:v>Hydropower</c:v>
                </c:pt>
                <c:pt idx="8">
                  <c:v>biomass</c:v>
                </c:pt>
                <c:pt idx="9">
                  <c:v>photovoltaics</c:v>
                </c:pt>
                <c:pt idx="10">
                  <c:v>household garbage</c:v>
                </c:pt>
              </c:strCache>
            </c:strRef>
          </c:cat>
          <c:val>
            <c:numRef>
              <c:f>Tabelle1!$B$2:$B$12</c:f>
              <c:numCache>
                <c:formatCode>General</c:formatCode>
                <c:ptCount val="11"/>
                <c:pt idx="0">
                  <c:v>22.5</c:v>
                </c:pt>
                <c:pt idx="1">
                  <c:v>11.7</c:v>
                </c:pt>
                <c:pt idx="2">
                  <c:v>14.1</c:v>
                </c:pt>
                <c:pt idx="3">
                  <c:v>13.2</c:v>
                </c:pt>
                <c:pt idx="4">
                  <c:v>5.2</c:v>
                </c:pt>
                <c:pt idx="5">
                  <c:v>13.5</c:v>
                </c:pt>
                <c:pt idx="6">
                  <c:v>2.7</c:v>
                </c:pt>
                <c:pt idx="7">
                  <c:v>3.1</c:v>
                </c:pt>
                <c:pt idx="8">
                  <c:v>6.9</c:v>
                </c:pt>
                <c:pt idx="9">
                  <c:v>6.1</c:v>
                </c:pt>
                <c:pt idx="10">
                  <c:v>0.9</c:v>
                </c:pt>
              </c:numCache>
            </c:numRef>
          </c:val>
        </c:ser>
        <c:dLbls>
          <c:showLegendKey val="0"/>
          <c:showVal val="0"/>
          <c:showCatName val="0"/>
          <c:showSerName val="0"/>
          <c:showPercent val="0"/>
          <c:showBubbleSize val="0"/>
          <c:showLeaderLines val="0"/>
        </c:dLbls>
        <c:gapWidth val="100"/>
        <c:splitType val="pos"/>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de-DE"/>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1990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Tabelle2!$R$85</c:f>
              <c:strCache>
                <c:ptCount val="1"/>
                <c:pt idx="0">
                  <c:v>1990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C67C3E"/>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1">
                  <a:lumMod val="50000"/>
                </a:schemeClr>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E1F4D172-C9B8-4219-B079-20AE9477D910}"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149FE8DF-EDA3-4C9D-A14F-007D0178B1EF}"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AF3A3D2C-807B-414E-93A5-A7537A1964E5}"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3.6479658792650917E-3"/>
                  <c:y val="-4.7173191892680079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dk1"/>
                        </a:solidFill>
                        <a:latin typeface="+mn-lt"/>
                        <a:ea typeface="+mn-ea"/>
                        <a:cs typeface="+mn-cs"/>
                      </a:defRPr>
                    </a:pPr>
                    <a:fld id="{73C75141-1116-4FA1-B716-7D98CB70847E}"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no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manualLayout>
                      <c:w val="0.11353762029746282"/>
                      <c:h val="6.1412219305920085E-2"/>
                    </c:manualLayout>
                  </c15:layout>
                  <c15:dlblFieldTable/>
                  <c15:showDataLabelsRange val="0"/>
                </c:ext>
              </c:extLst>
            </c:dLbl>
            <c:dLbl>
              <c:idx val="4"/>
              <c:layout>
                <c:manualLayout>
                  <c:x val="5.3314632545931759E-2"/>
                  <c:y val="-7.828813065033538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2D107491-15DF-47A8-8321-D558BEBF0655}"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Tabelle2!$Q$86:$Q$90</c:f>
              <c:strCache>
                <c:ptCount val="5"/>
                <c:pt idx="0">
                  <c:v>Hard coal</c:v>
                </c:pt>
                <c:pt idx="1">
                  <c:v>Ligntie</c:v>
                </c:pt>
                <c:pt idx="2">
                  <c:v>Nuclear energy</c:v>
                </c:pt>
                <c:pt idx="3">
                  <c:v>Renewable energy</c:v>
                </c:pt>
                <c:pt idx="4">
                  <c:v>Gases</c:v>
                </c:pt>
              </c:strCache>
            </c:strRef>
          </c:cat>
          <c:val>
            <c:numRef>
              <c:f>Tabelle2!$R$86:$R$90</c:f>
              <c:numCache>
                <c:formatCode>0.0\ \ </c:formatCode>
                <c:ptCount val="5"/>
                <c:pt idx="0">
                  <c:v>25.6</c:v>
                </c:pt>
                <c:pt idx="1">
                  <c:v>31.1</c:v>
                </c:pt>
                <c:pt idx="2">
                  <c:v>27.7</c:v>
                </c:pt>
                <c:pt idx="3">
                  <c:v>3.6</c:v>
                </c:pt>
                <c:pt idx="4">
                  <c:v>6.5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2000</a:t>
            </a:r>
          </a:p>
        </c:rich>
      </c:tx>
      <c:layout>
        <c:manualLayout>
          <c:xMode val="edge"/>
          <c:yMode val="edge"/>
          <c:x val="0.49344839572596622"/>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6288018700157687"/>
          <c:y val="0.16574074074074072"/>
          <c:w val="0.33565976997596997"/>
          <c:h val="0.60721784776902898"/>
        </c:manualLayout>
      </c:layout>
      <c:pieChart>
        <c:varyColors val="1"/>
        <c:ser>
          <c:idx val="0"/>
          <c:order val="0"/>
          <c:tx>
            <c:strRef>
              <c:f>Tabelle2!$M$82</c:f>
              <c:strCache>
                <c:ptCount val="1"/>
                <c:pt idx="0">
                  <c:v>2000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C67C3E"/>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1">
                  <a:lumMod val="50000"/>
                </a:schemeClr>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9D9808CC-18A6-4CE8-9618-BD5B3B3659DB}"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4C94FF5B-C5A2-4A45-B076-D19CCAAE3781}" type="VALUE">
                      <a:rPr lang="en-US" smtClean="0">
                        <a:solidFill>
                          <a:schemeClr val="dk1"/>
                        </a:solidFill>
                        <a:latin typeface="+mn-lt"/>
                        <a:ea typeface="+mn-ea"/>
                        <a:cs typeface="+mn-cs"/>
                      </a:rPr>
                      <a:pPr>
                        <a:defRPr>
                          <a:solidFill>
                            <a:schemeClr val="dk1"/>
                          </a:solidFill>
                        </a:defRPr>
                      </a:pPr>
                      <a:t>[WERT]</a:t>
                    </a:fld>
                    <a:r>
                      <a:rPr lang="en-US" smtClean="0">
                        <a:solidFill>
                          <a:schemeClr val="dk1"/>
                        </a:solidFill>
                        <a:latin typeface="+mn-lt"/>
                        <a:ea typeface="+mn-ea"/>
                        <a:cs typeface="+mn-cs"/>
                      </a:rPr>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41F50F06-AFE7-4F21-8CEB-88091624DBD0}" type="VALUE">
                      <a:rPr lang="en-US" smtClean="0">
                        <a:solidFill>
                          <a:schemeClr val="dk1"/>
                        </a:solidFill>
                        <a:latin typeface="+mn-lt"/>
                        <a:ea typeface="+mn-ea"/>
                        <a:cs typeface="+mn-cs"/>
                      </a:rPr>
                      <a:pPr>
                        <a:defRPr>
                          <a:solidFill>
                            <a:schemeClr val="dk1"/>
                          </a:solidFill>
                        </a:defRPr>
                      </a:pPr>
                      <a:t>[WERT]</a:t>
                    </a:fld>
                    <a:r>
                      <a:rPr lang="en-US" smtClean="0">
                        <a:solidFill>
                          <a:schemeClr val="dk1"/>
                        </a:solidFill>
                        <a:latin typeface="+mn-lt"/>
                        <a:ea typeface="+mn-ea"/>
                        <a:cs typeface="+mn-cs"/>
                      </a:rPr>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C6C4AF56-AD1C-476B-87DD-7A2BE5386C2A}" type="VALUE">
                      <a:rPr lang="en-US" smtClean="0">
                        <a:solidFill>
                          <a:schemeClr val="dk1"/>
                        </a:solidFill>
                        <a:latin typeface="+mn-lt"/>
                        <a:ea typeface="+mn-ea"/>
                        <a:cs typeface="+mn-cs"/>
                      </a:rPr>
                      <a:pPr>
                        <a:defRPr>
                          <a:solidFill>
                            <a:schemeClr val="dk1"/>
                          </a:solidFill>
                        </a:defRPr>
                      </a:pPr>
                      <a:t>[WERT]</a:t>
                    </a:fld>
                    <a:r>
                      <a:rPr lang="en-US" smtClean="0">
                        <a:solidFill>
                          <a:schemeClr val="dk1"/>
                        </a:solidFill>
                        <a:latin typeface="+mn-lt"/>
                        <a:ea typeface="+mn-ea"/>
                        <a:cs typeface="+mn-cs"/>
                      </a:rPr>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7CAC10F5-6176-4078-ADAF-CE8474F745E7}" type="VALUE">
                      <a:rPr lang="en-US" smtClean="0">
                        <a:solidFill>
                          <a:schemeClr val="dk1"/>
                        </a:solidFill>
                        <a:latin typeface="+mn-lt"/>
                        <a:ea typeface="+mn-ea"/>
                        <a:cs typeface="+mn-cs"/>
                      </a:rPr>
                      <a:pPr>
                        <a:defRPr>
                          <a:solidFill>
                            <a:schemeClr val="dk1"/>
                          </a:solidFill>
                        </a:defRPr>
                      </a:pPr>
                      <a:t>[WERT]</a:t>
                    </a:fld>
                    <a:r>
                      <a:rPr lang="en-US" smtClean="0">
                        <a:solidFill>
                          <a:schemeClr val="dk1"/>
                        </a:solidFill>
                        <a:latin typeface="+mn-lt"/>
                        <a:ea typeface="+mn-ea"/>
                        <a:cs typeface="+mn-cs"/>
                      </a:rPr>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Tabelle2!$L$83:$L$87</c:f>
              <c:strCache>
                <c:ptCount val="5"/>
                <c:pt idx="0">
                  <c:v>Hard coal</c:v>
                </c:pt>
                <c:pt idx="1">
                  <c:v>Ligntie</c:v>
                </c:pt>
                <c:pt idx="2">
                  <c:v>Nuclear energy</c:v>
                </c:pt>
                <c:pt idx="3">
                  <c:v>Renewable energy</c:v>
                </c:pt>
                <c:pt idx="4">
                  <c:v>Gases</c:v>
                </c:pt>
              </c:strCache>
            </c:strRef>
          </c:cat>
          <c:val>
            <c:numRef>
              <c:f>Tabelle2!$M$83:$M$87</c:f>
              <c:numCache>
                <c:formatCode>0.0\ \ </c:formatCode>
                <c:ptCount val="5"/>
                <c:pt idx="0">
                  <c:v>24.8</c:v>
                </c:pt>
                <c:pt idx="1">
                  <c:v>25.7</c:v>
                </c:pt>
                <c:pt idx="2" formatCode="General">
                  <c:v>29.5</c:v>
                </c:pt>
                <c:pt idx="3" formatCode="General">
                  <c:v>6.6</c:v>
                </c:pt>
                <c:pt idx="4" formatCode="General">
                  <c:v>8.5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5044579120508204"/>
          <c:y val="6.7776319626713322E-2"/>
          <c:w val="0.22847502027697597"/>
          <c:h val="0.9044459025955089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872513274045338"/>
          <c:y val="0.17726815398075244"/>
          <c:w val="0.4032285108411553"/>
          <c:h val="0.67064741907261594"/>
        </c:manualLayout>
      </c:layout>
      <c:pieChart>
        <c:varyColors val="1"/>
        <c:ser>
          <c:idx val="0"/>
          <c:order val="0"/>
          <c:tx>
            <c:strRef>
              <c:f>Tabelle2!$L$95</c:f>
              <c:strCache>
                <c:ptCount val="1"/>
                <c:pt idx="0">
                  <c:v>2010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C67C3E"/>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1">
                  <a:lumMod val="50000"/>
                </a:schemeClr>
              </a:solidFill>
              <a:ln w="19050">
                <a:solidFill>
                  <a:schemeClr val="lt1"/>
                </a:solidFill>
              </a:ln>
              <a:effectLst/>
            </c:spPr>
          </c:dPt>
          <c:dLbls>
            <c:dLbl>
              <c:idx val="0"/>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FD29C3D6-6F65-41CC-9A55-D45A13E21388}"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ADDE3DD7-2344-4C4C-9E7F-167F9594ACCB}"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10C57400-6349-41C3-B509-A6FDA4088D85}"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0.10108548539992"/>
                  <c:y val="2.13196267133274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4FFAC12B-0950-4897-8051-BB4C465A4DB5}" type="VALUE">
                      <a:rPr lang="en-US" smtClean="0"/>
                      <a:pPr>
                        <a:defRPr>
                          <a:solidFill>
                            <a:schemeClr val="dk1"/>
                          </a:solidFill>
                        </a:defRPr>
                      </a:pPr>
                      <a:t>[WERT]</a:t>
                    </a:fld>
                    <a:r>
                      <a:rPr lang="en-US" dirty="0"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5A3B7E14-36AC-4A2D-83B5-2E828D24F4DD}"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Tabelle2!$K$96:$K$100</c:f>
              <c:strCache>
                <c:ptCount val="5"/>
                <c:pt idx="0">
                  <c:v>Hard coal</c:v>
                </c:pt>
                <c:pt idx="1">
                  <c:v>Ligntie</c:v>
                </c:pt>
                <c:pt idx="2">
                  <c:v>Nuclear energy </c:v>
                </c:pt>
                <c:pt idx="3">
                  <c:v>Renewable energy</c:v>
                </c:pt>
                <c:pt idx="4">
                  <c:v>Gases</c:v>
                </c:pt>
              </c:strCache>
            </c:strRef>
          </c:cat>
          <c:val>
            <c:numRef>
              <c:f>Tabelle2!$L$96:$L$100</c:f>
              <c:numCache>
                <c:formatCode>0.0\ \ </c:formatCode>
                <c:ptCount val="5"/>
                <c:pt idx="0">
                  <c:v>18.5</c:v>
                </c:pt>
                <c:pt idx="1">
                  <c:v>23</c:v>
                </c:pt>
                <c:pt idx="2" formatCode="General">
                  <c:v>22.2</c:v>
                </c:pt>
                <c:pt idx="3" formatCode="General">
                  <c:v>16.7</c:v>
                </c:pt>
                <c:pt idx="4" formatCode="General">
                  <c:v>14.1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2018</a:t>
            </a:r>
          </a:p>
        </c:rich>
      </c:tx>
      <c:layout>
        <c:manualLayout>
          <c:xMode val="edge"/>
          <c:yMode val="edge"/>
          <c:x val="0.46823881820229074"/>
          <c:y val="5.79085710998700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0631926307089236"/>
          <c:y val="0.17752221465384985"/>
          <c:w val="0.37754933200218943"/>
          <c:h val="0.66507029349929814"/>
        </c:manualLayout>
      </c:layout>
      <c:pieChart>
        <c:varyColors val="1"/>
        <c:ser>
          <c:idx val="0"/>
          <c:order val="0"/>
          <c:tx>
            <c:strRef>
              <c:f>Tabelle2!$R$97</c:f>
              <c:strCache>
                <c:ptCount val="1"/>
                <c:pt idx="0">
                  <c:v>2018</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C67C3E"/>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1">
                  <a:lumMod val="50000"/>
                </a:schemeClr>
              </a:solidFill>
              <a:ln w="19050">
                <a:solidFill>
                  <a:schemeClr val="lt1"/>
                </a:solidFill>
              </a:ln>
              <a:effectLst/>
            </c:spPr>
          </c:dPt>
          <c:dLbls>
            <c:dLbl>
              <c:idx val="0"/>
              <c:layout>
                <c:manualLayout>
                  <c:x val="-6.8788731418426854E-2"/>
                  <c:y val="0.12356307123771416"/>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429C4F49-3D44-491C-A4E3-520FC5CA04F5}" type="VALUE">
                      <a:rPr lang="en-US" smtClean="0"/>
                      <a:pPr>
                        <a:defRPr>
                          <a:solidFill>
                            <a:schemeClr val="dk1"/>
                          </a:solidFill>
                        </a:defRPr>
                      </a:pPr>
                      <a:t>[WERT]</a:t>
                    </a:fld>
                    <a:r>
                      <a:rPr lang="en-US" dirty="0"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5D307E33-BEA9-4B85-AF87-6F7A461ABB96}"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5.9462427873420006E-3"/>
                  <c:y val="-1.559638111766699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8F6BD8DA-F940-4356-B03D-34AE040F94AB}"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B15BD998-9F96-4337-AE59-9313BC978C86}"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manualLayout>
                  <c:x val="3.4017542347080897E-2"/>
                  <c:y val="-2.0232925038740166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fld id="{575F39BE-450E-40CA-875D-08A1A69F8D3B}" type="VALUE">
                      <a:rPr lang="en-US" smtClean="0"/>
                      <a:pPr>
                        <a:defRPr>
                          <a:solidFill>
                            <a:schemeClr val="dk1"/>
                          </a:solidFill>
                        </a:defRPr>
                      </a:pPr>
                      <a:t>[WERT]</a:t>
                    </a:fld>
                    <a:r>
                      <a:rPr lang="en-US" smtClean="0"/>
                      <a:t>%</a:t>
                    </a:r>
                  </a:p>
                </c:rich>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de-DE"/>
                </a:p>
              </c:txPr>
              <c:showLegendKey val="1"/>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1"/>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Tabelle2!$Q$98:$Q$102</c:f>
              <c:strCache>
                <c:ptCount val="5"/>
                <c:pt idx="0">
                  <c:v>Hard coal</c:v>
                </c:pt>
                <c:pt idx="1">
                  <c:v>Ligntie</c:v>
                </c:pt>
                <c:pt idx="2">
                  <c:v>Nuclear energy</c:v>
                </c:pt>
                <c:pt idx="3">
                  <c:v>Renewable energy</c:v>
                </c:pt>
                <c:pt idx="4">
                  <c:v>Gaes</c:v>
                </c:pt>
              </c:strCache>
            </c:strRef>
          </c:cat>
          <c:val>
            <c:numRef>
              <c:f>Tabelle2!$R$98:$R$102</c:f>
              <c:numCache>
                <c:formatCode>0.0\ \ </c:formatCode>
                <c:ptCount val="5"/>
                <c:pt idx="0">
                  <c:v>12.8</c:v>
                </c:pt>
                <c:pt idx="1">
                  <c:v>22.5</c:v>
                </c:pt>
                <c:pt idx="2" formatCode="General">
                  <c:v>11.7</c:v>
                </c:pt>
                <c:pt idx="3" formatCode="General">
                  <c:v>35.5</c:v>
                </c:pt>
                <c:pt idx="4" formatCode="General">
                  <c:v>12.58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410278337915718E-2"/>
          <c:y val="1.0239386380786301E-2"/>
          <c:w val="0.98758972166208436"/>
          <c:h val="0.96380329083663918"/>
        </c:manualLayout>
      </c:layout>
      <c:bubbleChart>
        <c:varyColors val="0"/>
        <c:ser>
          <c:idx val="0"/>
          <c:order val="0"/>
          <c:tx>
            <c:strRef>
              <c:f>Tabelle1!$C$1</c:f>
              <c:strCache>
                <c:ptCount val="1"/>
                <c:pt idx="0">
                  <c:v>Y-Achse</c:v>
                </c:pt>
              </c:strCache>
            </c:strRef>
          </c:tx>
          <c:spPr>
            <a:solidFill>
              <a:schemeClr val="accent1">
                <a:alpha val="75000"/>
              </a:schemeClr>
            </a:solidFill>
            <a:ln>
              <a:noFill/>
            </a:ln>
            <a:effectLst/>
          </c:spPr>
          <c:invertIfNegative val="0"/>
          <c:dLbls>
            <c:dLbl>
              <c:idx val="0"/>
              <c:layout/>
              <c:tx>
                <c:rich>
                  <a:bodyPr/>
                  <a:lstStyle/>
                  <a:p>
                    <a:r>
                      <a:rPr lang="en-US" dirty="0" smtClean="0"/>
                      <a:t>4.8</a:t>
                    </a:r>
                    <a:endParaRPr lang="en-US" dirty="0"/>
                  </a:p>
                </c:rich>
              </c:tx>
              <c:dLblPos val="ctr"/>
              <c:showLegendKey val="0"/>
              <c:showVal val="0"/>
              <c:showCatName val="0"/>
              <c:showSerName val="0"/>
              <c:showPercent val="0"/>
              <c:showBubbleSize val="1"/>
              <c:separator>. </c:separator>
              <c:extLst>
                <c:ext xmlns:c15="http://schemas.microsoft.com/office/drawing/2012/chart" uri="{CE6537A1-D6FC-4f65-9D91-7224C49458BB}">
                  <c15:layout/>
                </c:ext>
              </c:extLst>
            </c:dLbl>
            <c:dLbl>
              <c:idx val="1"/>
              <c:layout/>
              <c:tx>
                <c:rich>
                  <a:bodyPr/>
                  <a:lstStyle/>
                  <a:p>
                    <a:r>
                      <a:rPr lang="en-US" smtClean="0"/>
                      <a:t>6.8</a:t>
                    </a:r>
                    <a:endParaRPr lang="en-US"/>
                  </a:p>
                </c:rich>
              </c:tx>
              <c:dLblPos val="ctr"/>
              <c:showLegendKey val="0"/>
              <c:showVal val="0"/>
              <c:showCatName val="0"/>
              <c:showSerName val="0"/>
              <c:showPercent val="0"/>
              <c:showBubbleSize val="1"/>
              <c:extLst>
                <c:ext xmlns:c15="http://schemas.microsoft.com/office/drawing/2012/chart" uri="{CE6537A1-D6FC-4f65-9D91-7224C49458BB}">
                  <c15:layout/>
                </c:ext>
              </c:extLst>
            </c:dLbl>
            <c:dLbl>
              <c:idx val="2"/>
              <c:layout/>
              <c:tx>
                <c:rich>
                  <a:bodyPr/>
                  <a:lstStyle/>
                  <a:p>
                    <a:r>
                      <a:rPr lang="en-US" smtClean="0"/>
                      <a:t>7.5</a:t>
                    </a:r>
                    <a:endParaRPr lang="en-US"/>
                  </a:p>
                </c:rich>
              </c:tx>
              <c:dLblPos val="ctr"/>
              <c:showLegendKey val="0"/>
              <c:showVal val="0"/>
              <c:showCatName val="0"/>
              <c:showSerName val="0"/>
              <c:showPercent val="0"/>
              <c:showBubbleSize val="1"/>
              <c:extLst>
                <c:ext xmlns:c15="http://schemas.microsoft.com/office/drawing/2012/chart" uri="{CE6537A1-D6FC-4f65-9D91-7224C49458BB}">
                  <c15:layout/>
                </c:ext>
              </c:extLst>
            </c:dLbl>
            <c:dLbl>
              <c:idx val="3"/>
              <c:layout/>
              <c:tx>
                <c:rich>
                  <a:bodyPr/>
                  <a:lstStyle/>
                  <a:p>
                    <a:r>
                      <a:rPr lang="en-US" smtClean="0"/>
                      <a:t>15.6</a:t>
                    </a:r>
                    <a:endParaRPr lang="en-US"/>
                  </a:p>
                </c:rich>
              </c:tx>
              <c:dLblPos val="ctr"/>
              <c:showLegendKey val="0"/>
              <c:showVal val="0"/>
              <c:showCatName val="0"/>
              <c:showSerName val="0"/>
              <c:showPercent val="0"/>
              <c:showBubbleSize val="1"/>
              <c:extLst>
                <c:ext xmlns:c15="http://schemas.microsoft.com/office/drawing/2012/chart" uri="{CE6537A1-D6FC-4f65-9D91-7224C49458BB}">
                  <c15:layout/>
                </c:ext>
              </c:extLst>
            </c:dLbl>
            <c:dLbl>
              <c:idx val="4"/>
              <c:layout>
                <c:manualLayout>
                  <c:x val="-3.349707256376544E-2"/>
                  <c:y val="-6.1719324026451139E-2"/>
                </c:manualLayout>
              </c:layout>
              <c:tx>
                <c:rich>
                  <a:bodyPr/>
                  <a:lstStyle/>
                  <a:p>
                    <a:r>
                      <a:rPr lang="en-US" dirty="0" smtClean="0"/>
                      <a:t>1.9</a:t>
                    </a:r>
                    <a:endParaRPr lang="en-US" dirty="0"/>
                  </a:p>
                </c:rich>
              </c:tx>
              <c:dLblPos val="r"/>
              <c:showLegendKey val="0"/>
              <c:showVal val="0"/>
              <c:showCatName val="0"/>
              <c:showSerName val="0"/>
              <c:showPercent val="0"/>
              <c:showBubbleSize val="1"/>
              <c:extLst>
                <c:ext xmlns:c15="http://schemas.microsoft.com/office/drawing/2012/chart" uri="{CE6537A1-D6FC-4f65-9D91-7224C49458BB}">
                  <c15:layout/>
                </c:ext>
              </c:extLst>
            </c:dLbl>
            <c:dLbl>
              <c:idx val="5"/>
              <c:layout/>
              <c:tx>
                <c:rich>
                  <a:bodyPr/>
                  <a:lstStyle/>
                  <a:p>
                    <a:r>
                      <a:rPr lang="en-US" smtClean="0"/>
                      <a:t>9.5</a:t>
                    </a:r>
                    <a:endParaRPr lang="en-US"/>
                  </a:p>
                </c:rich>
              </c:tx>
              <c:dLblPos val="ctr"/>
              <c:showLegendKey val="0"/>
              <c:showVal val="0"/>
              <c:showCatName val="0"/>
              <c:showSerName val="0"/>
              <c:showPercent val="0"/>
              <c:showBubbleSize val="1"/>
              <c:extLst>
                <c:ext xmlns:c15="http://schemas.microsoft.com/office/drawing/2012/chart" uri="{CE6537A1-D6FC-4f65-9D91-7224C49458BB}">
                  <c15:layout/>
                </c:ext>
              </c:extLst>
            </c:dLbl>
            <c:dLbl>
              <c:idx val="6"/>
              <c:layout/>
              <c:tx>
                <c:rich>
                  <a:bodyPr/>
                  <a:lstStyle/>
                  <a:p>
                    <a:r>
                      <a:rPr lang="en-US" smtClean="0"/>
                      <a:t>5.1</a:t>
                    </a:r>
                    <a:endParaRPr lang="en-US" dirty="0"/>
                  </a:p>
                </c:rich>
              </c:tx>
              <c:dLblPos val="ctr"/>
              <c:showLegendKey val="0"/>
              <c:showVal val="0"/>
              <c:showCatName val="0"/>
              <c:showSerName val="0"/>
              <c:showPercent val="0"/>
              <c:showBubbleSize val="1"/>
              <c:extLst>
                <c:ext xmlns:c15="http://schemas.microsoft.com/office/drawing/2012/chart" uri="{CE6537A1-D6FC-4f65-9D91-7224C49458BB}">
                  <c15:layout/>
                </c:ext>
              </c:extLst>
            </c:dLbl>
            <c:dLbl>
              <c:idx val="7"/>
              <c:layout/>
              <c:tx>
                <c:rich>
                  <a:bodyPr/>
                  <a:lstStyle/>
                  <a:p>
                    <a:r>
                      <a:rPr lang="en-US" smtClean="0"/>
                      <a:t>5.6</a:t>
                    </a:r>
                    <a:endParaRPr lang="en-US" dirty="0"/>
                  </a:p>
                </c:rich>
              </c:tx>
              <c:dLblPos val="ctr"/>
              <c:showLegendKey val="0"/>
              <c:showVal val="0"/>
              <c:showCatName val="0"/>
              <c:showSerName val="0"/>
              <c:showPercent val="0"/>
              <c:showBubbleSize val="1"/>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Tabelle1!$B$2:$B$9</c:f>
              <c:numCache>
                <c:formatCode>General</c:formatCode>
                <c:ptCount val="8"/>
                <c:pt idx="0">
                  <c:v>0.5</c:v>
                </c:pt>
                <c:pt idx="1">
                  <c:v>0.8</c:v>
                </c:pt>
                <c:pt idx="2">
                  <c:v>1.1000000000000001</c:v>
                </c:pt>
                <c:pt idx="3">
                  <c:v>1.5</c:v>
                </c:pt>
                <c:pt idx="4">
                  <c:v>1.8</c:v>
                </c:pt>
                <c:pt idx="5">
                  <c:v>2.1</c:v>
                </c:pt>
                <c:pt idx="6">
                  <c:v>2.4</c:v>
                </c:pt>
                <c:pt idx="7">
                  <c:v>2.7</c:v>
                </c:pt>
              </c:numCache>
            </c:numRef>
          </c:xVal>
          <c:yVal>
            <c:numRef>
              <c:f>Tabelle1!$C$2:$C$9</c:f>
              <c:numCache>
                <c:formatCode>General</c:formatCode>
                <c:ptCount val="8"/>
                <c:pt idx="0">
                  <c:v>1</c:v>
                </c:pt>
                <c:pt idx="1">
                  <c:v>1</c:v>
                </c:pt>
                <c:pt idx="2">
                  <c:v>1</c:v>
                </c:pt>
                <c:pt idx="3">
                  <c:v>1</c:v>
                </c:pt>
                <c:pt idx="4">
                  <c:v>1</c:v>
                </c:pt>
                <c:pt idx="5">
                  <c:v>1</c:v>
                </c:pt>
                <c:pt idx="6">
                  <c:v>1</c:v>
                </c:pt>
                <c:pt idx="7">
                  <c:v>1</c:v>
                </c:pt>
              </c:numCache>
            </c:numRef>
          </c:yVal>
          <c:bubbleSize>
            <c:numRef>
              <c:f>Tabelle1!$D$2:$D$9</c:f>
              <c:numCache>
                <c:formatCode>General</c:formatCode>
                <c:ptCount val="8"/>
                <c:pt idx="0">
                  <c:v>4.8</c:v>
                </c:pt>
                <c:pt idx="1">
                  <c:v>6.75</c:v>
                </c:pt>
                <c:pt idx="2">
                  <c:v>7.45</c:v>
                </c:pt>
                <c:pt idx="3">
                  <c:v>15.56</c:v>
                </c:pt>
                <c:pt idx="4">
                  <c:v>1.92</c:v>
                </c:pt>
                <c:pt idx="5">
                  <c:v>9.4700000000000006</c:v>
                </c:pt>
                <c:pt idx="6">
                  <c:v>5.12</c:v>
                </c:pt>
                <c:pt idx="7">
                  <c:v>5.59</c:v>
                </c:pt>
              </c:numCache>
            </c:numRef>
          </c:bubbleSize>
          <c:bubble3D val="0"/>
        </c:ser>
        <c:dLbls>
          <c:showLegendKey val="0"/>
          <c:showVal val="0"/>
          <c:showCatName val="0"/>
          <c:showSerName val="0"/>
          <c:showPercent val="0"/>
          <c:showBubbleSize val="0"/>
        </c:dLbls>
        <c:bubbleScale val="180"/>
        <c:showNegBubbles val="0"/>
        <c:sizeRepresents val="w"/>
        <c:axId val="395331456"/>
        <c:axId val="395332240"/>
      </c:bubbleChart>
      <c:valAx>
        <c:axId val="395331456"/>
        <c:scaling>
          <c:orientation val="minMax"/>
          <c:max val="3"/>
          <c:min val="0.42000000000000004"/>
        </c:scaling>
        <c:delete val="1"/>
        <c:axPos val="b"/>
        <c:numFmt formatCode="General" sourceLinked="1"/>
        <c:majorTickMark val="out"/>
        <c:minorTickMark val="none"/>
        <c:tickLblPos val="nextTo"/>
        <c:crossAx val="395332240"/>
        <c:crosses val="autoZero"/>
        <c:crossBetween val="midCat"/>
      </c:valAx>
      <c:valAx>
        <c:axId val="395332240"/>
        <c:scaling>
          <c:orientation val="minMax"/>
          <c:max val="1.1100000000000001"/>
          <c:min val="0.9"/>
        </c:scaling>
        <c:delete val="1"/>
        <c:axPos val="l"/>
        <c:numFmt formatCode="General" sourceLinked="1"/>
        <c:majorTickMark val="out"/>
        <c:minorTickMark val="none"/>
        <c:tickLblPos val="nextTo"/>
        <c:crossAx val="395331456"/>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b="1" baseline="0" dirty="0" smtClean="0"/>
              <a:t>Emission </a:t>
            </a:r>
            <a:r>
              <a:rPr lang="de-DE" b="1" baseline="0" dirty="0" err="1" smtClean="0"/>
              <a:t>Reduction</a:t>
            </a:r>
            <a:r>
              <a:rPr lang="de-DE" b="1" baseline="0" dirty="0" smtClean="0"/>
              <a:t> </a:t>
            </a:r>
            <a:r>
              <a:rPr lang="de-DE" b="1" baseline="0" dirty="0" err="1" smtClean="0"/>
              <a:t>by</a:t>
            </a:r>
            <a:r>
              <a:rPr lang="de-DE" b="1" baseline="0" dirty="0" smtClean="0"/>
              <a:t> </a:t>
            </a:r>
            <a:r>
              <a:rPr lang="de-DE" b="1" baseline="0" dirty="0" err="1" smtClean="0"/>
              <a:t>Sectors</a:t>
            </a:r>
            <a:r>
              <a:rPr lang="de-DE" b="1" baseline="0" dirty="0" smtClean="0"/>
              <a:t> </a:t>
            </a:r>
            <a:r>
              <a:rPr lang="de-DE" b="1" baseline="0" dirty="0" err="1" smtClean="0"/>
              <a:t>until</a:t>
            </a:r>
            <a:r>
              <a:rPr lang="de-DE" b="1" baseline="0" dirty="0" smtClean="0"/>
              <a:t> 2030</a:t>
            </a:r>
            <a:endParaRPr lang="de-DE"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1990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energy sector</c:v>
                </c:pt>
                <c:pt idx="1">
                  <c:v>industry</c:v>
                </c:pt>
                <c:pt idx="2">
                  <c:v>buildings</c:v>
                </c:pt>
                <c:pt idx="3">
                  <c:v>transport</c:v>
                </c:pt>
              </c:strCache>
            </c:strRef>
          </c:cat>
          <c:val>
            <c:numRef>
              <c:f>Tabelle1!$B$2:$B$5</c:f>
              <c:numCache>
                <c:formatCode>General</c:formatCode>
                <c:ptCount val="4"/>
                <c:pt idx="0">
                  <c:v>466</c:v>
                </c:pt>
                <c:pt idx="1">
                  <c:v>283</c:v>
                </c:pt>
                <c:pt idx="2">
                  <c:v>209</c:v>
                </c:pt>
                <c:pt idx="3">
                  <c:v>163</c:v>
                </c:pt>
              </c:numCache>
            </c:numRef>
          </c:val>
        </c:ser>
        <c:ser>
          <c:idx val="1"/>
          <c:order val="1"/>
          <c:tx>
            <c:strRef>
              <c:f>Tabelle1!$C$1</c:f>
              <c:strCache>
                <c:ptCount val="1"/>
                <c:pt idx="0">
                  <c:v>2017</c:v>
                </c:pt>
              </c:strCache>
            </c:strRef>
          </c:tx>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energy sector</c:v>
                </c:pt>
                <c:pt idx="1">
                  <c:v>industry</c:v>
                </c:pt>
                <c:pt idx="2">
                  <c:v>buildings</c:v>
                </c:pt>
                <c:pt idx="3">
                  <c:v>transport</c:v>
                </c:pt>
              </c:strCache>
            </c:strRef>
          </c:cat>
          <c:val>
            <c:numRef>
              <c:f>Tabelle1!$C$2:$C$5</c:f>
              <c:numCache>
                <c:formatCode>General</c:formatCode>
                <c:ptCount val="4"/>
                <c:pt idx="0">
                  <c:v>311</c:v>
                </c:pt>
                <c:pt idx="1">
                  <c:v>196</c:v>
                </c:pt>
                <c:pt idx="2">
                  <c:v>117</c:v>
                </c:pt>
                <c:pt idx="3">
                  <c:v>162</c:v>
                </c:pt>
              </c:numCache>
            </c:numRef>
          </c:val>
        </c:ser>
        <c:ser>
          <c:idx val="2"/>
          <c:order val="2"/>
          <c:tx>
            <c:strRef>
              <c:f>Tabelle1!$D$1</c:f>
              <c:strCache>
                <c:ptCount val="1"/>
                <c:pt idx="0">
                  <c:v>2030</c:v>
                </c:pt>
              </c:strCache>
            </c:strRef>
          </c:tx>
          <c:spPr>
            <a:solidFill>
              <a:srgbClr val="FF9966"/>
            </a:solidFill>
            <a:ln>
              <a:noFill/>
            </a:ln>
            <a:effectLst/>
          </c:spPr>
          <c:invertIfNegative val="0"/>
          <c:dLbls>
            <c:dLbl>
              <c:idx val="1"/>
              <c:layout/>
              <c:tx>
                <c:rich>
                  <a:bodyPr/>
                  <a:lstStyle/>
                  <a:p>
                    <a:r>
                      <a:rPr lang="en-US" smtClean="0"/>
                      <a:t>141.5</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96.5</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energy sector</c:v>
                </c:pt>
                <c:pt idx="1">
                  <c:v>industry</c:v>
                </c:pt>
                <c:pt idx="2">
                  <c:v>buildings</c:v>
                </c:pt>
                <c:pt idx="3">
                  <c:v>transport</c:v>
                </c:pt>
              </c:strCache>
            </c:strRef>
          </c:cat>
          <c:val>
            <c:numRef>
              <c:f>Tabelle1!$D$2:$D$5</c:f>
              <c:numCache>
                <c:formatCode>General</c:formatCode>
                <c:ptCount val="4"/>
                <c:pt idx="0">
                  <c:v>179</c:v>
                </c:pt>
                <c:pt idx="1">
                  <c:v>141.5</c:v>
                </c:pt>
                <c:pt idx="2">
                  <c:v>71</c:v>
                </c:pt>
                <c:pt idx="3">
                  <c:v>96.5</c:v>
                </c:pt>
              </c:numCache>
            </c:numRef>
          </c:val>
        </c:ser>
        <c:dLbls>
          <c:showLegendKey val="0"/>
          <c:showVal val="0"/>
          <c:showCatName val="0"/>
          <c:showSerName val="0"/>
          <c:showPercent val="0"/>
          <c:showBubbleSize val="0"/>
        </c:dLbls>
        <c:gapWidth val="219"/>
        <c:overlap val="-27"/>
        <c:axId val="395331848"/>
        <c:axId val="395333024"/>
      </c:barChart>
      <c:catAx>
        <c:axId val="39533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333024"/>
        <c:crosses val="autoZero"/>
        <c:auto val="1"/>
        <c:lblAlgn val="ctr"/>
        <c:lblOffset val="100"/>
        <c:noMultiLvlLbl val="0"/>
      </c:catAx>
      <c:valAx>
        <c:axId val="395333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smtClean="0"/>
                  <a:t>in </a:t>
                </a:r>
                <a:r>
                  <a:rPr lang="de-DE" dirty="0" err="1" smtClean="0"/>
                  <a:t>mio.</a:t>
                </a:r>
                <a:r>
                  <a:rPr lang="de-DE" baseline="0" dirty="0" smtClean="0"/>
                  <a:t> t. CO2-Äq.</a:t>
                </a:r>
                <a:endParaRPr lang="de-DE"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331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electricity supply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Tabelle1!$B$2:$B$13</c:f>
              <c:numCache>
                <c:formatCode>0</c:formatCode>
                <c:ptCount val="12"/>
                <c:pt idx="0">
                  <c:v>180.32400000000001</c:v>
                </c:pt>
                <c:pt idx="1">
                  <c:v>137.197</c:v>
                </c:pt>
                <c:pt idx="2">
                  <c:v>122.0085</c:v>
                </c:pt>
                <c:pt idx="3">
                  <c:v>121.19499999999999</c:v>
                </c:pt>
                <c:pt idx="4">
                  <c:v>119.508</c:v>
                </c:pt>
                <c:pt idx="5">
                  <c:v>121.161</c:v>
                </c:pt>
                <c:pt idx="6">
                  <c:v>121.294</c:v>
                </c:pt>
                <c:pt idx="7">
                  <c:v>118.459</c:v>
                </c:pt>
                <c:pt idx="8">
                  <c:v>118.163</c:v>
                </c:pt>
                <c:pt idx="9">
                  <c:v>117.82299999999999</c:v>
                </c:pt>
                <c:pt idx="10">
                  <c:v>116.631</c:v>
                </c:pt>
                <c:pt idx="11">
                  <c:v>119</c:v>
                </c:pt>
              </c:numCache>
            </c:numRef>
          </c:val>
        </c:ser>
        <c:ser>
          <c:idx val="1"/>
          <c:order val="1"/>
          <c:tx>
            <c:strRef>
              <c:f>Tabelle1!$C$1</c:f>
              <c:strCache>
                <c:ptCount val="1"/>
                <c:pt idx="0">
                  <c:v>gas supply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Tabelle1!$C$2:$C$13</c:f>
              <c:numCache>
                <c:formatCode>0</c:formatCode>
                <c:ptCount val="12"/>
                <c:pt idx="0">
                  <c:v>44.134999999999998</c:v>
                </c:pt>
                <c:pt idx="1">
                  <c:v>37.747</c:v>
                </c:pt>
                <c:pt idx="2">
                  <c:v>33.048583333333333</c:v>
                </c:pt>
                <c:pt idx="3">
                  <c:v>33.502000000000002</c:v>
                </c:pt>
                <c:pt idx="4">
                  <c:v>33.877000000000002</c:v>
                </c:pt>
                <c:pt idx="5">
                  <c:v>33.966999999999999</c:v>
                </c:pt>
                <c:pt idx="6">
                  <c:v>34.356999999999999</c:v>
                </c:pt>
                <c:pt idx="7">
                  <c:v>34.546999999999997</c:v>
                </c:pt>
                <c:pt idx="8">
                  <c:v>33.506</c:v>
                </c:pt>
                <c:pt idx="9">
                  <c:v>33.627000000000002</c:v>
                </c:pt>
                <c:pt idx="10">
                  <c:v>33.357999999999997</c:v>
                </c:pt>
                <c:pt idx="11">
                  <c:v>34</c:v>
                </c:pt>
              </c:numCache>
            </c:numRef>
          </c:val>
        </c:ser>
        <c:ser>
          <c:idx val="2"/>
          <c:order val="2"/>
          <c:tx>
            <c:strRef>
              <c:f>Tabelle1!$D$1</c:f>
              <c:strCache>
                <c:ptCount val="1"/>
                <c:pt idx="0">
                  <c:v>hard coal mining and grafting</c:v>
                </c:pt>
              </c:strCache>
            </c:strRef>
          </c:tx>
          <c:spPr>
            <a:solidFill>
              <a:schemeClr val="accent3">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Tabelle1!$D$2:$D$13</c:f>
              <c:numCache>
                <c:formatCode>0</c:formatCode>
                <c:ptCount val="12"/>
                <c:pt idx="0">
                  <c:v>95.668000000000006</c:v>
                </c:pt>
                <c:pt idx="1">
                  <c:v>63.152999999999999</c:v>
                </c:pt>
                <c:pt idx="2">
                  <c:v>34.606999999999999</c:v>
                </c:pt>
                <c:pt idx="3">
                  <c:v>31.937000000000001</c:v>
                </c:pt>
                <c:pt idx="4">
                  <c:v>29.434999999999999</c:v>
                </c:pt>
                <c:pt idx="5">
                  <c:v>26.344000000000001</c:v>
                </c:pt>
                <c:pt idx="6">
                  <c:v>23.663250000000001</c:v>
                </c:pt>
                <c:pt idx="7">
                  <c:v>18.53833333333333</c:v>
                </c:pt>
                <c:pt idx="8">
                  <c:v>14.9945</c:v>
                </c:pt>
                <c:pt idx="9">
                  <c:v>12.795333333333334</c:v>
                </c:pt>
                <c:pt idx="10">
                  <c:v>10.6785</c:v>
                </c:pt>
                <c:pt idx="11">
                  <c:v>8</c:v>
                </c:pt>
              </c:numCache>
            </c:numRef>
          </c:val>
        </c:ser>
        <c:ser>
          <c:idx val="3"/>
          <c:order val="3"/>
          <c:tx>
            <c:strRef>
              <c:f>Tabelle1!$E$1</c:f>
              <c:strCache>
                <c:ptCount val="1"/>
                <c:pt idx="0">
                  <c:v>lignite mining and grafting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Tabelle1!$E$2:$E$13</c:f>
              <c:numCache>
                <c:formatCode>0</c:formatCode>
                <c:ptCount val="12"/>
                <c:pt idx="0">
                  <c:v>41.753999999999998</c:v>
                </c:pt>
                <c:pt idx="1">
                  <c:v>19.538</c:v>
                </c:pt>
                <c:pt idx="2">
                  <c:v>13.904</c:v>
                </c:pt>
                <c:pt idx="3">
                  <c:v>13.759</c:v>
                </c:pt>
                <c:pt idx="4">
                  <c:v>13.651999999999999</c:v>
                </c:pt>
                <c:pt idx="5">
                  <c:v>13.731</c:v>
                </c:pt>
                <c:pt idx="6">
                  <c:v>14.066416666666665</c:v>
                </c:pt>
                <c:pt idx="7">
                  <c:v>13.910333333333334</c:v>
                </c:pt>
                <c:pt idx="8">
                  <c:v>13.872416666666666</c:v>
                </c:pt>
                <c:pt idx="9">
                  <c:v>13.707666666666666</c:v>
                </c:pt>
                <c:pt idx="10">
                  <c:v>13.414416666666666</c:v>
                </c:pt>
                <c:pt idx="11">
                  <c:v>13</c:v>
                </c:pt>
              </c:numCache>
            </c:numRef>
          </c:val>
        </c:ser>
        <c:ser>
          <c:idx val="4"/>
          <c:order val="4"/>
          <c:tx>
            <c:strRef>
              <c:f>Tabelle1!$F$1</c:f>
              <c:strCache>
                <c:ptCount val="1"/>
                <c:pt idx="0">
                  <c:v>district heating supply</c:v>
                </c:pt>
              </c:strCache>
            </c:strRef>
          </c:tx>
          <c:spPr>
            <a:solidFill>
              <a:schemeClr val="accent5">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Tabelle1!$F$2:$F$13</c:f>
              <c:numCache>
                <c:formatCode>0</c:formatCode>
                <c:ptCount val="12"/>
                <c:pt idx="0">
                  <c:v>20.405999999999999</c:v>
                </c:pt>
                <c:pt idx="1">
                  <c:v>16.18</c:v>
                </c:pt>
                <c:pt idx="2">
                  <c:v>14.967916666666666</c:v>
                </c:pt>
                <c:pt idx="3">
                  <c:v>14.372</c:v>
                </c:pt>
                <c:pt idx="4">
                  <c:v>15.308999999999999</c:v>
                </c:pt>
                <c:pt idx="5">
                  <c:v>15.284000000000001</c:v>
                </c:pt>
                <c:pt idx="6">
                  <c:v>15.009</c:v>
                </c:pt>
                <c:pt idx="7">
                  <c:v>14.66</c:v>
                </c:pt>
                <c:pt idx="8">
                  <c:v>15.428000000000001</c:v>
                </c:pt>
                <c:pt idx="9">
                  <c:v>15.131</c:v>
                </c:pt>
                <c:pt idx="10">
                  <c:v>15.138</c:v>
                </c:pt>
                <c:pt idx="11">
                  <c:v>15</c:v>
                </c:pt>
              </c:numCache>
            </c:numRef>
          </c:val>
        </c:ser>
        <c:ser>
          <c:idx val="5"/>
          <c:order val="5"/>
          <c:tx>
            <c:strRef>
              <c:f>Tabelle1!$G$1</c:f>
              <c:strCache>
                <c:ptCount val="1"/>
                <c:pt idx="0">
                  <c:v>mineral oil processing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Tabelle1!$G$2:$G$13</c:f>
              <c:numCache>
                <c:formatCode>0</c:formatCode>
                <c:ptCount val="12"/>
                <c:pt idx="0">
                  <c:v>26.831</c:v>
                </c:pt>
                <c:pt idx="1">
                  <c:v>21.559000000000001</c:v>
                </c:pt>
                <c:pt idx="2">
                  <c:v>16.774999999999999</c:v>
                </c:pt>
                <c:pt idx="3">
                  <c:v>18.966000000000001</c:v>
                </c:pt>
                <c:pt idx="4">
                  <c:v>18.667000000000002</c:v>
                </c:pt>
                <c:pt idx="5">
                  <c:v>16.835000000000001</c:v>
                </c:pt>
                <c:pt idx="6">
                  <c:v>16.314083333333333</c:v>
                </c:pt>
                <c:pt idx="7">
                  <c:v>16.297499999999999</c:v>
                </c:pt>
                <c:pt idx="8">
                  <c:v>16.544499999999999</c:v>
                </c:pt>
                <c:pt idx="9">
                  <c:v>16.859500000000001</c:v>
                </c:pt>
                <c:pt idx="10">
                  <c:v>16.934666666666669</c:v>
                </c:pt>
                <c:pt idx="11">
                  <c:v>17</c:v>
                </c:pt>
              </c:numCache>
            </c:numRef>
          </c:val>
        </c:ser>
        <c:ser>
          <c:idx val="6"/>
          <c:order val="6"/>
          <c:tx>
            <c:strRef>
              <c:f>Tabelle1!$H$1</c:f>
              <c:strCache>
                <c:ptCount val="1"/>
                <c:pt idx="0">
                  <c:v>extraction of mineral oil and natural gas</c:v>
                </c:pt>
              </c:strCache>
            </c:strRef>
          </c:tx>
          <c:spPr>
            <a:solidFill>
              <a:schemeClr val="accent1">
                <a:lumMod val="60000"/>
              </a:schemeClr>
            </a:solidFill>
            <a:ln>
              <a:noFill/>
            </a:ln>
            <a:effectLst/>
          </c:spPr>
          <c:invertIfNegative val="0"/>
          <c:dLbls>
            <c:dLbl>
              <c:idx val="0"/>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33338216276165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333382162761363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333382162760789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6333382162761938E-3"/>
                  <c:y val="-1.764897140950378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6333382162761938E-3"/>
                  <c:y val="-1.764897140950373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6333382162760789E-3"/>
                  <c:y val="-1.764897140950378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Tabelle1!$A$2:$A$13</c:f>
              <c:numCache>
                <c:formatCode>General</c:formatCode>
                <c:ptCount val="12"/>
                <c:pt idx="0">
                  <c:v>1995</c:v>
                </c:pt>
                <c:pt idx="1">
                  <c:v>2000</c:v>
                </c:pt>
                <c:pt idx="2">
                  <c:v>2007</c:v>
                </c:pt>
                <c:pt idx="3">
                  <c:v>2008</c:v>
                </c:pt>
                <c:pt idx="4">
                  <c:v>2009</c:v>
                </c:pt>
                <c:pt idx="5">
                  <c:v>2010</c:v>
                </c:pt>
                <c:pt idx="6">
                  <c:v>2011</c:v>
                </c:pt>
                <c:pt idx="7">
                  <c:v>2012</c:v>
                </c:pt>
                <c:pt idx="8">
                  <c:v>2013</c:v>
                </c:pt>
                <c:pt idx="9">
                  <c:v>2014</c:v>
                </c:pt>
                <c:pt idx="10">
                  <c:v>2015</c:v>
                </c:pt>
                <c:pt idx="11">
                  <c:v>2016</c:v>
                </c:pt>
              </c:numCache>
            </c:numRef>
          </c:cat>
          <c:val>
            <c:numRef>
              <c:f>Tabelle1!$H$2:$H$13</c:f>
              <c:numCache>
                <c:formatCode>0</c:formatCode>
                <c:ptCount val="12"/>
                <c:pt idx="0">
                  <c:v>6.2919999999999998</c:v>
                </c:pt>
                <c:pt idx="1">
                  <c:v>5.1929999999999996</c:v>
                </c:pt>
                <c:pt idx="2">
                  <c:v>2.9910000000000001</c:v>
                </c:pt>
                <c:pt idx="3">
                  <c:v>2.879</c:v>
                </c:pt>
                <c:pt idx="4">
                  <c:v>2.948</c:v>
                </c:pt>
                <c:pt idx="5">
                  <c:v>3.0339999999999998</c:v>
                </c:pt>
                <c:pt idx="6">
                  <c:v>3.0761666666666669</c:v>
                </c:pt>
                <c:pt idx="7">
                  <c:v>3.0188333333333328</c:v>
                </c:pt>
                <c:pt idx="8">
                  <c:v>3.0884999999999998</c:v>
                </c:pt>
                <c:pt idx="9">
                  <c:v>3.0548333333333333</c:v>
                </c:pt>
                <c:pt idx="10">
                  <c:v>3.0310833333333336</c:v>
                </c:pt>
                <c:pt idx="11">
                  <c:v>3</c:v>
                </c:pt>
              </c:numCache>
            </c:numRef>
          </c:val>
        </c:ser>
        <c:dLbls>
          <c:dLblPos val="ctr"/>
          <c:showLegendKey val="0"/>
          <c:showVal val="1"/>
          <c:showCatName val="0"/>
          <c:showSerName val="0"/>
          <c:showPercent val="0"/>
          <c:showBubbleSize val="0"/>
        </c:dLbls>
        <c:gapWidth val="50"/>
        <c:overlap val="100"/>
        <c:axId val="395689896"/>
        <c:axId val="395687152"/>
      </c:barChart>
      <c:catAx>
        <c:axId val="39568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95687152"/>
        <c:crosses val="autoZero"/>
        <c:auto val="1"/>
        <c:lblAlgn val="ctr"/>
        <c:lblOffset val="100"/>
        <c:noMultiLvlLbl val="0"/>
      </c:catAx>
      <c:valAx>
        <c:axId val="39568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de-DE" dirty="0" err="1" smtClean="0">
                    <a:solidFill>
                      <a:schemeClr val="tx1"/>
                    </a:solidFill>
                  </a:rPr>
                  <a:t>employees</a:t>
                </a:r>
                <a:r>
                  <a:rPr lang="de-DE" baseline="0" dirty="0" smtClean="0">
                    <a:solidFill>
                      <a:schemeClr val="tx1"/>
                    </a:solidFill>
                  </a:rPr>
                  <a:t> (in </a:t>
                </a:r>
                <a:r>
                  <a:rPr lang="de-DE" baseline="0" dirty="0" err="1" smtClean="0">
                    <a:solidFill>
                      <a:schemeClr val="tx1"/>
                    </a:solidFill>
                  </a:rPr>
                  <a:t>thousands</a:t>
                </a:r>
                <a:r>
                  <a:rPr lang="de-DE" baseline="0" dirty="0" smtClean="0">
                    <a:solidFill>
                      <a:schemeClr val="tx1"/>
                    </a:solidFill>
                  </a:rPr>
                  <a:t>)</a:t>
                </a:r>
                <a:endParaRPr lang="de-DE" dirty="0">
                  <a:solidFill>
                    <a:schemeClr val="tx1"/>
                  </a:solidFill>
                </a:endParaRP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solidFill>
              <a:srgbClr val="80808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395689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Share of Industry in</a:t>
            </a:r>
            <a:r>
              <a:rPr lang="en-US" baseline="0" dirty="0" smtClean="0"/>
              <a:t> </a:t>
            </a:r>
            <a:r>
              <a:rPr lang="en-US" dirty="0" smtClean="0"/>
              <a:t>GDP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European Union</c:v>
                </c:pt>
              </c:strCache>
            </c:strRef>
          </c:tx>
          <c:spPr>
            <a:ln w="28575" cap="rnd">
              <a:solidFill>
                <a:schemeClr val="accent1"/>
              </a:solidFill>
              <a:round/>
            </a:ln>
            <a:effectLst/>
          </c:spPr>
          <c:marker>
            <c:symbol val="none"/>
          </c:marker>
          <c:dLbls>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Tabelle1!$A$2:$A$24</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Tabelle1!$B$2:$B$24</c:f>
              <c:numCache>
                <c:formatCode>General</c:formatCode>
                <c:ptCount val="23"/>
                <c:pt idx="0">
                  <c:v>26.627879318123345</c:v>
                </c:pt>
                <c:pt idx="1">
                  <c:v>26.175239971943761</c:v>
                </c:pt>
                <c:pt idx="2">
                  <c:v>25.864358258030073</c:v>
                </c:pt>
                <c:pt idx="3">
                  <c:v>25.577029443595521</c:v>
                </c:pt>
                <c:pt idx="4">
                  <c:v>25.047772859559132</c:v>
                </c:pt>
                <c:pt idx="5">
                  <c:v>25.105130427900875</c:v>
                </c:pt>
                <c:pt idx="6">
                  <c:v>24.698342777680036</c:v>
                </c:pt>
                <c:pt idx="7">
                  <c:v>24.317903104740303</c:v>
                </c:pt>
                <c:pt idx="8">
                  <c:v>23.917858042471384</c:v>
                </c:pt>
                <c:pt idx="9">
                  <c:v>23.82820791433527</c:v>
                </c:pt>
                <c:pt idx="10">
                  <c:v>23.719644382787699</c:v>
                </c:pt>
                <c:pt idx="11">
                  <c:v>23.916293627538316</c:v>
                </c:pt>
                <c:pt idx="12">
                  <c:v>23.835588980620575</c:v>
                </c:pt>
                <c:pt idx="13">
                  <c:v>23.514212238475277</c:v>
                </c:pt>
                <c:pt idx="14">
                  <c:v>22.199598262021645</c:v>
                </c:pt>
                <c:pt idx="15">
                  <c:v>22.393274210887274</c:v>
                </c:pt>
                <c:pt idx="16">
                  <c:v>22.417242748307892</c:v>
                </c:pt>
                <c:pt idx="17">
                  <c:v>22.152769103653196</c:v>
                </c:pt>
                <c:pt idx="18">
                  <c:v>21.903827708900621</c:v>
                </c:pt>
                <c:pt idx="19">
                  <c:v>21.795199602050122</c:v>
                </c:pt>
                <c:pt idx="20">
                  <c:v>21.969506821752869</c:v>
                </c:pt>
                <c:pt idx="21">
                  <c:v>22.002552493532956</c:v>
                </c:pt>
                <c:pt idx="22">
                  <c:v>22.087256252678323</c:v>
                </c:pt>
              </c:numCache>
            </c:numRef>
          </c:val>
          <c:smooth val="0"/>
        </c:ser>
        <c:ser>
          <c:idx val="1"/>
          <c:order val="1"/>
          <c:tx>
            <c:strRef>
              <c:f>Tabelle1!$C$1</c:f>
              <c:strCache>
                <c:ptCount val="1"/>
                <c:pt idx="0">
                  <c:v>Germany</c:v>
                </c:pt>
              </c:strCache>
            </c:strRef>
          </c:tx>
          <c:spPr>
            <a:ln w="28575" cap="rnd">
              <a:solidFill>
                <a:srgbClr val="FFC000"/>
              </a:solidFill>
              <a:round/>
            </a:ln>
            <a:effectLst/>
          </c:spPr>
          <c:marker>
            <c:symbol val="none"/>
          </c:marker>
          <c:dLbls>
            <c:dLbl>
              <c:idx val="22"/>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Tabelle1!$A$2:$A$24</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Tabelle1!$C$2:$C$24</c:f>
              <c:numCache>
                <c:formatCode>General</c:formatCode>
                <c:ptCount val="23"/>
                <c:pt idx="0">
                  <c:v>29.820473120997644</c:v>
                </c:pt>
                <c:pt idx="1">
                  <c:v>28.889333028780268</c:v>
                </c:pt>
                <c:pt idx="2">
                  <c:v>28.605249378523606</c:v>
                </c:pt>
                <c:pt idx="3">
                  <c:v>28.440564256799274</c:v>
                </c:pt>
                <c:pt idx="4">
                  <c:v>27.782244004494206</c:v>
                </c:pt>
                <c:pt idx="5">
                  <c:v>27.880301254913821</c:v>
                </c:pt>
                <c:pt idx="6">
                  <c:v>27.214441360644081</c:v>
                </c:pt>
                <c:pt idx="7">
                  <c:v>26.56020712536607</c:v>
                </c:pt>
                <c:pt idx="8">
                  <c:v>26.417426399048683</c:v>
                </c:pt>
                <c:pt idx="9">
                  <c:v>26.655979424122044</c:v>
                </c:pt>
                <c:pt idx="10">
                  <c:v>26.602357379414656</c:v>
                </c:pt>
                <c:pt idx="11">
                  <c:v>27.250767784393609</c:v>
                </c:pt>
                <c:pt idx="12">
                  <c:v>27.47177934371307</c:v>
                </c:pt>
                <c:pt idx="13">
                  <c:v>27.046304464933989</c:v>
                </c:pt>
                <c:pt idx="14">
                  <c:v>24.947648235160223</c:v>
                </c:pt>
                <c:pt idx="15">
                  <c:v>27.142081967086035</c:v>
                </c:pt>
                <c:pt idx="16">
                  <c:v>27.45667968865607</c:v>
                </c:pt>
                <c:pt idx="17">
                  <c:v>27.592503969894061</c:v>
                </c:pt>
                <c:pt idx="18">
                  <c:v>27.086694689764489</c:v>
                </c:pt>
                <c:pt idx="19">
                  <c:v>27.283391014057763</c:v>
                </c:pt>
                <c:pt idx="20">
                  <c:v>27.416378580846612</c:v>
                </c:pt>
                <c:pt idx="21">
                  <c:v>27.905403908537068</c:v>
                </c:pt>
                <c:pt idx="22">
                  <c:v>27.974607456046673</c:v>
                </c:pt>
              </c:numCache>
            </c:numRef>
          </c:val>
          <c:smooth val="0"/>
        </c:ser>
        <c:ser>
          <c:idx val="2"/>
          <c:order val="2"/>
          <c:tx>
            <c:strRef>
              <c:f>Tabelle1!$D$1</c:f>
              <c:strCache>
                <c:ptCount val="1"/>
                <c:pt idx="0">
                  <c:v>Italy</c:v>
                </c:pt>
              </c:strCache>
            </c:strRef>
          </c:tx>
          <c:spPr>
            <a:ln w="28575" cap="rnd">
              <a:solidFill>
                <a:schemeClr val="accent3"/>
              </a:solidFill>
              <a:round/>
            </a:ln>
            <a:effectLst/>
          </c:spPr>
          <c:marker>
            <c:symbol val="none"/>
          </c:marker>
          <c:dLbls>
            <c:dLbl>
              <c:idx val="22"/>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0&quot;%&quot;" sourceLinked="0"/>
            <c:spPr>
              <a:noFill/>
              <a:ln>
                <a:noFill/>
              </a:ln>
              <a:effectLst/>
            </c:spPr>
            <c:txPr>
              <a:bodyPr rot="0" spcFirstLastPara="1" vertOverflow="ellipsis" vert="horz" wrap="square" lIns="38100" tIns="19050" rIns="38100" bIns="19050" anchor="ctr" anchorCtr="0">
                <a:spAutoFit/>
              </a:bodyPr>
              <a:lstStyle/>
              <a:p>
                <a:pPr algn="ctr">
                  <a:defRPr lang="de-DE" sz="1197" b="0" i="0" u="none" strike="noStrike" kern="1200" baseline="0">
                    <a:solidFill>
                      <a:schemeClr val="tx1">
                        <a:lumMod val="75000"/>
                        <a:lumOff val="25000"/>
                      </a:schemeClr>
                    </a:solidFill>
                    <a:latin typeface="+mn-lt"/>
                    <a:ea typeface="+mn-ea"/>
                    <a:cs typeface="+mn-cs"/>
                  </a:defRPr>
                </a:pPr>
                <a:endParaRPr lang="de-DE"/>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Tabelle1!$A$2:$A$24</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Tabelle1!$D$2:$D$24</c:f>
              <c:numCache>
                <c:formatCode>General</c:formatCode>
                <c:ptCount val="23"/>
                <c:pt idx="0">
                  <c:v>26.295458380313818</c:v>
                </c:pt>
                <c:pt idx="1">
                  <c:v>25.868485603006004</c:v>
                </c:pt>
                <c:pt idx="2">
                  <c:v>25.46946918033834</c:v>
                </c:pt>
                <c:pt idx="3">
                  <c:v>25.262565064978009</c:v>
                </c:pt>
                <c:pt idx="4">
                  <c:v>24.672835103704116</c:v>
                </c:pt>
                <c:pt idx="5">
                  <c:v>24.319236309419534</c:v>
                </c:pt>
                <c:pt idx="6">
                  <c:v>24.178833591938716</c:v>
                </c:pt>
                <c:pt idx="7">
                  <c:v>24.039329341737393</c:v>
                </c:pt>
                <c:pt idx="8">
                  <c:v>23.490655417924778</c:v>
                </c:pt>
                <c:pt idx="9">
                  <c:v>23.452723547768802</c:v>
                </c:pt>
                <c:pt idx="10">
                  <c:v>23.295680982838785</c:v>
                </c:pt>
                <c:pt idx="11">
                  <c:v>23.430237807120225</c:v>
                </c:pt>
                <c:pt idx="12">
                  <c:v>23.791445414459737</c:v>
                </c:pt>
                <c:pt idx="13">
                  <c:v>23.585075594730583</c:v>
                </c:pt>
                <c:pt idx="14">
                  <c:v>21.933305329471452</c:v>
                </c:pt>
                <c:pt idx="15">
                  <c:v>21.924800305637625</c:v>
                </c:pt>
                <c:pt idx="16">
                  <c:v>21.738672674660293</c:v>
                </c:pt>
                <c:pt idx="17">
                  <c:v>21.42657281971654</c:v>
                </c:pt>
                <c:pt idx="18">
                  <c:v>21.327944157515731</c:v>
                </c:pt>
                <c:pt idx="19">
                  <c:v>21.017547368794901</c:v>
                </c:pt>
                <c:pt idx="20">
                  <c:v>21.185224444208515</c:v>
                </c:pt>
                <c:pt idx="21">
                  <c:v>21.520314631605338</c:v>
                </c:pt>
                <c:pt idx="22">
                  <c:v>21.565258677837591</c:v>
                </c:pt>
              </c:numCache>
            </c:numRef>
          </c:val>
          <c:smooth val="0"/>
        </c:ser>
        <c:ser>
          <c:idx val="3"/>
          <c:order val="3"/>
          <c:tx>
            <c:strRef>
              <c:f>Tabelle1!$E$1</c:f>
              <c:strCache>
                <c:ptCount val="1"/>
                <c:pt idx="0">
                  <c:v>Greece</c:v>
                </c:pt>
              </c:strCache>
            </c:strRef>
          </c:tx>
          <c:spPr>
            <a:ln w="28575" cap="rnd">
              <a:solidFill>
                <a:srgbClr val="00B050"/>
              </a:solidFill>
              <a:round/>
            </a:ln>
            <a:effectLst/>
          </c:spPr>
          <c:marker>
            <c:symbol val="none"/>
          </c:marker>
          <c:dLbls>
            <c:dLbl>
              <c:idx val="22"/>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Tabelle1!$A$2:$A$24</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Tabelle1!$E$2:$E$24</c:f>
              <c:numCache>
                <c:formatCode>General</c:formatCode>
                <c:ptCount val="23"/>
                <c:pt idx="0">
                  <c:v>19.614677451360006</c:v>
                </c:pt>
                <c:pt idx="1">
                  <c:v>18.865392813121659</c:v>
                </c:pt>
                <c:pt idx="2">
                  <c:v>17.934107102862793</c:v>
                </c:pt>
                <c:pt idx="3">
                  <c:v>18.200564508207542</c:v>
                </c:pt>
                <c:pt idx="4">
                  <c:v>19.126951309191085</c:v>
                </c:pt>
                <c:pt idx="5">
                  <c:v>18.747602157300928</c:v>
                </c:pt>
                <c:pt idx="6">
                  <c:v>19.332772524380299</c:v>
                </c:pt>
                <c:pt idx="7">
                  <c:v>19.43872264152872</c:v>
                </c:pt>
                <c:pt idx="8">
                  <c:v>20.517517229481637</c:v>
                </c:pt>
                <c:pt idx="9">
                  <c:v>20.344019434042764</c:v>
                </c:pt>
                <c:pt idx="10">
                  <c:v>17.804490461649021</c:v>
                </c:pt>
                <c:pt idx="11">
                  <c:v>19.98724266045194</c:v>
                </c:pt>
                <c:pt idx="12">
                  <c:v>17.998358197345425</c:v>
                </c:pt>
                <c:pt idx="13">
                  <c:v>15.659778066252869</c:v>
                </c:pt>
                <c:pt idx="14">
                  <c:v>15.313470705688731</c:v>
                </c:pt>
                <c:pt idx="15">
                  <c:v>13.827842402984004</c:v>
                </c:pt>
                <c:pt idx="16">
                  <c:v>13.682269663569002</c:v>
                </c:pt>
                <c:pt idx="17">
                  <c:v>14.325913576162844</c:v>
                </c:pt>
                <c:pt idx="18">
                  <c:v>14.664140612983651</c:v>
                </c:pt>
                <c:pt idx="19">
                  <c:v>14.147606056542497</c:v>
                </c:pt>
                <c:pt idx="20">
                  <c:v>14.187663465742434</c:v>
                </c:pt>
                <c:pt idx="21">
                  <c:v>14.856987624526541</c:v>
                </c:pt>
                <c:pt idx="22">
                  <c:v>15.038229458201858</c:v>
                </c:pt>
              </c:numCache>
            </c:numRef>
          </c:val>
          <c:smooth val="0"/>
        </c:ser>
        <c:ser>
          <c:idx val="4"/>
          <c:order val="4"/>
          <c:tx>
            <c:strRef>
              <c:f>Tabelle1!$F$1</c:f>
              <c:strCache>
                <c:ptCount val="1"/>
                <c:pt idx="0">
                  <c:v>United Kingdom</c:v>
                </c:pt>
              </c:strCache>
            </c:strRef>
          </c:tx>
          <c:spPr>
            <a:ln w="28575" cap="rnd">
              <a:solidFill>
                <a:srgbClr val="0070C0"/>
              </a:solidFill>
              <a:round/>
            </a:ln>
            <a:effectLst/>
          </c:spPr>
          <c:marker>
            <c:symbol val="none"/>
          </c:marker>
          <c:dLbls>
            <c:dLbl>
              <c:idx val="22"/>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Tabelle1!$A$2:$A$24</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Tabelle1!$F$2:$F$24</c:f>
              <c:numCache>
                <c:formatCode>General</c:formatCode>
                <c:ptCount val="23"/>
                <c:pt idx="0">
                  <c:v>24.888787512054915</c:v>
                </c:pt>
                <c:pt idx="1">
                  <c:v>24.992995795262392</c:v>
                </c:pt>
                <c:pt idx="2">
                  <c:v>24.130589070262598</c:v>
                </c:pt>
                <c:pt idx="3">
                  <c:v>23.175816433900415</c:v>
                </c:pt>
                <c:pt idx="4">
                  <c:v>22.109775216071149</c:v>
                </c:pt>
                <c:pt idx="5">
                  <c:v>22.536958364053543</c:v>
                </c:pt>
                <c:pt idx="6">
                  <c:v>21.406561955430405</c:v>
                </c:pt>
                <c:pt idx="7">
                  <c:v>21.093211016016856</c:v>
                </c:pt>
                <c:pt idx="8">
                  <c:v>20.257313276471205</c:v>
                </c:pt>
                <c:pt idx="9">
                  <c:v>19.502843695590609</c:v>
                </c:pt>
                <c:pt idx="10">
                  <c:v>19.72517033495722</c:v>
                </c:pt>
                <c:pt idx="11">
                  <c:v>19.744641887067072</c:v>
                </c:pt>
                <c:pt idx="12">
                  <c:v>19.301103435259819</c:v>
                </c:pt>
                <c:pt idx="13">
                  <c:v>19.008856783639974</c:v>
                </c:pt>
                <c:pt idx="14">
                  <c:v>18.005787376040839</c:v>
                </c:pt>
                <c:pt idx="15">
                  <c:v>17.930840723517857</c:v>
                </c:pt>
                <c:pt idx="16">
                  <c:v>17.966295865241836</c:v>
                </c:pt>
                <c:pt idx="17">
                  <c:v>17.760445038027829</c:v>
                </c:pt>
                <c:pt idx="18">
                  <c:v>18.069636477082597</c:v>
                </c:pt>
                <c:pt idx="19">
                  <c:v>17.837113910735539</c:v>
                </c:pt>
                <c:pt idx="20">
                  <c:v>17.860957602412441</c:v>
                </c:pt>
                <c:pt idx="21">
                  <c:v>17.623903034438779</c:v>
                </c:pt>
                <c:pt idx="22">
                  <c:v>17.925731925143527</c:v>
                </c:pt>
              </c:numCache>
            </c:numRef>
          </c:val>
          <c:smooth val="0"/>
        </c:ser>
        <c:dLbls>
          <c:showLegendKey val="0"/>
          <c:showVal val="0"/>
          <c:showCatName val="0"/>
          <c:showSerName val="0"/>
          <c:showPercent val="0"/>
          <c:showBubbleSize val="0"/>
        </c:dLbls>
        <c:smooth val="0"/>
        <c:axId val="395687544"/>
        <c:axId val="395692640"/>
      </c:lineChart>
      <c:catAx>
        <c:axId val="39568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92640"/>
        <c:crosses val="autoZero"/>
        <c:auto val="1"/>
        <c:lblAlgn val="ctr"/>
        <c:lblOffset val="100"/>
        <c:tickLblSkip val="2"/>
        <c:noMultiLvlLbl val="0"/>
      </c:catAx>
      <c:valAx>
        <c:axId val="395692640"/>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87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Tabelle1!$B$1</c:f>
              <c:strCache>
                <c:ptCount val="1"/>
                <c:pt idx="0">
                  <c:v>RE share of gross final energy consumption</c:v>
                </c:pt>
              </c:strCache>
            </c:strRef>
          </c:tx>
          <c:spPr>
            <a:ln w="28575" cap="rnd">
              <a:solidFill>
                <a:schemeClr val="accent2"/>
              </a:solidFill>
              <a:round/>
            </a:ln>
            <a:effectLst/>
          </c:spPr>
          <c:marker>
            <c:symbol val="none"/>
          </c:marker>
          <c:dLbls>
            <c:dLbl>
              <c:idx val="16"/>
              <c:layout/>
              <c:tx>
                <c:rich>
                  <a:bodyPr/>
                  <a:lstStyle/>
                  <a:p>
                    <a:r>
                      <a:rPr lang="en-US" dirty="0" smtClean="0"/>
                      <a:t>14.8%</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Tabelle1!$B$2:$B$19</c:f>
              <c:numCache>
                <c:formatCode>0.0</c:formatCode>
                <c:ptCount val="18"/>
                <c:pt idx="0">
                  <c:v>3.6713025165841842</c:v>
                </c:pt>
                <c:pt idx="1">
                  <c:v>3.9679745667111064</c:v>
                </c:pt>
                <c:pt idx="2">
                  <c:v>4.3790642781875659</c:v>
                </c:pt>
                <c:pt idx="3">
                  <c:v>5.8022519440124416</c:v>
                </c:pt>
                <c:pt idx="4">
                  <c:v>6.3548808030112927</c:v>
                </c:pt>
                <c:pt idx="5">
                  <c:v>7.1617702488088932</c:v>
                </c:pt>
                <c:pt idx="6">
                  <c:v>8.1327849150435139</c:v>
                </c:pt>
                <c:pt idx="7">
                  <c:v>9.732599012616566</c:v>
                </c:pt>
                <c:pt idx="8">
                  <c:v>9.1283232580337259</c:v>
                </c:pt>
                <c:pt idx="9">
                  <c:v>10.125242805755395</c:v>
                </c:pt>
                <c:pt idx="10">
                  <c:v>11.064500632111251</c:v>
                </c:pt>
                <c:pt idx="11">
                  <c:v>12.188286852589641</c:v>
                </c:pt>
                <c:pt idx="12">
                  <c:v>13.070877958337878</c:v>
                </c:pt>
                <c:pt idx="13">
                  <c:v>13.158760779303737</c:v>
                </c:pt>
                <c:pt idx="14">
                  <c:v>13.757685473123058</c:v>
                </c:pt>
                <c:pt idx="15">
                  <c:v>14.7</c:v>
                </c:pt>
                <c:pt idx="16">
                  <c:v>14.8</c:v>
                </c:pt>
              </c:numCache>
            </c:numRef>
          </c:val>
          <c:smooth val="0"/>
        </c:ser>
        <c:ser>
          <c:idx val="1"/>
          <c:order val="1"/>
          <c:tx>
            <c:strRef>
              <c:f>Tabelle1!$C$1</c:f>
              <c:strCache>
                <c:ptCount val="1"/>
                <c:pt idx="0">
                  <c:v>RE share of gross electricity consumption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layout/>
              <c:tx>
                <c:rich>
                  <a:bodyPr/>
                  <a:lstStyle/>
                  <a:p>
                    <a:r>
                      <a:rPr lang="en-US" smtClean="0"/>
                      <a:t>36.2%</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Tabelle1!$C$2:$C$19</c:f>
              <c:numCache>
                <c:formatCode>0.0</c:formatCode>
                <c:ptCount val="18"/>
                <c:pt idx="0">
                  <c:v>6.2356809136528808</c:v>
                </c:pt>
                <c:pt idx="1">
                  <c:v>6.5441576086956523</c:v>
                </c:pt>
                <c:pt idx="2">
                  <c:v>7.6177612696268797</c:v>
                </c:pt>
                <c:pt idx="3">
                  <c:v>7.5291494632535096</c:v>
                </c:pt>
                <c:pt idx="4">
                  <c:v>9.2099528378598148</c:v>
                </c:pt>
                <c:pt idx="5">
                  <c:v>10.113754045307443</c:v>
                </c:pt>
                <c:pt idx="6">
                  <c:v>11.504416251806648</c:v>
                </c:pt>
                <c:pt idx="7">
                  <c:v>14.15173850344496</c:v>
                </c:pt>
                <c:pt idx="8">
                  <c:v>15.025298098614245</c:v>
                </c:pt>
                <c:pt idx="9">
                  <c:v>16.273225917038054</c:v>
                </c:pt>
                <c:pt idx="10">
                  <c:v>16.906265177270519</c:v>
                </c:pt>
                <c:pt idx="11">
                  <c:v>20.221984883338813</c:v>
                </c:pt>
                <c:pt idx="12">
                  <c:v>23.412364353830974</c:v>
                </c:pt>
                <c:pt idx="13">
                  <c:v>24.993724194880265</c:v>
                </c:pt>
                <c:pt idx="14">
                  <c:v>27.23026315789474</c:v>
                </c:pt>
                <c:pt idx="15">
                  <c:v>31.303541597059809</c:v>
                </c:pt>
                <c:pt idx="16">
                  <c:v>31.5</c:v>
                </c:pt>
                <c:pt idx="17" formatCode="General">
                  <c:v>36.200000000000003</c:v>
                </c:pt>
              </c:numCache>
            </c:numRef>
          </c:val>
          <c:smooth val="0"/>
        </c:ser>
        <c:dLbls>
          <c:showLegendKey val="0"/>
          <c:showVal val="0"/>
          <c:showCatName val="0"/>
          <c:showSerName val="0"/>
          <c:showPercent val="0"/>
          <c:showBubbleSize val="0"/>
        </c:dLbls>
        <c:smooth val="0"/>
        <c:axId val="395688328"/>
        <c:axId val="395685584"/>
      </c:lineChart>
      <c:catAx>
        <c:axId val="39568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85584"/>
        <c:crosses val="autoZero"/>
        <c:auto val="1"/>
        <c:lblAlgn val="ctr"/>
        <c:lblOffset val="100"/>
        <c:noMultiLvlLbl val="0"/>
      </c:catAx>
      <c:valAx>
        <c:axId val="39568558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88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2000</c:v>
                </c:pt>
              </c:strCache>
            </c:strRef>
          </c:tx>
          <c:spPr>
            <a:solidFill>
              <a:srgbClr val="C8C8C8"/>
            </a:solidFill>
            <a:ln>
              <a:noFill/>
            </a:ln>
            <a:effectLst/>
          </c:spPr>
          <c:invertIfNegative val="0"/>
          <c:dLbls>
            <c:dLbl>
              <c:idx val="0"/>
              <c:layout/>
              <c:tx>
                <c:rich>
                  <a:bodyPr/>
                  <a:lstStyle/>
                  <a:p>
                    <a:r>
                      <a:rPr lang="en-US" smtClean="0"/>
                      <a:t>2,046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12,281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9,016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36,564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45,222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geothermal energy</c:v>
                </c:pt>
                <c:pt idx="1">
                  <c:v>hydropower</c:v>
                </c:pt>
                <c:pt idx="2">
                  <c:v>solar power</c:v>
                </c:pt>
                <c:pt idx="3">
                  <c:v>biomass</c:v>
                </c:pt>
                <c:pt idx="4">
                  <c:v>wind energy</c:v>
                </c:pt>
              </c:strCache>
            </c:strRef>
          </c:cat>
          <c:val>
            <c:numRef>
              <c:f>Tabelle1!$B$3:$B$7</c:f>
              <c:numCache>
                <c:formatCode>#,##0</c:formatCode>
                <c:ptCount val="5"/>
                <c:pt idx="0">
                  <c:v>2046</c:v>
                </c:pt>
                <c:pt idx="1">
                  <c:v>12281</c:v>
                </c:pt>
                <c:pt idx="2">
                  <c:v>9016</c:v>
                </c:pt>
                <c:pt idx="3">
                  <c:v>36564</c:v>
                </c:pt>
                <c:pt idx="4">
                  <c:v>45222</c:v>
                </c:pt>
              </c:numCache>
            </c:numRef>
          </c:val>
        </c:ser>
        <c:ser>
          <c:idx val="1"/>
          <c:order val="1"/>
          <c:tx>
            <c:strRef>
              <c:f>Tabelle1!$C$1</c:f>
              <c:strCache>
                <c:ptCount val="1"/>
                <c:pt idx="0">
                  <c:v>2005</c:v>
                </c:pt>
              </c:strCache>
            </c:strRef>
          </c:tx>
          <c:spPr>
            <a:solidFill>
              <a:srgbClr val="8D8D8D"/>
            </a:solidFill>
            <a:ln>
              <a:noFill/>
            </a:ln>
            <a:effectLst/>
          </c:spPr>
          <c:invertIfNegative val="0"/>
          <c:dLbls>
            <c:dLbl>
              <c:idx val="0"/>
              <c:layout/>
              <c:tx>
                <c:rich>
                  <a:bodyPr/>
                  <a:lstStyle/>
                  <a:p>
                    <a:r>
                      <a:rPr lang="en-US" smtClean="0"/>
                      <a:t>5,512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11,264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45,934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87,728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76,733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geothermal energy</c:v>
                </c:pt>
                <c:pt idx="1">
                  <c:v>hydropower</c:v>
                </c:pt>
                <c:pt idx="2">
                  <c:v>solar power</c:v>
                </c:pt>
                <c:pt idx="3">
                  <c:v>biomass</c:v>
                </c:pt>
                <c:pt idx="4">
                  <c:v>wind energy</c:v>
                </c:pt>
              </c:strCache>
            </c:strRef>
          </c:cat>
          <c:val>
            <c:numRef>
              <c:f>Tabelle1!$C$3:$C$7</c:f>
              <c:numCache>
                <c:formatCode>#,##0</c:formatCode>
                <c:ptCount val="5"/>
                <c:pt idx="0">
                  <c:v>5512</c:v>
                </c:pt>
                <c:pt idx="1">
                  <c:v>11264</c:v>
                </c:pt>
                <c:pt idx="2">
                  <c:v>45934</c:v>
                </c:pt>
                <c:pt idx="3">
                  <c:v>87728</c:v>
                </c:pt>
                <c:pt idx="4">
                  <c:v>76733</c:v>
                </c:pt>
              </c:numCache>
            </c:numRef>
          </c:val>
        </c:ser>
        <c:ser>
          <c:idx val="2"/>
          <c:order val="2"/>
          <c:tx>
            <c:strRef>
              <c:f>Tabelle1!$D$1</c:f>
              <c:strCache>
                <c:ptCount val="1"/>
                <c:pt idx="0">
                  <c:v>2010</c:v>
                </c:pt>
              </c:strCache>
            </c:strRef>
          </c:tx>
          <c:spPr>
            <a:solidFill>
              <a:srgbClr val="595959"/>
            </a:solidFill>
            <a:ln>
              <a:noFill/>
            </a:ln>
            <a:effectLst/>
          </c:spPr>
          <c:invertIfNegative val="0"/>
          <c:dLbls>
            <c:dLbl>
              <c:idx val="0"/>
              <c:layout/>
              <c:tx>
                <c:rich>
                  <a:bodyPr/>
                  <a:lstStyle/>
                  <a:p>
                    <a:r>
                      <a:rPr lang="en-US" smtClean="0"/>
                      <a:t>16,271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12,495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151,549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114,415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96,113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geothermal energy</c:v>
                </c:pt>
                <c:pt idx="1">
                  <c:v>hydropower</c:v>
                </c:pt>
                <c:pt idx="2">
                  <c:v>solar power</c:v>
                </c:pt>
                <c:pt idx="3">
                  <c:v>biomass</c:v>
                </c:pt>
                <c:pt idx="4">
                  <c:v>wind energy</c:v>
                </c:pt>
              </c:strCache>
            </c:strRef>
          </c:cat>
          <c:val>
            <c:numRef>
              <c:f>Tabelle1!$D$3:$D$7</c:f>
              <c:numCache>
                <c:formatCode>#,##0</c:formatCode>
                <c:ptCount val="5"/>
                <c:pt idx="0">
                  <c:v>16271</c:v>
                </c:pt>
                <c:pt idx="1">
                  <c:v>12495</c:v>
                </c:pt>
                <c:pt idx="2">
                  <c:v>151549</c:v>
                </c:pt>
                <c:pt idx="3">
                  <c:v>114415</c:v>
                </c:pt>
                <c:pt idx="4">
                  <c:v>96113</c:v>
                </c:pt>
              </c:numCache>
            </c:numRef>
          </c:val>
        </c:ser>
        <c:ser>
          <c:idx val="3"/>
          <c:order val="3"/>
          <c:tx>
            <c:strRef>
              <c:f>Tabelle1!$E$1</c:f>
              <c:strCache>
                <c:ptCount val="1"/>
                <c:pt idx="0">
                  <c:v>2014</c:v>
                </c:pt>
              </c:strCache>
            </c:strRef>
          </c:tx>
          <c:spPr>
            <a:solidFill>
              <a:schemeClr val="accent1">
                <a:lumMod val="50000"/>
              </a:schemeClr>
            </a:solidFill>
            <a:ln>
              <a:noFill/>
            </a:ln>
            <a:effectLst/>
          </c:spPr>
          <c:invertIfNegative val="0"/>
          <c:dLbls>
            <c:dLbl>
              <c:idx val="0"/>
              <c:layout/>
              <c:tx>
                <c:rich>
                  <a:bodyPr/>
                  <a:lstStyle/>
                  <a:p>
                    <a:r>
                      <a:rPr lang="en-US" smtClean="0"/>
                      <a:t>18,743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8,392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49,922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109,892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148,590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geothermal energy</c:v>
                </c:pt>
                <c:pt idx="1">
                  <c:v>hydropower</c:v>
                </c:pt>
                <c:pt idx="2">
                  <c:v>solar power</c:v>
                </c:pt>
                <c:pt idx="3">
                  <c:v>biomass</c:v>
                </c:pt>
                <c:pt idx="4">
                  <c:v>wind energy</c:v>
                </c:pt>
              </c:strCache>
            </c:strRef>
          </c:cat>
          <c:val>
            <c:numRef>
              <c:f>Tabelle1!$E$3:$E$7</c:f>
              <c:numCache>
                <c:formatCode>#,##0</c:formatCode>
                <c:ptCount val="5"/>
                <c:pt idx="0">
                  <c:v>18743</c:v>
                </c:pt>
                <c:pt idx="1">
                  <c:v>8392</c:v>
                </c:pt>
                <c:pt idx="2">
                  <c:v>49922</c:v>
                </c:pt>
                <c:pt idx="3">
                  <c:v>109892</c:v>
                </c:pt>
                <c:pt idx="4">
                  <c:v>148590</c:v>
                </c:pt>
              </c:numCache>
            </c:numRef>
          </c:val>
        </c:ser>
        <c:ser>
          <c:idx val="4"/>
          <c:order val="4"/>
          <c:tx>
            <c:strRef>
              <c:f>Tabelle1!$F$1</c:f>
              <c:strCache>
                <c:ptCount val="1"/>
                <c:pt idx="0">
                  <c:v>2016</c:v>
                </c:pt>
              </c:strCache>
            </c:strRef>
          </c:tx>
          <c:spPr>
            <a:solidFill>
              <a:schemeClr val="accent1"/>
            </a:solidFill>
            <a:ln>
              <a:noFill/>
            </a:ln>
            <a:effectLst/>
          </c:spPr>
          <c:invertIfNegative val="0"/>
          <c:dLbls>
            <c:dLbl>
              <c:idx val="0"/>
              <c:layout/>
              <c:tx>
                <c:rich>
                  <a:bodyPr/>
                  <a:lstStyle/>
                  <a:p>
                    <a:r>
                      <a:rPr lang="en-US" smtClean="0"/>
                      <a:t>20,300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7,367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45,261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mtClean="0"/>
                      <a:t>105,567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160,099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Tabelle1!$A$3:$A$7</c:f>
              <c:strCache>
                <c:ptCount val="5"/>
                <c:pt idx="0">
                  <c:v>geothermal energy</c:v>
                </c:pt>
                <c:pt idx="1">
                  <c:v>hydropower</c:v>
                </c:pt>
                <c:pt idx="2">
                  <c:v>solar power</c:v>
                </c:pt>
                <c:pt idx="3">
                  <c:v>biomass</c:v>
                </c:pt>
                <c:pt idx="4">
                  <c:v>wind energy</c:v>
                </c:pt>
              </c:strCache>
            </c:strRef>
          </c:cat>
          <c:val>
            <c:numRef>
              <c:f>Tabelle1!$F$3:$F$7</c:f>
              <c:numCache>
                <c:formatCode>#,##0</c:formatCode>
                <c:ptCount val="5"/>
                <c:pt idx="0">
                  <c:v>20300</c:v>
                </c:pt>
                <c:pt idx="1">
                  <c:v>7367</c:v>
                </c:pt>
                <c:pt idx="2">
                  <c:v>45261</c:v>
                </c:pt>
                <c:pt idx="3">
                  <c:v>105567</c:v>
                </c:pt>
                <c:pt idx="4">
                  <c:v>160099</c:v>
                </c:pt>
              </c:numCache>
            </c:numRef>
          </c:val>
        </c:ser>
        <c:dLbls>
          <c:dLblPos val="outEnd"/>
          <c:showLegendKey val="0"/>
          <c:showVal val="1"/>
          <c:showCatName val="0"/>
          <c:showSerName val="0"/>
          <c:showPercent val="0"/>
          <c:showBubbleSize val="0"/>
        </c:dLbls>
        <c:gapWidth val="99"/>
        <c:axId val="395689112"/>
        <c:axId val="395691856"/>
      </c:barChart>
      <c:catAx>
        <c:axId val="395689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91856"/>
        <c:crosses val="autoZero"/>
        <c:auto val="1"/>
        <c:lblAlgn val="ctr"/>
        <c:lblOffset val="100"/>
        <c:noMultiLvlLbl val="0"/>
      </c:catAx>
      <c:valAx>
        <c:axId val="3956918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95689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28329271920847E-2"/>
          <c:y val="0"/>
          <c:w val="0.93192128892444159"/>
          <c:h val="0.89383901526377618"/>
        </c:manualLayout>
      </c:layout>
      <c:lineChart>
        <c:grouping val="standard"/>
        <c:varyColors val="0"/>
        <c:ser>
          <c:idx val="0"/>
          <c:order val="0"/>
          <c:tx>
            <c:strRef>
              <c:f>Tabelle1!$A$2</c:f>
              <c:strCache>
                <c:ptCount val="1"/>
                <c:pt idx="0">
                  <c:v>Gesamt EE</c:v>
                </c:pt>
              </c:strCache>
            </c:strRef>
          </c:tx>
          <c:spPr>
            <a:ln w="28575" cap="rnd">
              <a:solidFill>
                <a:schemeClr val="tx1"/>
              </a:solidFill>
              <a:prstDash val="sysDash"/>
              <a:round/>
            </a:ln>
            <a:effectLst/>
          </c:spPr>
          <c:marker>
            <c:symbol val="square"/>
            <c:size val="16"/>
            <c:spPr>
              <a:solidFill>
                <a:schemeClr val="accent1"/>
              </a:solidFill>
              <a:ln w="9525">
                <a:noFill/>
              </a:ln>
              <a:effectLst/>
            </c:spPr>
          </c:marker>
          <c:dPt>
            <c:idx val="0"/>
            <c:marker>
              <c:symbol val="square"/>
              <c:size val="16"/>
              <c:spPr>
                <a:solidFill>
                  <a:srgbClr val="C8C8C8"/>
                </a:solidFill>
                <a:ln w="9525">
                  <a:noFill/>
                </a:ln>
                <a:effectLst/>
              </c:spPr>
            </c:marker>
            <c:bubble3D val="0"/>
          </c:dPt>
          <c:dPt>
            <c:idx val="1"/>
            <c:marker>
              <c:symbol val="square"/>
              <c:size val="16"/>
              <c:spPr>
                <a:solidFill>
                  <a:srgbClr val="8D8D8D"/>
                </a:solidFill>
                <a:ln w="9525">
                  <a:noFill/>
                </a:ln>
                <a:effectLst/>
              </c:spPr>
            </c:marker>
            <c:bubble3D val="0"/>
          </c:dPt>
          <c:dPt>
            <c:idx val="2"/>
            <c:marker>
              <c:symbol val="square"/>
              <c:size val="16"/>
              <c:spPr>
                <a:solidFill>
                  <a:srgbClr val="595959"/>
                </a:solidFill>
                <a:ln w="9525">
                  <a:noFill/>
                </a:ln>
                <a:effectLst/>
              </c:spPr>
            </c:marker>
            <c:bubble3D val="0"/>
          </c:dPt>
          <c:dPt>
            <c:idx val="3"/>
            <c:marker>
              <c:symbol val="square"/>
              <c:size val="16"/>
              <c:spPr>
                <a:solidFill>
                  <a:srgbClr val="7F0000"/>
                </a:solidFill>
                <a:ln w="9525">
                  <a:noFill/>
                </a:ln>
                <a:effectLst/>
              </c:spPr>
            </c:marker>
            <c:bubble3D val="0"/>
          </c:dPt>
          <c:dLbls>
            <c:dLbl>
              <c:idx val="0"/>
              <c:layout>
                <c:manualLayout>
                  <c:x val="-0.14066757584477663"/>
                  <c:y val="-0.13734206938688043"/>
                </c:manualLayout>
              </c:layout>
              <c:tx>
                <c:rich>
                  <a:bodyPr rot="0" spcFirstLastPara="1" vertOverflow="ellipsis" vert="horz" wrap="square" lIns="38100" tIns="19050" rIns="38100" bIns="19050" anchor="ctr" anchorCtr="0">
                    <a:spAutoFit/>
                  </a:bodyPr>
                  <a:lstStyle/>
                  <a:p>
                    <a:pPr algn="ctr">
                      <a:defRPr sz="1200" b="0" i="0" u="none" strike="noStrike" kern="1200" baseline="0">
                        <a:solidFill>
                          <a:schemeClr val="tx1">
                            <a:lumMod val="75000"/>
                            <a:lumOff val="25000"/>
                          </a:schemeClr>
                        </a:solidFill>
                        <a:latin typeface="+mn-lt"/>
                        <a:ea typeface="+mn-ea"/>
                        <a:cs typeface="+mn-cs"/>
                      </a:defRPr>
                    </a:pPr>
                    <a:r>
                      <a:rPr lang="en-US" dirty="0" smtClean="0"/>
                      <a:t>105,130</a:t>
                    </a:r>
                    <a:endParaRPr lang="en-US" dirty="0"/>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200" b="0" i="0" u="none" strike="noStrike" kern="1200" baseline="0">
                      <a:solidFill>
                        <a:schemeClr val="tx1">
                          <a:lumMod val="75000"/>
                          <a:lumOff val="25000"/>
                        </a:schemeClr>
                      </a:solidFill>
                      <a:latin typeface="+mn-lt"/>
                      <a:ea typeface="+mn-ea"/>
                      <a:cs typeface="+mn-cs"/>
                    </a:defRPr>
                  </a:pPr>
                  <a:endParaRPr lang="de-DE"/>
                </a:p>
              </c:txPr>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690984541454307"/>
                  <c:y val="-0.11507182014794146"/>
                </c:manualLayout>
              </c:layout>
              <c:tx>
                <c:rich>
                  <a:bodyPr/>
                  <a:lstStyle/>
                  <a:p>
                    <a:r>
                      <a:rPr lang="en-US" dirty="0" smtClean="0"/>
                      <a:t>227,170</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6096421774174037E-2"/>
                  <c:y val="0.12701930047738244"/>
                </c:manualLayout>
              </c:layout>
              <c:tx>
                <c:rich>
                  <a:bodyPr/>
                  <a:lstStyle/>
                  <a:p>
                    <a:r>
                      <a:rPr lang="en-US" dirty="0" smtClean="0"/>
                      <a:t>390,844</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39468035778116"/>
                  <c:y val="0.10771730325261447"/>
                </c:manualLayout>
              </c:layout>
              <c:tx>
                <c:rich>
                  <a:bodyPr/>
                  <a:lstStyle/>
                  <a:p>
                    <a:r>
                      <a:rPr lang="en-US" dirty="0" smtClean="0"/>
                      <a:t>335,540</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851528956721886E-2"/>
                  <c:y val="0.11254280255880646"/>
                </c:manualLayout>
              </c:layout>
              <c:tx>
                <c:rich>
                  <a:bodyPr/>
                  <a:lstStyle/>
                  <a:p>
                    <a:r>
                      <a:rPr lang="en-US" dirty="0" smtClean="0"/>
                      <a:t>338,594</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Tabelle1!$B$1:$F$1</c:f>
              <c:strCache>
                <c:ptCount val="5"/>
                <c:pt idx="0">
                  <c:v>2004</c:v>
                </c:pt>
                <c:pt idx="1">
                  <c:v>2007</c:v>
                </c:pt>
                <c:pt idx="2">
                  <c:v>2012</c:v>
                </c:pt>
                <c:pt idx="3">
                  <c:v>2013</c:v>
                </c:pt>
                <c:pt idx="4">
                  <c:v>2014</c:v>
                </c:pt>
              </c:strCache>
            </c:strRef>
          </c:cat>
          <c:val>
            <c:numRef>
              <c:f>Tabelle1!$B$2:$F$2</c:f>
              <c:numCache>
                <c:formatCode>General</c:formatCode>
                <c:ptCount val="5"/>
                <c:pt idx="0" formatCode="0">
                  <c:v>105129.67317404901</c:v>
                </c:pt>
                <c:pt idx="1">
                  <c:v>227170</c:v>
                </c:pt>
                <c:pt idx="2">
                  <c:v>390844</c:v>
                </c:pt>
                <c:pt idx="3">
                  <c:v>335540</c:v>
                </c:pt>
                <c:pt idx="4">
                  <c:v>338594</c:v>
                </c:pt>
              </c:numCache>
            </c:numRef>
          </c:val>
          <c:smooth val="0"/>
        </c:ser>
        <c:dLbls>
          <c:showLegendKey val="0"/>
          <c:showVal val="0"/>
          <c:showCatName val="0"/>
          <c:showSerName val="0"/>
          <c:showPercent val="0"/>
          <c:showBubbleSize val="0"/>
        </c:dLbls>
        <c:marker val="1"/>
        <c:smooth val="0"/>
        <c:axId val="395686760"/>
        <c:axId val="395693032"/>
      </c:lineChart>
      <c:catAx>
        <c:axId val="395686760"/>
        <c:scaling>
          <c:orientation val="minMax"/>
        </c:scaling>
        <c:delete val="1"/>
        <c:axPos val="b"/>
        <c:numFmt formatCode="General" sourceLinked="1"/>
        <c:majorTickMark val="out"/>
        <c:minorTickMark val="none"/>
        <c:tickLblPos val="nextTo"/>
        <c:crossAx val="395693032"/>
        <c:crosses val="autoZero"/>
        <c:auto val="1"/>
        <c:lblAlgn val="ctr"/>
        <c:lblOffset val="100"/>
        <c:noMultiLvlLbl val="0"/>
      </c:catAx>
      <c:valAx>
        <c:axId val="395693032"/>
        <c:scaling>
          <c:orientation val="minMax"/>
        </c:scaling>
        <c:delete val="1"/>
        <c:axPos val="l"/>
        <c:numFmt formatCode="0" sourceLinked="1"/>
        <c:majorTickMark val="out"/>
        <c:minorTickMark val="none"/>
        <c:tickLblPos val="nextTo"/>
        <c:crossAx val="3956867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de-DE" b="0" dirty="0" err="1"/>
              <a:t>Comparison</a:t>
            </a:r>
            <a:r>
              <a:rPr lang="de-DE" b="0" dirty="0"/>
              <a:t> </a:t>
            </a:r>
            <a:r>
              <a:rPr lang="de-DE" b="0" dirty="0" err="1" smtClean="0"/>
              <a:t>of</a:t>
            </a:r>
            <a:r>
              <a:rPr lang="de-DE" b="0" dirty="0" smtClean="0"/>
              <a:t> </a:t>
            </a:r>
            <a:r>
              <a:rPr lang="en-US" sz="1862" b="0" i="0" u="none" strike="noStrike" baseline="0" dirty="0" smtClean="0">
                <a:effectLst/>
              </a:rPr>
              <a:t>collective agreements</a:t>
            </a:r>
            <a:endParaRPr lang="de-DE" b="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metal and electrical industry</c:v>
                </c:pt>
              </c:strCache>
            </c:strRef>
          </c:tx>
          <c:spPr>
            <a:solidFill>
              <a:schemeClr val="accent1">
                <a:lumMod val="60000"/>
                <a:lumOff val="40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38100" dir="2700000" algn="tl" rotWithShape="0">
                  <a:prstClr val="black">
                    <a:alpha val="40000"/>
                  </a:prstClr>
                </a:outerShdw>
              </a:effectLst>
            </c:spPr>
          </c:dPt>
          <c:dLbls>
            <c:dLbl>
              <c:idx val="0"/>
              <c:layout/>
              <c:tx>
                <c:rich>
                  <a:bodyPr/>
                  <a:lstStyle/>
                  <a:p>
                    <a:fld id="{BA49C691-D3D9-4E0F-ACE8-5992F767BF23}" type="CELLRANGE">
                      <a:rPr lang="en-US"/>
                      <a:pPr/>
                      <a:t>[ZELLBEREICH]</a:t>
                    </a:fld>
                    <a:endParaRPr lang="de-D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gross salary</c:v>
                </c:pt>
              </c:strCache>
            </c:strRef>
          </c:cat>
          <c:val>
            <c:numRef>
              <c:f>Tabelle1!$B$2</c:f>
              <c:numCache>
                <c:formatCode>#,##0</c:formatCode>
                <c:ptCount val="1"/>
                <c:pt idx="0">
                  <c:v>3566</c:v>
                </c:pt>
              </c:numCache>
            </c:numRef>
          </c:val>
          <c:extLst>
            <c:ext xmlns:c15="http://schemas.microsoft.com/office/drawing/2012/chart" uri="{02D57815-91ED-43cb-92C2-25804820EDAC}">
              <c15:datalabelsRange>
                <c15:f>Tabelle1!$B$3</c15:f>
                <c15:dlblRangeCache>
                  <c:ptCount val="1"/>
                  <c:pt idx="0">
                    <c:v>100%</c:v>
                  </c:pt>
                </c15:dlblRangeCache>
              </c15:datalabelsRange>
            </c:ext>
          </c:extLst>
        </c:ser>
        <c:ser>
          <c:idx val="1"/>
          <c:order val="1"/>
          <c:tx>
            <c:strRef>
              <c:f>Tabelle1!$C$1</c:f>
              <c:strCache>
                <c:ptCount val="1"/>
                <c:pt idx="0">
                  <c:v>wind industry</c:v>
                </c:pt>
              </c:strCache>
            </c:strRef>
          </c:tx>
          <c:spPr>
            <a:solidFill>
              <a:schemeClr val="bg2"/>
            </a:solidFill>
            <a:ln>
              <a:noFill/>
            </a:ln>
            <a:effectLst>
              <a:outerShdw blurRad="50800" dist="38100" dir="2700000" algn="tl" rotWithShape="0">
                <a:prstClr val="black">
                  <a:alpha val="40000"/>
                </a:prstClr>
              </a:outerShdw>
            </a:effectLst>
          </c:spPr>
          <c:invertIfNegative val="0"/>
          <c:dLbls>
            <c:dLbl>
              <c:idx val="0"/>
              <c:layout/>
              <c:tx>
                <c:rich>
                  <a:bodyPr/>
                  <a:lstStyle/>
                  <a:p>
                    <a:fld id="{38C50CFB-F537-48E2-A4C5-433935425359}" type="CELLRANGE">
                      <a:rPr lang="en-US"/>
                      <a:pPr/>
                      <a:t>[ZELLBEREICH]</a:t>
                    </a:fld>
                    <a:endParaRPr lang="de-D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gross salary</c:v>
                </c:pt>
              </c:strCache>
            </c:strRef>
          </c:cat>
          <c:val>
            <c:numRef>
              <c:f>Tabelle1!$C$2</c:f>
              <c:numCache>
                <c:formatCode>#,##0</c:formatCode>
                <c:ptCount val="1"/>
                <c:pt idx="0">
                  <c:v>2900</c:v>
                </c:pt>
              </c:numCache>
            </c:numRef>
          </c:val>
          <c:extLst>
            <c:ext xmlns:c15="http://schemas.microsoft.com/office/drawing/2012/chart" uri="{02D57815-91ED-43cb-92C2-25804820EDAC}">
              <c15:datalabelsRange>
                <c15:f>Tabelle1!$C$3</c15:f>
                <c15:dlblRangeCache>
                  <c:ptCount val="1"/>
                  <c:pt idx="0">
                    <c:v>81%</c:v>
                  </c:pt>
                </c15:dlblRangeCache>
              </c15:datalabelsRange>
            </c:ext>
          </c:extLst>
        </c:ser>
        <c:ser>
          <c:idx val="2"/>
          <c:order val="2"/>
          <c:tx>
            <c:strRef>
              <c:f>Tabelle1!$D$1</c:f>
              <c:strCache>
                <c:ptCount val="1"/>
                <c:pt idx="0">
                  <c:v>photovoltaics industry</c:v>
                </c:pt>
              </c:strCache>
            </c:strRef>
          </c:tx>
          <c:spPr>
            <a:solidFill>
              <a:schemeClr val="accent2">
                <a:lumMod val="40000"/>
                <a:lumOff val="60000"/>
              </a:schemeClr>
            </a:solidFill>
            <a:ln>
              <a:noFill/>
            </a:ln>
            <a:effectLst>
              <a:outerShdw blurRad="50800" dist="38100" dir="2700000" algn="tl" rotWithShape="0">
                <a:prstClr val="black">
                  <a:alpha val="40000"/>
                </a:prstClr>
              </a:outerShdw>
            </a:effectLst>
          </c:spPr>
          <c:invertIfNegative val="0"/>
          <c:dLbls>
            <c:dLbl>
              <c:idx val="0"/>
              <c:layout/>
              <c:tx>
                <c:rich>
                  <a:bodyPr/>
                  <a:lstStyle/>
                  <a:p>
                    <a:fld id="{E001A703-4E96-433B-82E8-FC373CAA2C00}" type="CELLRANGE">
                      <a:rPr lang="en-US"/>
                      <a:pPr/>
                      <a:t>[ZELLBEREICH]</a:t>
                    </a:fld>
                    <a:endParaRPr lang="de-DE"/>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gross salary</c:v>
                </c:pt>
              </c:strCache>
            </c:strRef>
          </c:cat>
          <c:val>
            <c:numRef>
              <c:f>Tabelle1!$D$2</c:f>
              <c:numCache>
                <c:formatCode>#,##0</c:formatCode>
                <c:ptCount val="1"/>
                <c:pt idx="0">
                  <c:v>2400</c:v>
                </c:pt>
              </c:numCache>
            </c:numRef>
          </c:val>
          <c:extLst>
            <c:ext xmlns:c15="http://schemas.microsoft.com/office/drawing/2012/chart" uri="{02D57815-91ED-43cb-92C2-25804820EDAC}">
              <c15:datalabelsRange>
                <c15:f>Tabelle1!$D$3</c15:f>
                <c15:dlblRangeCache>
                  <c:ptCount val="1"/>
                  <c:pt idx="0">
                    <c:v>67%</c:v>
                  </c:pt>
                </c15:dlblRangeCache>
              </c15:datalabelsRange>
            </c:ext>
          </c:extLst>
        </c:ser>
        <c:dLbls>
          <c:showLegendKey val="0"/>
          <c:showVal val="0"/>
          <c:showCatName val="0"/>
          <c:showSerName val="0"/>
          <c:showPercent val="0"/>
          <c:showBubbleSize val="0"/>
        </c:dLbls>
        <c:gapWidth val="170"/>
        <c:overlap val="-27"/>
        <c:axId val="395686368"/>
        <c:axId val="395688720"/>
      </c:barChart>
      <c:catAx>
        <c:axId val="3956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crossAx val="395688720"/>
        <c:crosses val="autoZero"/>
        <c:auto val="1"/>
        <c:lblAlgn val="ctr"/>
        <c:lblOffset val="100"/>
        <c:noMultiLvlLbl val="0"/>
      </c:catAx>
      <c:valAx>
        <c:axId val="395688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crossAx val="395686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solidFill>
            <a:schemeClr val="tx1">
              <a:lumMod val="75000"/>
              <a:lumOff val="25000"/>
            </a:schemeClr>
          </a:solidFill>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2FED-2357-4EB5-9E77-4CFC836EA41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2F38BF-ACEF-49EE-8259-71A0B69489F5}">
      <dgm:prSet/>
      <dgm:spPr/>
      <dgm:t>
        <a:bodyPr/>
        <a:lstStyle/>
        <a:p>
          <a:r>
            <a:rPr lang="en-US" dirty="0" smtClean="0"/>
            <a:t>Strengthen participation and leave no one behind</a:t>
          </a:r>
        </a:p>
      </dgm:t>
    </dgm:pt>
    <dgm:pt modelId="{08F02DF3-00A1-4240-8EF8-1EC795103057}" type="parTrans" cxnId="{1D8BE0DF-40DD-4602-81A9-91F1E1145FCC}">
      <dgm:prSet/>
      <dgm:spPr/>
      <dgm:t>
        <a:bodyPr/>
        <a:lstStyle/>
        <a:p>
          <a:endParaRPr lang="en-US"/>
        </a:p>
      </dgm:t>
    </dgm:pt>
    <dgm:pt modelId="{77E6CBAC-AD08-4382-97D2-46FF11A15F19}" type="sibTrans" cxnId="{1D8BE0DF-40DD-4602-81A9-91F1E1145FCC}">
      <dgm:prSet/>
      <dgm:spPr/>
      <dgm:t>
        <a:bodyPr/>
        <a:lstStyle/>
        <a:p>
          <a:endParaRPr lang="en-US"/>
        </a:p>
      </dgm:t>
    </dgm:pt>
    <dgm:pt modelId="{6142198F-81BD-47DF-A89F-DC861725A0B2}">
      <dgm:prSet/>
      <dgm:spPr/>
      <dgm:t>
        <a:bodyPr/>
        <a:lstStyle/>
        <a:p>
          <a:r>
            <a:rPr lang="en-US" dirty="0" smtClean="0"/>
            <a:t>Create decent work and maintain jobs</a:t>
          </a:r>
          <a:endParaRPr lang="en-US" dirty="0"/>
        </a:p>
      </dgm:t>
    </dgm:pt>
    <dgm:pt modelId="{E45A3A78-1BFC-4EE2-9C19-A77F9059A91C}" type="parTrans" cxnId="{A8FA744E-A9EA-4891-B0F2-47BA40119B4C}">
      <dgm:prSet/>
      <dgm:spPr/>
      <dgm:t>
        <a:bodyPr/>
        <a:lstStyle/>
        <a:p>
          <a:endParaRPr lang="en-US"/>
        </a:p>
      </dgm:t>
    </dgm:pt>
    <dgm:pt modelId="{4FCE47CA-469A-483D-833D-558635ACB3CE}" type="sibTrans" cxnId="{A8FA744E-A9EA-4891-B0F2-47BA40119B4C}">
      <dgm:prSet/>
      <dgm:spPr/>
      <dgm:t>
        <a:bodyPr/>
        <a:lstStyle/>
        <a:p>
          <a:endParaRPr lang="en-US"/>
        </a:p>
      </dgm:t>
    </dgm:pt>
    <dgm:pt modelId="{A0D4C1C7-FEEB-4D93-BAF8-83EF4C15C13A}">
      <dgm:prSet/>
      <dgm:spPr/>
      <dgm:t>
        <a:bodyPr/>
        <a:lstStyle/>
        <a:p>
          <a:r>
            <a:rPr lang="en-US" dirty="0" smtClean="0"/>
            <a:t>Transition must be actively shaped by government, companies, trade unions</a:t>
          </a:r>
          <a:endParaRPr lang="en-US" dirty="0"/>
        </a:p>
      </dgm:t>
    </dgm:pt>
    <dgm:pt modelId="{FE318653-63B9-42C2-8A24-2302358D1C58}" type="parTrans" cxnId="{9C81227C-0A29-44F1-B284-06B85838B0BC}">
      <dgm:prSet/>
      <dgm:spPr/>
      <dgm:t>
        <a:bodyPr/>
        <a:lstStyle/>
        <a:p>
          <a:endParaRPr lang="en-US"/>
        </a:p>
      </dgm:t>
    </dgm:pt>
    <dgm:pt modelId="{5538504E-5406-428A-89D1-AE2B0E121C9C}" type="sibTrans" cxnId="{9C81227C-0A29-44F1-B284-06B85838B0BC}">
      <dgm:prSet/>
      <dgm:spPr/>
      <dgm:t>
        <a:bodyPr/>
        <a:lstStyle/>
        <a:p>
          <a:endParaRPr lang="en-US"/>
        </a:p>
      </dgm:t>
    </dgm:pt>
    <dgm:pt modelId="{6D4C0B7E-8F5F-41D9-AAA2-0596C906A0FB}">
      <dgm:prSet/>
      <dgm:spPr/>
      <dgm:t>
        <a:bodyPr/>
        <a:lstStyle/>
        <a:p>
          <a:r>
            <a:rPr lang="en-US" dirty="0" smtClean="0"/>
            <a:t>Anchored in the preamble of the Paris-Agreement</a:t>
          </a:r>
          <a:endParaRPr lang="en-US" dirty="0"/>
        </a:p>
      </dgm:t>
    </dgm:pt>
    <dgm:pt modelId="{0823ABFF-1F27-4C93-B197-786BC596A03B}" type="parTrans" cxnId="{599D35D4-8D1E-4CBE-AD76-9FBEF43A57DB}">
      <dgm:prSet/>
      <dgm:spPr/>
      <dgm:t>
        <a:bodyPr/>
        <a:lstStyle/>
        <a:p>
          <a:endParaRPr lang="en-US"/>
        </a:p>
      </dgm:t>
    </dgm:pt>
    <dgm:pt modelId="{3C42D37C-021D-417E-A25D-788C251F555B}" type="sibTrans" cxnId="{599D35D4-8D1E-4CBE-AD76-9FBEF43A57DB}">
      <dgm:prSet/>
      <dgm:spPr/>
      <dgm:t>
        <a:bodyPr/>
        <a:lstStyle/>
        <a:p>
          <a:endParaRPr lang="en-US"/>
        </a:p>
      </dgm:t>
    </dgm:pt>
    <dgm:pt modelId="{79BAB245-A00E-4F85-87B6-7A9797DE35DE}">
      <dgm:prSet/>
      <dgm:spPr/>
      <dgm:t>
        <a:bodyPr/>
        <a:lstStyle/>
        <a:p>
          <a:r>
            <a:rPr lang="en-US" dirty="0" smtClean="0"/>
            <a:t>Ensure qualification and lifelong education for workers</a:t>
          </a:r>
          <a:endParaRPr lang="en-US" dirty="0"/>
        </a:p>
      </dgm:t>
    </dgm:pt>
    <dgm:pt modelId="{F0B27290-2E78-4232-BAB6-403211E92352}" type="parTrans" cxnId="{5CC59C51-7FF2-4333-8AF3-075B366BA409}">
      <dgm:prSet/>
      <dgm:spPr/>
      <dgm:t>
        <a:bodyPr/>
        <a:lstStyle/>
        <a:p>
          <a:endParaRPr lang="en-US"/>
        </a:p>
      </dgm:t>
    </dgm:pt>
    <dgm:pt modelId="{B5075432-C1C1-449C-88C6-86E714370153}" type="sibTrans" cxnId="{5CC59C51-7FF2-4333-8AF3-075B366BA409}">
      <dgm:prSet/>
      <dgm:spPr/>
      <dgm:t>
        <a:bodyPr/>
        <a:lstStyle/>
        <a:p>
          <a:endParaRPr lang="en-US"/>
        </a:p>
      </dgm:t>
    </dgm:pt>
    <dgm:pt modelId="{A01416E7-1509-47F4-9BC9-FF9017BBFBEB}">
      <dgm:prSet/>
      <dgm:spPr/>
      <dgm:t>
        <a:bodyPr/>
        <a:lstStyle/>
        <a:p>
          <a:r>
            <a:rPr lang="en-US" dirty="0" smtClean="0"/>
            <a:t>High sustainable investments ensure climate protection and profits </a:t>
          </a:r>
          <a:endParaRPr lang="en-US" dirty="0"/>
        </a:p>
      </dgm:t>
    </dgm:pt>
    <dgm:pt modelId="{857793BC-C5F2-4343-90E5-A7A801102D48}" type="parTrans" cxnId="{E37357F6-092C-4FE9-9E53-85078AABF405}">
      <dgm:prSet/>
      <dgm:spPr/>
      <dgm:t>
        <a:bodyPr/>
        <a:lstStyle/>
        <a:p>
          <a:endParaRPr lang="en-US"/>
        </a:p>
      </dgm:t>
    </dgm:pt>
    <dgm:pt modelId="{7D982A27-90A8-4272-8FE8-85B491DA3BB5}" type="sibTrans" cxnId="{E37357F6-092C-4FE9-9E53-85078AABF405}">
      <dgm:prSet/>
      <dgm:spPr/>
      <dgm:t>
        <a:bodyPr/>
        <a:lstStyle/>
        <a:p>
          <a:endParaRPr lang="en-US"/>
        </a:p>
      </dgm:t>
    </dgm:pt>
    <dgm:pt modelId="{512F513F-D4AF-4BCD-817F-FC1A7C05DDF2}">
      <dgm:prSet/>
      <dgm:spPr/>
      <dgm:t>
        <a:bodyPr/>
        <a:lstStyle/>
        <a:p>
          <a:r>
            <a:rPr lang="en-US" dirty="0" smtClean="0"/>
            <a:t>Fair cost allocation</a:t>
          </a:r>
          <a:endParaRPr lang="en-US" dirty="0"/>
        </a:p>
      </dgm:t>
    </dgm:pt>
    <dgm:pt modelId="{C6356746-2323-4272-BE4A-A1F8F1497BE1}" type="parTrans" cxnId="{D8D2E239-9DAB-4176-B154-1D41561AB788}">
      <dgm:prSet/>
      <dgm:spPr/>
      <dgm:t>
        <a:bodyPr/>
        <a:lstStyle/>
        <a:p>
          <a:endParaRPr lang="en-US"/>
        </a:p>
      </dgm:t>
    </dgm:pt>
    <dgm:pt modelId="{4239DBD4-43F3-4015-B7CE-65D3E55CCC7C}" type="sibTrans" cxnId="{D8D2E239-9DAB-4176-B154-1D41561AB788}">
      <dgm:prSet/>
      <dgm:spPr/>
      <dgm:t>
        <a:bodyPr/>
        <a:lstStyle/>
        <a:p>
          <a:endParaRPr lang="en-US"/>
        </a:p>
      </dgm:t>
    </dgm:pt>
    <dgm:pt modelId="{37218BCF-3ADB-4FB4-A9BC-3A56530A0491}" type="pres">
      <dgm:prSet presAssocID="{E6042FED-2357-4EB5-9E77-4CFC836EA418}" presName="linear" presStyleCnt="0">
        <dgm:presLayoutVars>
          <dgm:dir/>
          <dgm:animLvl val="lvl"/>
          <dgm:resizeHandles val="exact"/>
        </dgm:presLayoutVars>
      </dgm:prSet>
      <dgm:spPr/>
      <dgm:t>
        <a:bodyPr/>
        <a:lstStyle/>
        <a:p>
          <a:endParaRPr lang="en-US"/>
        </a:p>
      </dgm:t>
    </dgm:pt>
    <dgm:pt modelId="{21E42148-F727-4687-B9A8-21C48A9F035D}" type="pres">
      <dgm:prSet presAssocID="{6D4C0B7E-8F5F-41D9-AAA2-0596C906A0FB}" presName="parentLin" presStyleCnt="0"/>
      <dgm:spPr/>
    </dgm:pt>
    <dgm:pt modelId="{329F8BEA-D73B-4A1A-A1D3-4C166F05AAAE}" type="pres">
      <dgm:prSet presAssocID="{6D4C0B7E-8F5F-41D9-AAA2-0596C906A0FB}" presName="parentLeftMargin" presStyleLbl="node1" presStyleIdx="0" presStyleCnt="7"/>
      <dgm:spPr/>
      <dgm:t>
        <a:bodyPr/>
        <a:lstStyle/>
        <a:p>
          <a:endParaRPr lang="en-US"/>
        </a:p>
      </dgm:t>
    </dgm:pt>
    <dgm:pt modelId="{5E77C833-6FBD-47DC-A2C4-06EFA5DBEA7E}" type="pres">
      <dgm:prSet presAssocID="{6D4C0B7E-8F5F-41D9-AAA2-0596C906A0FB}" presName="parentText" presStyleLbl="node1" presStyleIdx="0" presStyleCnt="7">
        <dgm:presLayoutVars>
          <dgm:chMax val="0"/>
          <dgm:bulletEnabled val="1"/>
        </dgm:presLayoutVars>
      </dgm:prSet>
      <dgm:spPr/>
      <dgm:t>
        <a:bodyPr/>
        <a:lstStyle/>
        <a:p>
          <a:endParaRPr lang="en-US"/>
        </a:p>
      </dgm:t>
    </dgm:pt>
    <dgm:pt modelId="{264C7954-CC9D-4E6A-A601-E8754D0B4DA0}" type="pres">
      <dgm:prSet presAssocID="{6D4C0B7E-8F5F-41D9-AAA2-0596C906A0FB}" presName="negativeSpace" presStyleCnt="0"/>
      <dgm:spPr/>
    </dgm:pt>
    <dgm:pt modelId="{DC3855BF-0560-432D-89BE-04915418C430}" type="pres">
      <dgm:prSet presAssocID="{6D4C0B7E-8F5F-41D9-AAA2-0596C906A0FB}" presName="childText" presStyleLbl="conFgAcc1" presStyleIdx="0" presStyleCnt="7">
        <dgm:presLayoutVars>
          <dgm:bulletEnabled val="1"/>
        </dgm:presLayoutVars>
      </dgm:prSet>
      <dgm:spPr/>
    </dgm:pt>
    <dgm:pt modelId="{00BE34DA-5543-4FF1-9866-E86316F79F3C}" type="pres">
      <dgm:prSet presAssocID="{3C42D37C-021D-417E-A25D-788C251F555B}" presName="spaceBetweenRectangles" presStyleCnt="0"/>
      <dgm:spPr/>
    </dgm:pt>
    <dgm:pt modelId="{A3BC5F97-0460-4563-961F-9F05321A8F73}" type="pres">
      <dgm:prSet presAssocID="{A0D4C1C7-FEEB-4D93-BAF8-83EF4C15C13A}" presName="parentLin" presStyleCnt="0"/>
      <dgm:spPr/>
    </dgm:pt>
    <dgm:pt modelId="{F333372F-1786-4EBF-AA04-05D989DCF932}" type="pres">
      <dgm:prSet presAssocID="{A0D4C1C7-FEEB-4D93-BAF8-83EF4C15C13A}" presName="parentLeftMargin" presStyleLbl="node1" presStyleIdx="0" presStyleCnt="7"/>
      <dgm:spPr/>
      <dgm:t>
        <a:bodyPr/>
        <a:lstStyle/>
        <a:p>
          <a:endParaRPr lang="en-US"/>
        </a:p>
      </dgm:t>
    </dgm:pt>
    <dgm:pt modelId="{022FE851-9852-4902-B053-E8235B84C0A6}" type="pres">
      <dgm:prSet presAssocID="{A0D4C1C7-FEEB-4D93-BAF8-83EF4C15C13A}" presName="parentText" presStyleLbl="node1" presStyleIdx="1" presStyleCnt="7">
        <dgm:presLayoutVars>
          <dgm:chMax val="0"/>
          <dgm:bulletEnabled val="1"/>
        </dgm:presLayoutVars>
      </dgm:prSet>
      <dgm:spPr/>
      <dgm:t>
        <a:bodyPr/>
        <a:lstStyle/>
        <a:p>
          <a:endParaRPr lang="en-US"/>
        </a:p>
      </dgm:t>
    </dgm:pt>
    <dgm:pt modelId="{096D9637-46CC-4F83-8CD7-1EC1DDFCF07E}" type="pres">
      <dgm:prSet presAssocID="{A0D4C1C7-FEEB-4D93-BAF8-83EF4C15C13A}" presName="negativeSpace" presStyleCnt="0"/>
      <dgm:spPr/>
    </dgm:pt>
    <dgm:pt modelId="{F3BB69C9-C0DB-4964-A44E-638AFCF31069}" type="pres">
      <dgm:prSet presAssocID="{A0D4C1C7-FEEB-4D93-BAF8-83EF4C15C13A}" presName="childText" presStyleLbl="conFgAcc1" presStyleIdx="1" presStyleCnt="7">
        <dgm:presLayoutVars>
          <dgm:bulletEnabled val="1"/>
        </dgm:presLayoutVars>
      </dgm:prSet>
      <dgm:spPr/>
    </dgm:pt>
    <dgm:pt modelId="{A9C2ED90-CC53-4949-A520-A77E09201DF0}" type="pres">
      <dgm:prSet presAssocID="{5538504E-5406-428A-89D1-AE2B0E121C9C}" presName="spaceBetweenRectangles" presStyleCnt="0"/>
      <dgm:spPr/>
    </dgm:pt>
    <dgm:pt modelId="{BCD47EA6-F7C8-4578-8160-DAC4057BF87C}" type="pres">
      <dgm:prSet presAssocID="{A01416E7-1509-47F4-9BC9-FF9017BBFBEB}" presName="parentLin" presStyleCnt="0"/>
      <dgm:spPr/>
    </dgm:pt>
    <dgm:pt modelId="{CE19DF54-4FBE-41CA-AF88-F3D76FDA429B}" type="pres">
      <dgm:prSet presAssocID="{A01416E7-1509-47F4-9BC9-FF9017BBFBEB}" presName="parentLeftMargin" presStyleLbl="node1" presStyleIdx="1" presStyleCnt="7"/>
      <dgm:spPr/>
      <dgm:t>
        <a:bodyPr/>
        <a:lstStyle/>
        <a:p>
          <a:endParaRPr lang="en-US"/>
        </a:p>
      </dgm:t>
    </dgm:pt>
    <dgm:pt modelId="{77E6B193-C258-4CBB-A45D-8AA602F0C0C2}" type="pres">
      <dgm:prSet presAssocID="{A01416E7-1509-47F4-9BC9-FF9017BBFBEB}" presName="parentText" presStyleLbl="node1" presStyleIdx="2" presStyleCnt="7">
        <dgm:presLayoutVars>
          <dgm:chMax val="0"/>
          <dgm:bulletEnabled val="1"/>
        </dgm:presLayoutVars>
      </dgm:prSet>
      <dgm:spPr/>
      <dgm:t>
        <a:bodyPr/>
        <a:lstStyle/>
        <a:p>
          <a:endParaRPr lang="en-US"/>
        </a:p>
      </dgm:t>
    </dgm:pt>
    <dgm:pt modelId="{DEAC4018-6DC3-4F3A-B0D8-1588CEAC6761}" type="pres">
      <dgm:prSet presAssocID="{A01416E7-1509-47F4-9BC9-FF9017BBFBEB}" presName="negativeSpace" presStyleCnt="0"/>
      <dgm:spPr/>
    </dgm:pt>
    <dgm:pt modelId="{FD9FA4AE-D3D1-4F8A-AF32-665284CA66FB}" type="pres">
      <dgm:prSet presAssocID="{A01416E7-1509-47F4-9BC9-FF9017BBFBEB}" presName="childText" presStyleLbl="conFgAcc1" presStyleIdx="2" presStyleCnt="7">
        <dgm:presLayoutVars>
          <dgm:bulletEnabled val="1"/>
        </dgm:presLayoutVars>
      </dgm:prSet>
      <dgm:spPr/>
    </dgm:pt>
    <dgm:pt modelId="{AC027ABE-A72D-41FF-8842-2EADA1E18FC7}" type="pres">
      <dgm:prSet presAssocID="{7D982A27-90A8-4272-8FE8-85B491DA3BB5}" presName="spaceBetweenRectangles" presStyleCnt="0"/>
      <dgm:spPr/>
    </dgm:pt>
    <dgm:pt modelId="{6FB57769-6AB3-400D-97AA-B3F59292211C}" type="pres">
      <dgm:prSet presAssocID="{6142198F-81BD-47DF-A89F-DC861725A0B2}" presName="parentLin" presStyleCnt="0"/>
      <dgm:spPr/>
    </dgm:pt>
    <dgm:pt modelId="{BDA09B24-B7F7-4911-9CED-D3E0DEAC1F24}" type="pres">
      <dgm:prSet presAssocID="{6142198F-81BD-47DF-A89F-DC861725A0B2}" presName="parentLeftMargin" presStyleLbl="node1" presStyleIdx="2" presStyleCnt="7"/>
      <dgm:spPr/>
      <dgm:t>
        <a:bodyPr/>
        <a:lstStyle/>
        <a:p>
          <a:endParaRPr lang="en-US"/>
        </a:p>
      </dgm:t>
    </dgm:pt>
    <dgm:pt modelId="{C6C11D16-F7FB-46E3-BBBB-AEEAF9337F11}" type="pres">
      <dgm:prSet presAssocID="{6142198F-81BD-47DF-A89F-DC861725A0B2}" presName="parentText" presStyleLbl="node1" presStyleIdx="3" presStyleCnt="7">
        <dgm:presLayoutVars>
          <dgm:chMax val="0"/>
          <dgm:bulletEnabled val="1"/>
        </dgm:presLayoutVars>
      </dgm:prSet>
      <dgm:spPr/>
      <dgm:t>
        <a:bodyPr/>
        <a:lstStyle/>
        <a:p>
          <a:endParaRPr lang="en-US"/>
        </a:p>
      </dgm:t>
    </dgm:pt>
    <dgm:pt modelId="{F66AEDB5-1424-4C73-83A8-614C90D718EE}" type="pres">
      <dgm:prSet presAssocID="{6142198F-81BD-47DF-A89F-DC861725A0B2}" presName="negativeSpace" presStyleCnt="0"/>
      <dgm:spPr/>
    </dgm:pt>
    <dgm:pt modelId="{1F20ADC1-45DC-4D25-9EC3-1B5AEEE2C419}" type="pres">
      <dgm:prSet presAssocID="{6142198F-81BD-47DF-A89F-DC861725A0B2}" presName="childText" presStyleLbl="conFgAcc1" presStyleIdx="3" presStyleCnt="7">
        <dgm:presLayoutVars>
          <dgm:bulletEnabled val="1"/>
        </dgm:presLayoutVars>
      </dgm:prSet>
      <dgm:spPr/>
    </dgm:pt>
    <dgm:pt modelId="{1086E1A9-9525-44B0-A635-C2CD56AF287A}" type="pres">
      <dgm:prSet presAssocID="{4FCE47CA-469A-483D-833D-558635ACB3CE}" presName="spaceBetweenRectangles" presStyleCnt="0"/>
      <dgm:spPr/>
    </dgm:pt>
    <dgm:pt modelId="{E1463E66-C1E3-4C86-A0E6-46DBAC2C8CCC}" type="pres">
      <dgm:prSet presAssocID="{D62F38BF-ACEF-49EE-8259-71A0B69489F5}" presName="parentLin" presStyleCnt="0"/>
      <dgm:spPr/>
    </dgm:pt>
    <dgm:pt modelId="{C1EF28E2-5529-48B4-8B41-2E8DFFF9B04A}" type="pres">
      <dgm:prSet presAssocID="{D62F38BF-ACEF-49EE-8259-71A0B69489F5}" presName="parentLeftMargin" presStyleLbl="node1" presStyleIdx="3" presStyleCnt="7"/>
      <dgm:spPr/>
      <dgm:t>
        <a:bodyPr/>
        <a:lstStyle/>
        <a:p>
          <a:endParaRPr lang="en-US"/>
        </a:p>
      </dgm:t>
    </dgm:pt>
    <dgm:pt modelId="{62D427D4-04EB-4D4B-9B00-A0BA2652E18C}" type="pres">
      <dgm:prSet presAssocID="{D62F38BF-ACEF-49EE-8259-71A0B69489F5}" presName="parentText" presStyleLbl="node1" presStyleIdx="4" presStyleCnt="7">
        <dgm:presLayoutVars>
          <dgm:chMax val="0"/>
          <dgm:bulletEnabled val="1"/>
        </dgm:presLayoutVars>
      </dgm:prSet>
      <dgm:spPr/>
      <dgm:t>
        <a:bodyPr/>
        <a:lstStyle/>
        <a:p>
          <a:endParaRPr lang="en-US"/>
        </a:p>
      </dgm:t>
    </dgm:pt>
    <dgm:pt modelId="{33E35020-AD1E-45CB-84C3-4BC193C7CD88}" type="pres">
      <dgm:prSet presAssocID="{D62F38BF-ACEF-49EE-8259-71A0B69489F5}" presName="negativeSpace" presStyleCnt="0"/>
      <dgm:spPr/>
    </dgm:pt>
    <dgm:pt modelId="{D2FC70ED-B619-4238-96C0-90DABC96F72D}" type="pres">
      <dgm:prSet presAssocID="{D62F38BF-ACEF-49EE-8259-71A0B69489F5}" presName="childText" presStyleLbl="conFgAcc1" presStyleIdx="4" presStyleCnt="7">
        <dgm:presLayoutVars>
          <dgm:bulletEnabled val="1"/>
        </dgm:presLayoutVars>
      </dgm:prSet>
      <dgm:spPr/>
    </dgm:pt>
    <dgm:pt modelId="{FC9BC9F7-DE9C-4B03-A7FF-759442629C14}" type="pres">
      <dgm:prSet presAssocID="{77E6CBAC-AD08-4382-97D2-46FF11A15F19}" presName="spaceBetweenRectangles" presStyleCnt="0"/>
      <dgm:spPr/>
    </dgm:pt>
    <dgm:pt modelId="{5AA0FCF1-6459-4990-8184-7FC14436F23D}" type="pres">
      <dgm:prSet presAssocID="{79BAB245-A00E-4F85-87B6-7A9797DE35DE}" presName="parentLin" presStyleCnt="0"/>
      <dgm:spPr/>
    </dgm:pt>
    <dgm:pt modelId="{2CADE1C6-EBDA-4875-82F6-3F50FB186552}" type="pres">
      <dgm:prSet presAssocID="{79BAB245-A00E-4F85-87B6-7A9797DE35DE}" presName="parentLeftMargin" presStyleLbl="node1" presStyleIdx="4" presStyleCnt="7"/>
      <dgm:spPr/>
      <dgm:t>
        <a:bodyPr/>
        <a:lstStyle/>
        <a:p>
          <a:endParaRPr lang="en-US"/>
        </a:p>
      </dgm:t>
    </dgm:pt>
    <dgm:pt modelId="{250F8A6F-BB95-473E-8C14-8D6131E8C0BB}" type="pres">
      <dgm:prSet presAssocID="{79BAB245-A00E-4F85-87B6-7A9797DE35DE}" presName="parentText" presStyleLbl="node1" presStyleIdx="5" presStyleCnt="7">
        <dgm:presLayoutVars>
          <dgm:chMax val="0"/>
          <dgm:bulletEnabled val="1"/>
        </dgm:presLayoutVars>
      </dgm:prSet>
      <dgm:spPr/>
      <dgm:t>
        <a:bodyPr/>
        <a:lstStyle/>
        <a:p>
          <a:endParaRPr lang="en-US"/>
        </a:p>
      </dgm:t>
    </dgm:pt>
    <dgm:pt modelId="{3446FA20-854A-43F3-9607-C399B30D8F05}" type="pres">
      <dgm:prSet presAssocID="{79BAB245-A00E-4F85-87B6-7A9797DE35DE}" presName="negativeSpace" presStyleCnt="0"/>
      <dgm:spPr/>
    </dgm:pt>
    <dgm:pt modelId="{6A975F13-677C-469F-8FAD-1B6D0CF6F915}" type="pres">
      <dgm:prSet presAssocID="{79BAB245-A00E-4F85-87B6-7A9797DE35DE}" presName="childText" presStyleLbl="conFgAcc1" presStyleIdx="5" presStyleCnt="7">
        <dgm:presLayoutVars>
          <dgm:bulletEnabled val="1"/>
        </dgm:presLayoutVars>
      </dgm:prSet>
      <dgm:spPr/>
    </dgm:pt>
    <dgm:pt modelId="{36058A94-6B76-45EE-9D54-60C91E5F79A9}" type="pres">
      <dgm:prSet presAssocID="{B5075432-C1C1-449C-88C6-86E714370153}" presName="spaceBetweenRectangles" presStyleCnt="0"/>
      <dgm:spPr/>
    </dgm:pt>
    <dgm:pt modelId="{7080CDD0-4D0B-4AA2-A0AA-FCBF50087E22}" type="pres">
      <dgm:prSet presAssocID="{512F513F-D4AF-4BCD-817F-FC1A7C05DDF2}" presName="parentLin" presStyleCnt="0"/>
      <dgm:spPr/>
    </dgm:pt>
    <dgm:pt modelId="{F57C8FC2-F326-43F9-8FFC-F1F7D9D07DB9}" type="pres">
      <dgm:prSet presAssocID="{512F513F-D4AF-4BCD-817F-FC1A7C05DDF2}" presName="parentLeftMargin" presStyleLbl="node1" presStyleIdx="5" presStyleCnt="7"/>
      <dgm:spPr/>
      <dgm:t>
        <a:bodyPr/>
        <a:lstStyle/>
        <a:p>
          <a:endParaRPr lang="en-US"/>
        </a:p>
      </dgm:t>
    </dgm:pt>
    <dgm:pt modelId="{02A545BE-4432-45E7-94E9-F5663AA0C2CC}" type="pres">
      <dgm:prSet presAssocID="{512F513F-D4AF-4BCD-817F-FC1A7C05DDF2}" presName="parentText" presStyleLbl="node1" presStyleIdx="6" presStyleCnt="7">
        <dgm:presLayoutVars>
          <dgm:chMax val="0"/>
          <dgm:bulletEnabled val="1"/>
        </dgm:presLayoutVars>
      </dgm:prSet>
      <dgm:spPr/>
      <dgm:t>
        <a:bodyPr/>
        <a:lstStyle/>
        <a:p>
          <a:endParaRPr lang="en-US"/>
        </a:p>
      </dgm:t>
    </dgm:pt>
    <dgm:pt modelId="{492DC7AA-B6B6-4559-A2AE-F6C31AB27628}" type="pres">
      <dgm:prSet presAssocID="{512F513F-D4AF-4BCD-817F-FC1A7C05DDF2}" presName="negativeSpace" presStyleCnt="0"/>
      <dgm:spPr/>
    </dgm:pt>
    <dgm:pt modelId="{C670711B-58B7-4540-B76D-FDD8BDC07077}" type="pres">
      <dgm:prSet presAssocID="{512F513F-D4AF-4BCD-817F-FC1A7C05DDF2}" presName="childText" presStyleLbl="conFgAcc1" presStyleIdx="6" presStyleCnt="7">
        <dgm:presLayoutVars>
          <dgm:bulletEnabled val="1"/>
        </dgm:presLayoutVars>
      </dgm:prSet>
      <dgm:spPr/>
    </dgm:pt>
  </dgm:ptLst>
  <dgm:cxnLst>
    <dgm:cxn modelId="{D8D2E239-9DAB-4176-B154-1D41561AB788}" srcId="{E6042FED-2357-4EB5-9E77-4CFC836EA418}" destId="{512F513F-D4AF-4BCD-817F-FC1A7C05DDF2}" srcOrd="6" destOrd="0" parTransId="{C6356746-2323-4272-BE4A-A1F8F1497BE1}" sibTransId="{4239DBD4-43F3-4015-B7CE-65D3E55CCC7C}"/>
    <dgm:cxn modelId="{7CB527F9-AA28-419F-88D3-2B60396771C9}" type="presOf" srcId="{6D4C0B7E-8F5F-41D9-AAA2-0596C906A0FB}" destId="{329F8BEA-D73B-4A1A-A1D3-4C166F05AAAE}" srcOrd="0" destOrd="0" presId="urn:microsoft.com/office/officeart/2005/8/layout/list1"/>
    <dgm:cxn modelId="{5CC59C51-7FF2-4333-8AF3-075B366BA409}" srcId="{E6042FED-2357-4EB5-9E77-4CFC836EA418}" destId="{79BAB245-A00E-4F85-87B6-7A9797DE35DE}" srcOrd="5" destOrd="0" parTransId="{F0B27290-2E78-4232-BAB6-403211E92352}" sibTransId="{B5075432-C1C1-449C-88C6-86E714370153}"/>
    <dgm:cxn modelId="{A8FA744E-A9EA-4891-B0F2-47BA40119B4C}" srcId="{E6042FED-2357-4EB5-9E77-4CFC836EA418}" destId="{6142198F-81BD-47DF-A89F-DC861725A0B2}" srcOrd="3" destOrd="0" parTransId="{E45A3A78-1BFC-4EE2-9C19-A77F9059A91C}" sibTransId="{4FCE47CA-469A-483D-833D-558635ACB3CE}"/>
    <dgm:cxn modelId="{948D350E-A45B-4A7A-9BBA-AB9354984728}" type="presOf" srcId="{6142198F-81BD-47DF-A89F-DC861725A0B2}" destId="{C6C11D16-F7FB-46E3-BBBB-AEEAF9337F11}" srcOrd="1" destOrd="0" presId="urn:microsoft.com/office/officeart/2005/8/layout/list1"/>
    <dgm:cxn modelId="{9C81227C-0A29-44F1-B284-06B85838B0BC}" srcId="{E6042FED-2357-4EB5-9E77-4CFC836EA418}" destId="{A0D4C1C7-FEEB-4D93-BAF8-83EF4C15C13A}" srcOrd="1" destOrd="0" parTransId="{FE318653-63B9-42C2-8A24-2302358D1C58}" sibTransId="{5538504E-5406-428A-89D1-AE2B0E121C9C}"/>
    <dgm:cxn modelId="{05B0BA4E-A39D-4E5D-AFF5-D4AE3C0B7A49}" type="presOf" srcId="{6142198F-81BD-47DF-A89F-DC861725A0B2}" destId="{BDA09B24-B7F7-4911-9CED-D3E0DEAC1F24}" srcOrd="0" destOrd="0" presId="urn:microsoft.com/office/officeart/2005/8/layout/list1"/>
    <dgm:cxn modelId="{1D8BE0DF-40DD-4602-81A9-91F1E1145FCC}" srcId="{E6042FED-2357-4EB5-9E77-4CFC836EA418}" destId="{D62F38BF-ACEF-49EE-8259-71A0B69489F5}" srcOrd="4" destOrd="0" parTransId="{08F02DF3-00A1-4240-8EF8-1EC795103057}" sibTransId="{77E6CBAC-AD08-4382-97D2-46FF11A15F19}"/>
    <dgm:cxn modelId="{A2EEE9CC-BDF7-47E8-B84D-D1875992C99D}" type="presOf" srcId="{A0D4C1C7-FEEB-4D93-BAF8-83EF4C15C13A}" destId="{022FE851-9852-4902-B053-E8235B84C0A6}" srcOrd="1" destOrd="0" presId="urn:microsoft.com/office/officeart/2005/8/layout/list1"/>
    <dgm:cxn modelId="{599D35D4-8D1E-4CBE-AD76-9FBEF43A57DB}" srcId="{E6042FED-2357-4EB5-9E77-4CFC836EA418}" destId="{6D4C0B7E-8F5F-41D9-AAA2-0596C906A0FB}" srcOrd="0" destOrd="0" parTransId="{0823ABFF-1F27-4C93-B197-786BC596A03B}" sibTransId="{3C42D37C-021D-417E-A25D-788C251F555B}"/>
    <dgm:cxn modelId="{14A1ED36-E086-4C9F-9D3B-E9288BF3EAF6}" type="presOf" srcId="{D62F38BF-ACEF-49EE-8259-71A0B69489F5}" destId="{C1EF28E2-5529-48B4-8B41-2E8DFFF9B04A}" srcOrd="0" destOrd="0" presId="urn:microsoft.com/office/officeart/2005/8/layout/list1"/>
    <dgm:cxn modelId="{E37357F6-092C-4FE9-9E53-85078AABF405}" srcId="{E6042FED-2357-4EB5-9E77-4CFC836EA418}" destId="{A01416E7-1509-47F4-9BC9-FF9017BBFBEB}" srcOrd="2" destOrd="0" parTransId="{857793BC-C5F2-4343-90E5-A7A801102D48}" sibTransId="{7D982A27-90A8-4272-8FE8-85B491DA3BB5}"/>
    <dgm:cxn modelId="{1444DFE4-C504-4819-8110-E6E41E941BD0}" type="presOf" srcId="{A0D4C1C7-FEEB-4D93-BAF8-83EF4C15C13A}" destId="{F333372F-1786-4EBF-AA04-05D989DCF932}" srcOrd="0" destOrd="0" presId="urn:microsoft.com/office/officeart/2005/8/layout/list1"/>
    <dgm:cxn modelId="{7ED930ED-717E-4432-8926-1E400A01CBF8}" type="presOf" srcId="{512F513F-D4AF-4BCD-817F-FC1A7C05DDF2}" destId="{F57C8FC2-F326-43F9-8FFC-F1F7D9D07DB9}" srcOrd="0" destOrd="0" presId="urn:microsoft.com/office/officeart/2005/8/layout/list1"/>
    <dgm:cxn modelId="{37B144D0-92EB-422B-AFA6-13FADEFA284C}" type="presOf" srcId="{79BAB245-A00E-4F85-87B6-7A9797DE35DE}" destId="{2CADE1C6-EBDA-4875-82F6-3F50FB186552}" srcOrd="0" destOrd="0" presId="urn:microsoft.com/office/officeart/2005/8/layout/list1"/>
    <dgm:cxn modelId="{C50BA3F5-CEAF-4337-AC52-125C8F2A43E8}" type="presOf" srcId="{79BAB245-A00E-4F85-87B6-7A9797DE35DE}" destId="{250F8A6F-BB95-473E-8C14-8D6131E8C0BB}" srcOrd="1" destOrd="0" presId="urn:microsoft.com/office/officeart/2005/8/layout/list1"/>
    <dgm:cxn modelId="{E9EE6A8D-D18D-4AAC-B40D-624BCB342A5A}" type="presOf" srcId="{D62F38BF-ACEF-49EE-8259-71A0B69489F5}" destId="{62D427D4-04EB-4D4B-9B00-A0BA2652E18C}" srcOrd="1" destOrd="0" presId="urn:microsoft.com/office/officeart/2005/8/layout/list1"/>
    <dgm:cxn modelId="{9AB7FEE7-0A9C-48D3-9CC0-7A829A6E5C3B}" type="presOf" srcId="{6D4C0B7E-8F5F-41D9-AAA2-0596C906A0FB}" destId="{5E77C833-6FBD-47DC-A2C4-06EFA5DBEA7E}" srcOrd="1" destOrd="0" presId="urn:microsoft.com/office/officeart/2005/8/layout/list1"/>
    <dgm:cxn modelId="{8383FB08-C615-48CC-BEB8-477A175C14B7}" type="presOf" srcId="{E6042FED-2357-4EB5-9E77-4CFC836EA418}" destId="{37218BCF-3ADB-4FB4-A9BC-3A56530A0491}" srcOrd="0" destOrd="0" presId="urn:microsoft.com/office/officeart/2005/8/layout/list1"/>
    <dgm:cxn modelId="{F1BF7C83-D07A-4AB9-8DCE-EB2B9F7B745F}" type="presOf" srcId="{A01416E7-1509-47F4-9BC9-FF9017BBFBEB}" destId="{77E6B193-C258-4CBB-A45D-8AA602F0C0C2}" srcOrd="1" destOrd="0" presId="urn:microsoft.com/office/officeart/2005/8/layout/list1"/>
    <dgm:cxn modelId="{4C07AC1E-D9E7-41CE-B3DD-79085CCACAA0}" type="presOf" srcId="{512F513F-D4AF-4BCD-817F-FC1A7C05DDF2}" destId="{02A545BE-4432-45E7-94E9-F5663AA0C2CC}" srcOrd="1" destOrd="0" presId="urn:microsoft.com/office/officeart/2005/8/layout/list1"/>
    <dgm:cxn modelId="{FF3A5B96-44CD-4161-809A-1EC506E0D046}" type="presOf" srcId="{A01416E7-1509-47F4-9BC9-FF9017BBFBEB}" destId="{CE19DF54-4FBE-41CA-AF88-F3D76FDA429B}" srcOrd="0" destOrd="0" presId="urn:microsoft.com/office/officeart/2005/8/layout/list1"/>
    <dgm:cxn modelId="{00199BAF-5A3E-451F-8C4E-5C713E119FD7}" type="presParOf" srcId="{37218BCF-3ADB-4FB4-A9BC-3A56530A0491}" destId="{21E42148-F727-4687-B9A8-21C48A9F035D}" srcOrd="0" destOrd="0" presId="urn:microsoft.com/office/officeart/2005/8/layout/list1"/>
    <dgm:cxn modelId="{AEE71FB6-FA1C-44BE-ADFF-00B1C8CF794A}" type="presParOf" srcId="{21E42148-F727-4687-B9A8-21C48A9F035D}" destId="{329F8BEA-D73B-4A1A-A1D3-4C166F05AAAE}" srcOrd="0" destOrd="0" presId="urn:microsoft.com/office/officeart/2005/8/layout/list1"/>
    <dgm:cxn modelId="{289C395D-E7E4-4641-8F31-741FC9D61076}" type="presParOf" srcId="{21E42148-F727-4687-B9A8-21C48A9F035D}" destId="{5E77C833-6FBD-47DC-A2C4-06EFA5DBEA7E}" srcOrd="1" destOrd="0" presId="urn:microsoft.com/office/officeart/2005/8/layout/list1"/>
    <dgm:cxn modelId="{226BF665-8259-4F87-8B23-059821F49888}" type="presParOf" srcId="{37218BCF-3ADB-4FB4-A9BC-3A56530A0491}" destId="{264C7954-CC9D-4E6A-A601-E8754D0B4DA0}" srcOrd="1" destOrd="0" presId="urn:microsoft.com/office/officeart/2005/8/layout/list1"/>
    <dgm:cxn modelId="{48781273-3FFA-43DA-BC3D-2C77C9F72A1E}" type="presParOf" srcId="{37218BCF-3ADB-4FB4-A9BC-3A56530A0491}" destId="{DC3855BF-0560-432D-89BE-04915418C430}" srcOrd="2" destOrd="0" presId="urn:microsoft.com/office/officeart/2005/8/layout/list1"/>
    <dgm:cxn modelId="{F470EA91-A72A-4583-8217-95D03FC231B8}" type="presParOf" srcId="{37218BCF-3ADB-4FB4-A9BC-3A56530A0491}" destId="{00BE34DA-5543-4FF1-9866-E86316F79F3C}" srcOrd="3" destOrd="0" presId="urn:microsoft.com/office/officeart/2005/8/layout/list1"/>
    <dgm:cxn modelId="{04EB950C-AFC5-44E5-93C0-98CFF79B76ED}" type="presParOf" srcId="{37218BCF-3ADB-4FB4-A9BC-3A56530A0491}" destId="{A3BC5F97-0460-4563-961F-9F05321A8F73}" srcOrd="4" destOrd="0" presId="urn:microsoft.com/office/officeart/2005/8/layout/list1"/>
    <dgm:cxn modelId="{24B80393-95C3-486C-9F87-77507FD3C47C}" type="presParOf" srcId="{A3BC5F97-0460-4563-961F-9F05321A8F73}" destId="{F333372F-1786-4EBF-AA04-05D989DCF932}" srcOrd="0" destOrd="0" presId="urn:microsoft.com/office/officeart/2005/8/layout/list1"/>
    <dgm:cxn modelId="{63AD3286-AAAD-4618-BBC1-56E99A7D5D6E}" type="presParOf" srcId="{A3BC5F97-0460-4563-961F-9F05321A8F73}" destId="{022FE851-9852-4902-B053-E8235B84C0A6}" srcOrd="1" destOrd="0" presId="urn:microsoft.com/office/officeart/2005/8/layout/list1"/>
    <dgm:cxn modelId="{C34A1A78-EA00-4D90-8ADB-6DB75202A5B5}" type="presParOf" srcId="{37218BCF-3ADB-4FB4-A9BC-3A56530A0491}" destId="{096D9637-46CC-4F83-8CD7-1EC1DDFCF07E}" srcOrd="5" destOrd="0" presId="urn:microsoft.com/office/officeart/2005/8/layout/list1"/>
    <dgm:cxn modelId="{6BE2A6CB-5F40-4079-8294-C414BB176D5F}" type="presParOf" srcId="{37218BCF-3ADB-4FB4-A9BC-3A56530A0491}" destId="{F3BB69C9-C0DB-4964-A44E-638AFCF31069}" srcOrd="6" destOrd="0" presId="urn:microsoft.com/office/officeart/2005/8/layout/list1"/>
    <dgm:cxn modelId="{853BC187-219D-40E4-A417-5D373B168B95}" type="presParOf" srcId="{37218BCF-3ADB-4FB4-A9BC-3A56530A0491}" destId="{A9C2ED90-CC53-4949-A520-A77E09201DF0}" srcOrd="7" destOrd="0" presId="urn:microsoft.com/office/officeart/2005/8/layout/list1"/>
    <dgm:cxn modelId="{8ED08254-5D17-468F-BCC6-D3BB52A6D1ED}" type="presParOf" srcId="{37218BCF-3ADB-4FB4-A9BC-3A56530A0491}" destId="{BCD47EA6-F7C8-4578-8160-DAC4057BF87C}" srcOrd="8" destOrd="0" presId="urn:microsoft.com/office/officeart/2005/8/layout/list1"/>
    <dgm:cxn modelId="{5A49E0A2-EC77-4723-AA70-5D3518679289}" type="presParOf" srcId="{BCD47EA6-F7C8-4578-8160-DAC4057BF87C}" destId="{CE19DF54-4FBE-41CA-AF88-F3D76FDA429B}" srcOrd="0" destOrd="0" presId="urn:microsoft.com/office/officeart/2005/8/layout/list1"/>
    <dgm:cxn modelId="{7525A986-DF4C-468C-BD95-CB400414E13A}" type="presParOf" srcId="{BCD47EA6-F7C8-4578-8160-DAC4057BF87C}" destId="{77E6B193-C258-4CBB-A45D-8AA602F0C0C2}" srcOrd="1" destOrd="0" presId="urn:microsoft.com/office/officeart/2005/8/layout/list1"/>
    <dgm:cxn modelId="{029E76F6-701A-4E6E-AE54-DD8279B45FF2}" type="presParOf" srcId="{37218BCF-3ADB-4FB4-A9BC-3A56530A0491}" destId="{DEAC4018-6DC3-4F3A-B0D8-1588CEAC6761}" srcOrd="9" destOrd="0" presId="urn:microsoft.com/office/officeart/2005/8/layout/list1"/>
    <dgm:cxn modelId="{AF99AFCC-65DB-4DB4-9FB1-528D79FD7E65}" type="presParOf" srcId="{37218BCF-3ADB-4FB4-A9BC-3A56530A0491}" destId="{FD9FA4AE-D3D1-4F8A-AF32-665284CA66FB}" srcOrd="10" destOrd="0" presId="urn:microsoft.com/office/officeart/2005/8/layout/list1"/>
    <dgm:cxn modelId="{1C124BB0-95FE-4361-818D-195D8B9B97EF}" type="presParOf" srcId="{37218BCF-3ADB-4FB4-A9BC-3A56530A0491}" destId="{AC027ABE-A72D-41FF-8842-2EADA1E18FC7}" srcOrd="11" destOrd="0" presId="urn:microsoft.com/office/officeart/2005/8/layout/list1"/>
    <dgm:cxn modelId="{7F48F3D1-9648-4A51-A8AB-4C792DF7D58A}" type="presParOf" srcId="{37218BCF-3ADB-4FB4-A9BC-3A56530A0491}" destId="{6FB57769-6AB3-400D-97AA-B3F59292211C}" srcOrd="12" destOrd="0" presId="urn:microsoft.com/office/officeart/2005/8/layout/list1"/>
    <dgm:cxn modelId="{CB10A47A-E294-4470-B714-DCC7377654D3}" type="presParOf" srcId="{6FB57769-6AB3-400D-97AA-B3F59292211C}" destId="{BDA09B24-B7F7-4911-9CED-D3E0DEAC1F24}" srcOrd="0" destOrd="0" presId="urn:microsoft.com/office/officeart/2005/8/layout/list1"/>
    <dgm:cxn modelId="{A8E052BA-3839-4138-8859-D2FB0EC0C2D7}" type="presParOf" srcId="{6FB57769-6AB3-400D-97AA-B3F59292211C}" destId="{C6C11D16-F7FB-46E3-BBBB-AEEAF9337F11}" srcOrd="1" destOrd="0" presId="urn:microsoft.com/office/officeart/2005/8/layout/list1"/>
    <dgm:cxn modelId="{5833A22E-A60E-4020-AF9E-8E811FECCED1}" type="presParOf" srcId="{37218BCF-3ADB-4FB4-A9BC-3A56530A0491}" destId="{F66AEDB5-1424-4C73-83A8-614C90D718EE}" srcOrd="13" destOrd="0" presId="urn:microsoft.com/office/officeart/2005/8/layout/list1"/>
    <dgm:cxn modelId="{54380067-869C-4931-B888-98B6191668D5}" type="presParOf" srcId="{37218BCF-3ADB-4FB4-A9BC-3A56530A0491}" destId="{1F20ADC1-45DC-4D25-9EC3-1B5AEEE2C419}" srcOrd="14" destOrd="0" presId="urn:microsoft.com/office/officeart/2005/8/layout/list1"/>
    <dgm:cxn modelId="{C3ECC3D5-CCDF-4816-8112-BC8BA75541D8}" type="presParOf" srcId="{37218BCF-3ADB-4FB4-A9BC-3A56530A0491}" destId="{1086E1A9-9525-44B0-A635-C2CD56AF287A}" srcOrd="15" destOrd="0" presId="urn:microsoft.com/office/officeart/2005/8/layout/list1"/>
    <dgm:cxn modelId="{82075DCD-11E6-44F8-B521-46CD727EDF3A}" type="presParOf" srcId="{37218BCF-3ADB-4FB4-A9BC-3A56530A0491}" destId="{E1463E66-C1E3-4C86-A0E6-46DBAC2C8CCC}" srcOrd="16" destOrd="0" presId="urn:microsoft.com/office/officeart/2005/8/layout/list1"/>
    <dgm:cxn modelId="{1D4EDD8B-76BD-4790-A7AF-D7A43FAC0D68}" type="presParOf" srcId="{E1463E66-C1E3-4C86-A0E6-46DBAC2C8CCC}" destId="{C1EF28E2-5529-48B4-8B41-2E8DFFF9B04A}" srcOrd="0" destOrd="0" presId="urn:microsoft.com/office/officeart/2005/8/layout/list1"/>
    <dgm:cxn modelId="{B76D69ED-CF35-4D00-ADAD-0BC0C522088F}" type="presParOf" srcId="{E1463E66-C1E3-4C86-A0E6-46DBAC2C8CCC}" destId="{62D427D4-04EB-4D4B-9B00-A0BA2652E18C}" srcOrd="1" destOrd="0" presId="urn:microsoft.com/office/officeart/2005/8/layout/list1"/>
    <dgm:cxn modelId="{4008602E-08D6-4875-9BC3-33743DF78F31}" type="presParOf" srcId="{37218BCF-3ADB-4FB4-A9BC-3A56530A0491}" destId="{33E35020-AD1E-45CB-84C3-4BC193C7CD88}" srcOrd="17" destOrd="0" presId="urn:microsoft.com/office/officeart/2005/8/layout/list1"/>
    <dgm:cxn modelId="{C90AFA86-9687-4D78-9FE6-0B18DABBDE7D}" type="presParOf" srcId="{37218BCF-3ADB-4FB4-A9BC-3A56530A0491}" destId="{D2FC70ED-B619-4238-96C0-90DABC96F72D}" srcOrd="18" destOrd="0" presId="urn:microsoft.com/office/officeart/2005/8/layout/list1"/>
    <dgm:cxn modelId="{1B027182-89C9-41A4-B9FB-F7EAB19BC606}" type="presParOf" srcId="{37218BCF-3ADB-4FB4-A9BC-3A56530A0491}" destId="{FC9BC9F7-DE9C-4B03-A7FF-759442629C14}" srcOrd="19" destOrd="0" presId="urn:microsoft.com/office/officeart/2005/8/layout/list1"/>
    <dgm:cxn modelId="{A8FF3EB1-2D0A-4306-92AD-AAE9A9EAF931}" type="presParOf" srcId="{37218BCF-3ADB-4FB4-A9BC-3A56530A0491}" destId="{5AA0FCF1-6459-4990-8184-7FC14436F23D}" srcOrd="20" destOrd="0" presId="urn:microsoft.com/office/officeart/2005/8/layout/list1"/>
    <dgm:cxn modelId="{02CD6425-C2B5-4F2B-B9E7-24BE44229A1B}" type="presParOf" srcId="{5AA0FCF1-6459-4990-8184-7FC14436F23D}" destId="{2CADE1C6-EBDA-4875-82F6-3F50FB186552}" srcOrd="0" destOrd="0" presId="urn:microsoft.com/office/officeart/2005/8/layout/list1"/>
    <dgm:cxn modelId="{6E7E09F1-B218-4463-8E50-990050DC94BE}" type="presParOf" srcId="{5AA0FCF1-6459-4990-8184-7FC14436F23D}" destId="{250F8A6F-BB95-473E-8C14-8D6131E8C0BB}" srcOrd="1" destOrd="0" presId="urn:microsoft.com/office/officeart/2005/8/layout/list1"/>
    <dgm:cxn modelId="{4C365EE0-1235-4061-B894-1928EE58824D}" type="presParOf" srcId="{37218BCF-3ADB-4FB4-A9BC-3A56530A0491}" destId="{3446FA20-854A-43F3-9607-C399B30D8F05}" srcOrd="21" destOrd="0" presId="urn:microsoft.com/office/officeart/2005/8/layout/list1"/>
    <dgm:cxn modelId="{9432BDE8-C5BF-40FA-8D7B-7BEB6B16D4A2}" type="presParOf" srcId="{37218BCF-3ADB-4FB4-A9BC-3A56530A0491}" destId="{6A975F13-677C-469F-8FAD-1B6D0CF6F915}" srcOrd="22" destOrd="0" presId="urn:microsoft.com/office/officeart/2005/8/layout/list1"/>
    <dgm:cxn modelId="{B8DA1695-8995-478D-B088-65D46B4EE8CD}" type="presParOf" srcId="{37218BCF-3ADB-4FB4-A9BC-3A56530A0491}" destId="{36058A94-6B76-45EE-9D54-60C91E5F79A9}" srcOrd="23" destOrd="0" presId="urn:microsoft.com/office/officeart/2005/8/layout/list1"/>
    <dgm:cxn modelId="{5CC954F2-511B-4C3F-8B8D-4CB30A2CD286}" type="presParOf" srcId="{37218BCF-3ADB-4FB4-A9BC-3A56530A0491}" destId="{7080CDD0-4D0B-4AA2-A0AA-FCBF50087E22}" srcOrd="24" destOrd="0" presId="urn:microsoft.com/office/officeart/2005/8/layout/list1"/>
    <dgm:cxn modelId="{33519B83-96B8-466E-A815-7BB9B735C83C}" type="presParOf" srcId="{7080CDD0-4D0B-4AA2-A0AA-FCBF50087E22}" destId="{F57C8FC2-F326-43F9-8FFC-F1F7D9D07DB9}" srcOrd="0" destOrd="0" presId="urn:microsoft.com/office/officeart/2005/8/layout/list1"/>
    <dgm:cxn modelId="{D6FA6B77-9B63-4D5C-8B04-3812568CEBDF}" type="presParOf" srcId="{7080CDD0-4D0B-4AA2-A0AA-FCBF50087E22}" destId="{02A545BE-4432-45E7-94E9-F5663AA0C2CC}" srcOrd="1" destOrd="0" presId="urn:microsoft.com/office/officeart/2005/8/layout/list1"/>
    <dgm:cxn modelId="{2B19332D-D7BC-4CE1-9911-7D790776F6D1}" type="presParOf" srcId="{37218BCF-3ADB-4FB4-A9BC-3A56530A0491}" destId="{492DC7AA-B6B6-4559-A2AE-F6C31AB27628}" srcOrd="25" destOrd="0" presId="urn:microsoft.com/office/officeart/2005/8/layout/list1"/>
    <dgm:cxn modelId="{DDB181CF-F04E-4E59-9130-5CA592B3DBA3}" type="presParOf" srcId="{37218BCF-3ADB-4FB4-A9BC-3A56530A0491}" destId="{C670711B-58B7-4540-B76D-FDD8BDC07077}"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0.87985</cdr:x>
      <cdr:y>0.46457</cdr:y>
    </cdr:from>
    <cdr:to>
      <cdr:x>0.98937</cdr:x>
      <cdr:y>0.56122</cdr:y>
    </cdr:to>
    <cdr:sp macro="" textlink="">
      <cdr:nvSpPr>
        <cdr:cNvPr id="2" name="Textfeld 31"/>
        <cdr:cNvSpPr txBox="1"/>
      </cdr:nvSpPr>
      <cdr:spPr>
        <a:xfrm xmlns:a="http://schemas.openxmlformats.org/drawingml/2006/main">
          <a:off x="6168798" y="1331480"/>
          <a:ext cx="767839" cy="276999"/>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200" dirty="0" smtClean="0"/>
            <a:t>China 10,432</a:t>
          </a:r>
        </a:p>
      </cdr:txBody>
    </cdr:sp>
  </cdr:relSizeAnchor>
  <cdr:relSizeAnchor xmlns:cdr="http://schemas.openxmlformats.org/drawingml/2006/chartDrawing">
    <cdr:from>
      <cdr:x>0.89859</cdr:x>
      <cdr:y>0.62106</cdr:y>
    </cdr:from>
    <cdr:to>
      <cdr:x>0.98524</cdr:x>
      <cdr:y>0.71771</cdr:y>
    </cdr:to>
    <cdr:sp macro="" textlink="">
      <cdr:nvSpPr>
        <cdr:cNvPr id="3" name="Textfeld 32"/>
        <cdr:cNvSpPr txBox="1"/>
      </cdr:nvSpPr>
      <cdr:spPr>
        <a:xfrm xmlns:a="http://schemas.openxmlformats.org/drawingml/2006/main">
          <a:off x="6300188" y="1779988"/>
          <a:ext cx="607539" cy="276999"/>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200" dirty="0" smtClean="0"/>
            <a:t>USA 5,011</a:t>
          </a:r>
        </a:p>
      </cdr:txBody>
    </cdr:sp>
  </cdr:relSizeAnchor>
  <cdr:relSizeAnchor xmlns:cdr="http://schemas.openxmlformats.org/drawingml/2006/chartDrawing">
    <cdr:from>
      <cdr:x>0.88282</cdr:x>
      <cdr:y>0.73407</cdr:y>
    </cdr:from>
    <cdr:to>
      <cdr:x>0.99143</cdr:x>
      <cdr:y>0.83072</cdr:y>
    </cdr:to>
    <cdr:sp macro="" textlink="">
      <cdr:nvSpPr>
        <cdr:cNvPr id="4" name="Textfeld 33"/>
        <cdr:cNvSpPr txBox="1"/>
      </cdr:nvSpPr>
      <cdr:spPr>
        <a:xfrm xmlns:a="http://schemas.openxmlformats.org/drawingml/2006/main">
          <a:off x="6189650" y="2103890"/>
          <a:ext cx="761427" cy="276999"/>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200" dirty="0" smtClean="0"/>
            <a:t>Germany 775</a:t>
          </a:r>
        </a:p>
      </cdr:txBody>
    </cdr:sp>
  </cdr:relSizeAnchor>
  <cdr:relSizeAnchor xmlns:cdr="http://schemas.openxmlformats.org/drawingml/2006/chartDrawing">
    <cdr:from>
      <cdr:x>0.08824</cdr:x>
      <cdr:y>0.04274</cdr:y>
    </cdr:from>
    <cdr:to>
      <cdr:x>0.32739</cdr:x>
      <cdr:y>0.16087</cdr:y>
    </cdr:to>
    <cdr:sp macro="" textlink="">
      <cdr:nvSpPr>
        <cdr:cNvPr id="5" name="Textfeld 28"/>
        <cdr:cNvSpPr txBox="1"/>
      </cdr:nvSpPr>
      <cdr:spPr>
        <a:xfrm xmlns:a="http://schemas.openxmlformats.org/drawingml/2006/main">
          <a:off x="618668" y="122495"/>
          <a:ext cx="1676741" cy="338554"/>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600" dirty="0" smtClean="0"/>
            <a:t>CO2 </a:t>
          </a:r>
          <a:r>
            <a:rPr lang="de-DE" sz="1600" dirty="0" err="1" smtClean="0"/>
            <a:t>emissions</a:t>
          </a:r>
          <a:r>
            <a:rPr lang="de-DE" sz="1600" dirty="0" smtClean="0"/>
            <a:t> in total</a:t>
          </a:r>
        </a:p>
      </cdr:txBody>
    </cdr:sp>
  </cdr:relSizeAnchor>
  <cdr:relSizeAnchor xmlns:cdr="http://schemas.openxmlformats.org/drawingml/2006/chartDrawing">
    <cdr:from>
      <cdr:x>0.0899</cdr:x>
      <cdr:y>0.13078</cdr:y>
    </cdr:from>
    <cdr:to>
      <cdr:x>0.19324</cdr:x>
      <cdr:y>0.22206</cdr:y>
    </cdr:to>
    <cdr:sp macro="" textlink="">
      <cdr:nvSpPr>
        <cdr:cNvPr id="6" name="Textfeld 7"/>
        <cdr:cNvSpPr txBox="1"/>
      </cdr:nvSpPr>
      <cdr:spPr>
        <a:xfrm xmlns:a="http://schemas.openxmlformats.org/drawingml/2006/main">
          <a:off x="630306" y="374822"/>
          <a:ext cx="724557" cy="261610"/>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100" dirty="0" smtClean="0"/>
            <a:t>in </a:t>
          </a:r>
          <a:r>
            <a:rPr lang="de-DE" sz="1100" dirty="0" err="1"/>
            <a:t>m</a:t>
          </a:r>
          <a:r>
            <a:rPr lang="de-DE" sz="1100" dirty="0" err="1" smtClean="0"/>
            <a:t>illion</a:t>
          </a:r>
          <a:r>
            <a:rPr lang="de-DE" sz="1100" dirty="0" smtClean="0"/>
            <a:t> </a:t>
          </a:r>
          <a:r>
            <a:rPr lang="de-DE" sz="1100" dirty="0" err="1" smtClean="0"/>
            <a:t>tons</a:t>
          </a:r>
          <a:endParaRPr lang="de-DE" sz="1100" dirty="0" smtClean="0"/>
        </a:p>
      </cdr:txBody>
    </cdr:sp>
  </cdr:relSizeAnchor>
</c:userShapes>
</file>

<file path=ppt/drawings/drawing2.xml><?xml version="1.0" encoding="utf-8"?>
<c:userShapes xmlns:c="http://schemas.openxmlformats.org/drawingml/2006/chart">
  <cdr:relSizeAnchor xmlns:cdr="http://schemas.openxmlformats.org/drawingml/2006/chartDrawing">
    <cdr:from>
      <cdr:x>0.0222</cdr:x>
      <cdr:y>0.67739</cdr:y>
    </cdr:from>
    <cdr:to>
      <cdr:x>0.07475</cdr:x>
      <cdr:y>0.79044</cdr:y>
    </cdr:to>
    <cdr:sp macro="" textlink="">
      <cdr:nvSpPr>
        <cdr:cNvPr id="2" name="Textfeld 1"/>
        <cdr:cNvSpPr txBox="1"/>
      </cdr:nvSpPr>
      <cdr:spPr>
        <a:xfrm xmlns:a="http://schemas.openxmlformats.org/drawingml/2006/main">
          <a:off x="167802" y="1657125"/>
          <a:ext cx="397199" cy="276551"/>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World</a:t>
          </a:r>
          <a:endParaRPr lang="de-DE" sz="1197" kern="1200" dirty="0">
            <a:solidFill>
              <a:schemeClr val="tx1">
                <a:lumMod val="75000"/>
                <a:lumOff val="25000"/>
              </a:schemeClr>
            </a:solidFill>
          </a:endParaRPr>
        </a:p>
      </cdr:txBody>
    </cdr:sp>
  </cdr:relSizeAnchor>
  <cdr:relSizeAnchor xmlns:cdr="http://schemas.openxmlformats.org/drawingml/2006/chartDrawing">
    <cdr:from>
      <cdr:x>0.25172</cdr:x>
      <cdr:y>0.67739</cdr:y>
    </cdr:from>
    <cdr:to>
      <cdr:x>0.30141</cdr:x>
      <cdr:y>0.77592</cdr:y>
    </cdr:to>
    <cdr:sp macro="" textlink="">
      <cdr:nvSpPr>
        <cdr:cNvPr id="4" name="Textfeld 3"/>
        <cdr:cNvSpPr txBox="1"/>
      </cdr:nvSpPr>
      <cdr:spPr>
        <a:xfrm xmlns:a="http://schemas.openxmlformats.org/drawingml/2006/main">
          <a:off x="1902675" y="1657128"/>
          <a:ext cx="375590" cy="241038"/>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China</a:t>
          </a:r>
          <a:endParaRPr lang="de-DE" sz="1197" kern="1200" dirty="0">
            <a:solidFill>
              <a:schemeClr val="tx1">
                <a:lumMod val="75000"/>
                <a:lumOff val="25000"/>
              </a:schemeClr>
            </a:solidFill>
          </a:endParaRPr>
        </a:p>
      </cdr:txBody>
    </cdr:sp>
  </cdr:relSizeAnchor>
  <cdr:relSizeAnchor xmlns:cdr="http://schemas.openxmlformats.org/drawingml/2006/chartDrawing">
    <cdr:from>
      <cdr:x>0.52593</cdr:x>
      <cdr:y>0.67397</cdr:y>
    </cdr:from>
    <cdr:to>
      <cdr:x>0.57561</cdr:x>
      <cdr:y>0.78702</cdr:y>
    </cdr:to>
    <cdr:sp macro="" textlink="">
      <cdr:nvSpPr>
        <cdr:cNvPr id="6" name="Textfeld 5"/>
        <cdr:cNvSpPr txBox="1"/>
      </cdr:nvSpPr>
      <cdr:spPr>
        <a:xfrm xmlns:a="http://schemas.openxmlformats.org/drawingml/2006/main">
          <a:off x="3975330" y="1648768"/>
          <a:ext cx="375514" cy="276558"/>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India</a:t>
          </a:r>
          <a:endParaRPr lang="de-DE" sz="1197" kern="1200" dirty="0">
            <a:solidFill>
              <a:schemeClr val="tx1">
                <a:lumMod val="75000"/>
                <a:lumOff val="25000"/>
              </a:schemeClr>
            </a:solidFill>
          </a:endParaRPr>
        </a:p>
      </cdr:txBody>
    </cdr:sp>
  </cdr:relSizeAnchor>
  <cdr:relSizeAnchor xmlns:cdr="http://schemas.openxmlformats.org/drawingml/2006/chartDrawing">
    <cdr:from>
      <cdr:x>0.6212</cdr:x>
      <cdr:y>0.67397</cdr:y>
    </cdr:from>
    <cdr:to>
      <cdr:x>0.71719</cdr:x>
      <cdr:y>0.78702</cdr:y>
    </cdr:to>
    <cdr:sp macro="" textlink="">
      <cdr:nvSpPr>
        <cdr:cNvPr id="7" name="Textfeld 6"/>
        <cdr:cNvSpPr txBox="1"/>
      </cdr:nvSpPr>
      <cdr:spPr>
        <a:xfrm xmlns:a="http://schemas.openxmlformats.org/drawingml/2006/main">
          <a:off x="4695410" y="1648768"/>
          <a:ext cx="725555" cy="276551"/>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Germany</a:t>
          </a:r>
          <a:endParaRPr lang="de-DE" sz="1197" kern="1200" dirty="0">
            <a:solidFill>
              <a:schemeClr val="tx1">
                <a:lumMod val="75000"/>
                <a:lumOff val="25000"/>
              </a:schemeClr>
            </a:solidFill>
          </a:endParaRPr>
        </a:p>
      </cdr:txBody>
    </cdr:sp>
  </cdr:relSizeAnchor>
  <cdr:relSizeAnchor xmlns:cdr="http://schemas.openxmlformats.org/drawingml/2006/chartDrawing">
    <cdr:from>
      <cdr:x>0.74644</cdr:x>
      <cdr:y>0.67632</cdr:y>
    </cdr:from>
    <cdr:to>
      <cdr:x>0.82823</cdr:x>
      <cdr:y>0.78937</cdr:y>
    </cdr:to>
    <cdr:sp macro="" textlink="">
      <cdr:nvSpPr>
        <cdr:cNvPr id="8" name="Textfeld 7"/>
        <cdr:cNvSpPr txBox="1"/>
      </cdr:nvSpPr>
      <cdr:spPr>
        <a:xfrm xmlns:a="http://schemas.openxmlformats.org/drawingml/2006/main">
          <a:off x="5642110" y="1654508"/>
          <a:ext cx="618222" cy="276551"/>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France</a:t>
          </a:r>
          <a:endParaRPr lang="de-DE" sz="1197" kern="1200" dirty="0">
            <a:solidFill>
              <a:schemeClr val="tx1">
                <a:lumMod val="75000"/>
                <a:lumOff val="25000"/>
              </a:schemeClr>
            </a:solidFill>
          </a:endParaRPr>
        </a:p>
      </cdr:txBody>
    </cdr:sp>
  </cdr:relSizeAnchor>
  <cdr:relSizeAnchor xmlns:cdr="http://schemas.openxmlformats.org/drawingml/2006/chartDrawing">
    <cdr:from>
      <cdr:x>0.12143</cdr:x>
      <cdr:y>0.68358</cdr:y>
    </cdr:from>
    <cdr:to>
      <cdr:x>0.19516</cdr:x>
      <cdr:y>0.8114</cdr:y>
    </cdr:to>
    <cdr:sp macro="" textlink="">
      <cdr:nvSpPr>
        <cdr:cNvPr id="3" name="Textfeld 2"/>
        <cdr:cNvSpPr txBox="1"/>
      </cdr:nvSpPr>
      <cdr:spPr>
        <a:xfrm xmlns:a="http://schemas.openxmlformats.org/drawingml/2006/main">
          <a:off x="827584" y="1479026"/>
          <a:ext cx="502552" cy="276551"/>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pPr algn="ctr"/>
          <a:r>
            <a:rPr lang="de-DE" sz="1197" kern="1200" dirty="0" smtClean="0">
              <a:solidFill>
                <a:schemeClr val="tx1">
                  <a:lumMod val="75000"/>
                  <a:lumOff val="25000"/>
                </a:schemeClr>
              </a:solidFill>
            </a:rPr>
            <a:t>EU-28</a:t>
          </a:r>
          <a:endParaRPr lang="de-DE" sz="1197" kern="1200" dirty="0">
            <a:solidFill>
              <a:schemeClr val="tx1">
                <a:lumMod val="75000"/>
                <a:lumOff val="25000"/>
              </a:schemeClr>
            </a:solidFill>
          </a:endParaRPr>
        </a:p>
      </cdr:txBody>
    </cdr:sp>
  </cdr:relSizeAnchor>
  <cdr:relSizeAnchor xmlns:cdr="http://schemas.openxmlformats.org/drawingml/2006/chartDrawing">
    <cdr:from>
      <cdr:x>0.85201</cdr:x>
      <cdr:y>0.67581</cdr:y>
    </cdr:from>
    <cdr:to>
      <cdr:x>0.98642</cdr:x>
      <cdr:y>0.78886</cdr:y>
    </cdr:to>
    <cdr:sp macro="" textlink="">
      <cdr:nvSpPr>
        <cdr:cNvPr id="10" name="Textfeld 9"/>
        <cdr:cNvSpPr txBox="1"/>
      </cdr:nvSpPr>
      <cdr:spPr>
        <a:xfrm xmlns:a="http://schemas.openxmlformats.org/drawingml/2006/main">
          <a:off x="6440041" y="1653270"/>
          <a:ext cx="1015958" cy="276559"/>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Great Britain</a:t>
          </a:r>
          <a:endParaRPr lang="de-DE" sz="1197" kern="1200" dirty="0">
            <a:solidFill>
              <a:schemeClr val="tx1">
                <a:lumMod val="75000"/>
                <a:lumOff val="25000"/>
              </a:schemeClr>
            </a:solidFill>
          </a:endParaRPr>
        </a:p>
      </cdr:txBody>
    </cdr:sp>
  </cdr:relSizeAnchor>
  <cdr:relSizeAnchor xmlns:cdr="http://schemas.openxmlformats.org/drawingml/2006/chartDrawing">
    <cdr:from>
      <cdr:x>0.41161</cdr:x>
      <cdr:y>0.67397</cdr:y>
    </cdr:from>
    <cdr:to>
      <cdr:x>0.4613</cdr:x>
      <cdr:y>0.78702</cdr:y>
    </cdr:to>
    <cdr:sp macro="" textlink="">
      <cdr:nvSpPr>
        <cdr:cNvPr id="12" name="Textfeld 11"/>
        <cdr:cNvSpPr txBox="1"/>
      </cdr:nvSpPr>
      <cdr:spPr>
        <a:xfrm xmlns:a="http://schemas.openxmlformats.org/drawingml/2006/main">
          <a:off x="3111234" y="1648768"/>
          <a:ext cx="375589" cy="276558"/>
        </a:xfrm>
        <a:prstGeom xmlns:a="http://schemas.openxmlformats.org/drawingml/2006/main" prst="rect">
          <a:avLst/>
        </a:prstGeom>
        <a:noFill xmlns:a="http://schemas.openxmlformats.org/drawingml/2006/main"/>
      </cdr:spPr>
      <cdr:txBody>
        <a:bodyPr xmlns:a="http://schemas.openxmlformats.org/drawingml/2006/main" vertOverflow="clip" wrap="square" lIns="0" rIns="0" rtlCol="0">
          <a:spAutoFit/>
        </a:bodyPr>
        <a:lstStyle xmlns:a="http://schemas.openxmlformats.org/drawingml/2006/main"/>
        <a:p xmlns:a="http://schemas.openxmlformats.org/drawingml/2006/main">
          <a:r>
            <a:rPr lang="de-DE" sz="1197" kern="1200" dirty="0" smtClean="0">
              <a:solidFill>
                <a:schemeClr val="tx1">
                  <a:lumMod val="75000"/>
                  <a:lumOff val="25000"/>
                </a:schemeClr>
              </a:solidFill>
            </a:rPr>
            <a:t>USA</a:t>
          </a:r>
          <a:endParaRPr lang="de-DE" sz="1197" kern="1200" dirty="0">
            <a:solidFill>
              <a:schemeClr val="tx1">
                <a:lumMod val="75000"/>
                <a:lumOff val="25000"/>
              </a:schemeClr>
            </a:solidFill>
          </a:endParaRPr>
        </a:p>
      </cdr:txBody>
    </cdr:sp>
  </cdr:relSizeAnchor>
  <cdr:relSizeAnchor xmlns:cdr="http://schemas.openxmlformats.org/drawingml/2006/chartDrawing">
    <cdr:from>
      <cdr:x>0.66861</cdr:x>
      <cdr:y>0.8649</cdr:y>
    </cdr:from>
    <cdr:to>
      <cdr:x>0.66862</cdr:x>
      <cdr:y>0.9787</cdr:y>
    </cdr:to>
    <cdr:sp macro="" textlink="">
      <cdr:nvSpPr>
        <cdr:cNvPr id="11" name="Textfeld 10"/>
        <cdr:cNvSpPr txBox="1"/>
      </cdr:nvSpPr>
      <cdr:spPr>
        <a:xfrm xmlns:a="http://schemas.openxmlformats.org/drawingml/2006/main">
          <a:off x="4556965" y="1871339"/>
          <a:ext cx="65" cy="246221"/>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endParaRPr lang="de-DE" sz="1000" dirty="0" smtClean="0"/>
        </a:p>
      </cdr:txBody>
    </cdr:sp>
  </cdr:relSizeAnchor>
  <cdr:relSizeAnchor xmlns:cdr="http://schemas.openxmlformats.org/drawingml/2006/chartDrawing">
    <cdr:from>
      <cdr:x>0</cdr:x>
      <cdr:y>0.18544</cdr:y>
    </cdr:from>
    <cdr:to>
      <cdr:x>0.28341</cdr:x>
      <cdr:y>0.34191</cdr:y>
    </cdr:to>
    <cdr:sp macro="" textlink="">
      <cdr:nvSpPr>
        <cdr:cNvPr id="13" name="Textfeld 29"/>
        <cdr:cNvSpPr txBox="1"/>
      </cdr:nvSpPr>
      <cdr:spPr>
        <a:xfrm xmlns:a="http://schemas.openxmlformats.org/drawingml/2006/main">
          <a:off x="0" y="401227"/>
          <a:ext cx="1931619" cy="338554"/>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defPPr>
            <a:defRPr lang="de-DE"/>
          </a:defPPr>
          <a:lvl1pPr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DGB" panose="020B0406020204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DGB" panose="020B0406020204020204" pitchFamily="34" charset="0"/>
              <a:ea typeface="+mn-ea"/>
              <a:cs typeface="Times New Roman" panose="02020603050405020304" pitchFamily="18" charset="0"/>
            </a:defRPr>
          </a:lvl9pPr>
        </a:lstStyle>
        <a:p xmlns:a="http://schemas.openxmlformats.org/drawingml/2006/main">
          <a:r>
            <a:rPr lang="de-DE" sz="1600" dirty="0" smtClean="0"/>
            <a:t>CO2 </a:t>
          </a:r>
          <a:r>
            <a:rPr lang="de-DE" sz="1600" dirty="0" err="1" smtClean="0"/>
            <a:t>emissions</a:t>
          </a:r>
          <a:r>
            <a:rPr lang="de-DE" sz="1600" dirty="0" smtClean="0"/>
            <a:t> per </a:t>
          </a:r>
          <a:r>
            <a:rPr lang="de-DE" sz="1600" dirty="0" err="1" smtClean="0"/>
            <a:t>capita</a:t>
          </a:r>
          <a:endParaRPr lang="de-DE" sz="1600" dirty="0" smtClean="0"/>
        </a:p>
      </cdr:txBody>
    </cdr:sp>
  </cdr:relSizeAnchor>
</c:userShapes>
</file>

<file path=ppt/drawings/drawing3.xml><?xml version="1.0" encoding="utf-8"?>
<c:userShapes xmlns:c="http://schemas.openxmlformats.org/drawingml/2006/chart">
  <cdr:relSizeAnchor xmlns:cdr="http://schemas.openxmlformats.org/drawingml/2006/chartDrawing">
    <cdr:from>
      <cdr:x>0.24068</cdr:x>
      <cdr:y>0.39997</cdr:y>
    </cdr:from>
    <cdr:to>
      <cdr:x>0.27309</cdr:x>
      <cdr:y>0.55832</cdr:y>
    </cdr:to>
    <cdr:cxnSp macro="">
      <cdr:nvCxnSpPr>
        <cdr:cNvPr id="7" name="Gerade Verbindung mit Pfeil 6"/>
        <cdr:cNvCxnSpPr/>
      </cdr:nvCxnSpPr>
      <cdr:spPr>
        <a:xfrm xmlns:a="http://schemas.openxmlformats.org/drawingml/2006/main">
          <a:off x="1871439" y="1728341"/>
          <a:ext cx="252028" cy="684274"/>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0.41664</cdr:x>
      <cdr:y>0.46663</cdr:y>
    </cdr:from>
    <cdr:to>
      <cdr:x>0.43549</cdr:x>
      <cdr:y>0.55841</cdr:y>
    </cdr:to>
    <cdr:cxnSp macro="">
      <cdr:nvCxnSpPr>
        <cdr:cNvPr id="9" name="Gerade Verbindung mit Pfeil 8"/>
        <cdr:cNvCxnSpPr/>
      </cdr:nvCxnSpPr>
      <cdr:spPr>
        <a:xfrm xmlns:a="http://schemas.openxmlformats.org/drawingml/2006/main">
          <a:off x="3239591" y="2016373"/>
          <a:ext cx="146625" cy="396612"/>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0.4722</cdr:x>
      <cdr:y>0.58327</cdr:y>
    </cdr:from>
    <cdr:to>
      <cdr:x>0.47922</cdr:x>
      <cdr:y>0.63327</cdr:y>
    </cdr:to>
    <cdr:cxnSp macro="">
      <cdr:nvCxnSpPr>
        <cdr:cNvPr id="13" name="Gerade Verbindung mit Pfeil 12"/>
        <cdr:cNvCxnSpPr/>
      </cdr:nvCxnSpPr>
      <cdr:spPr>
        <a:xfrm xmlns:a="http://schemas.openxmlformats.org/drawingml/2006/main">
          <a:off x="3671639" y="2520429"/>
          <a:ext cx="54546" cy="216024"/>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0.64424</cdr:x>
      <cdr:y>0.56661</cdr:y>
    </cdr:from>
    <cdr:to>
      <cdr:x>0.6631</cdr:x>
      <cdr:y>0.65839</cdr:y>
    </cdr:to>
    <cdr:cxnSp macro="">
      <cdr:nvCxnSpPr>
        <cdr:cNvPr id="15" name="Gerade Verbindung mit Pfeil 14"/>
        <cdr:cNvCxnSpPr/>
      </cdr:nvCxnSpPr>
      <cdr:spPr>
        <a:xfrm xmlns:a="http://schemas.openxmlformats.org/drawingml/2006/main">
          <a:off x="5009353" y="2448421"/>
          <a:ext cx="146625" cy="396612"/>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0.68522</cdr:x>
      <cdr:y>0.66659</cdr:y>
    </cdr:from>
    <cdr:to>
      <cdr:x>0.69482</cdr:x>
      <cdr:y>0.72504</cdr:y>
    </cdr:to>
    <cdr:cxnSp macro="">
      <cdr:nvCxnSpPr>
        <cdr:cNvPr id="16" name="Gerade Verbindung mit Pfeil 15"/>
        <cdr:cNvCxnSpPr/>
      </cdr:nvCxnSpPr>
      <cdr:spPr>
        <a:xfrm xmlns:a="http://schemas.openxmlformats.org/drawingml/2006/main">
          <a:off x="5327947" y="2880469"/>
          <a:ext cx="74645" cy="252573"/>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0.89686</cdr:x>
      <cdr:y>0.6166</cdr:y>
    </cdr:from>
    <cdr:to>
      <cdr:x>0.91571</cdr:x>
      <cdr:y>0.69172</cdr:y>
    </cdr:to>
    <cdr:cxnSp macro="">
      <cdr:nvCxnSpPr>
        <cdr:cNvPr id="18" name="Gerade Verbindung mit Pfeil 17"/>
        <cdr:cNvCxnSpPr/>
      </cdr:nvCxnSpPr>
      <cdr:spPr>
        <a:xfrm xmlns:a="http://schemas.openxmlformats.org/drawingml/2006/main">
          <a:off x="6973568" y="2664445"/>
          <a:ext cx="146625" cy="324604"/>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0.23144</cdr:x>
      <cdr:y>0.22271</cdr:y>
    </cdr:from>
    <cdr:to>
      <cdr:x>0.28215</cdr:x>
      <cdr:y>0.30106</cdr:y>
    </cdr:to>
    <cdr:sp macro="" textlink="">
      <cdr:nvSpPr>
        <cdr:cNvPr id="24" name="Textfeld 23"/>
        <cdr:cNvSpPr txBox="1"/>
      </cdr:nvSpPr>
      <cdr:spPr>
        <a:xfrm xmlns:a="http://schemas.openxmlformats.org/drawingml/2006/main">
          <a:off x="1799555" y="962384"/>
          <a:ext cx="394339"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400" dirty="0" smtClean="0"/>
            <a:t>-</a:t>
          </a:r>
          <a:r>
            <a:rPr lang="de-DE" sz="1600" dirty="0" smtClean="0"/>
            <a:t>33</a:t>
          </a:r>
          <a:r>
            <a:rPr lang="de-DE" sz="1400" dirty="0" smtClean="0"/>
            <a:t>%</a:t>
          </a:r>
        </a:p>
      </cdr:txBody>
    </cdr:sp>
  </cdr:relSizeAnchor>
  <cdr:relSizeAnchor xmlns:cdr="http://schemas.openxmlformats.org/drawingml/2006/chartDrawing">
    <cdr:from>
      <cdr:x>0.26846</cdr:x>
      <cdr:y>0.42877</cdr:y>
    </cdr:from>
    <cdr:to>
      <cdr:x>0.32289</cdr:x>
      <cdr:y>0.50712</cdr:y>
    </cdr:to>
    <cdr:sp macro="" textlink="">
      <cdr:nvSpPr>
        <cdr:cNvPr id="25" name="Textfeld 24"/>
        <cdr:cNvSpPr txBox="1"/>
      </cdr:nvSpPr>
      <cdr:spPr>
        <a:xfrm xmlns:a="http://schemas.openxmlformats.org/drawingml/2006/main">
          <a:off x="2087431" y="1852790"/>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-42%</a:t>
          </a:r>
        </a:p>
      </cdr:txBody>
    </cdr:sp>
  </cdr:relSizeAnchor>
  <cdr:relSizeAnchor xmlns:cdr="http://schemas.openxmlformats.org/drawingml/2006/chartDrawing">
    <cdr:from>
      <cdr:x>0.4405</cdr:x>
      <cdr:y>0.46439</cdr:y>
    </cdr:from>
    <cdr:to>
      <cdr:x>0.49493</cdr:x>
      <cdr:y>0.54274</cdr:y>
    </cdr:to>
    <cdr:sp macro="" textlink="">
      <cdr:nvSpPr>
        <cdr:cNvPr id="26" name="Textfeld 25"/>
        <cdr:cNvSpPr txBox="1"/>
      </cdr:nvSpPr>
      <cdr:spPr>
        <a:xfrm xmlns:a="http://schemas.openxmlformats.org/drawingml/2006/main">
          <a:off x="3425141" y="2006710"/>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-31%</a:t>
          </a:r>
        </a:p>
      </cdr:txBody>
    </cdr:sp>
  </cdr:relSizeAnchor>
  <cdr:relSizeAnchor xmlns:cdr="http://schemas.openxmlformats.org/drawingml/2006/chartDrawing">
    <cdr:from>
      <cdr:x>0.48681</cdr:x>
      <cdr:y>0.56661</cdr:y>
    </cdr:from>
    <cdr:to>
      <cdr:x>0.54124</cdr:x>
      <cdr:y>0.64496</cdr:y>
    </cdr:to>
    <cdr:sp macro="" textlink="">
      <cdr:nvSpPr>
        <cdr:cNvPr id="27" name="Textfeld 26"/>
        <cdr:cNvSpPr txBox="1"/>
      </cdr:nvSpPr>
      <cdr:spPr>
        <a:xfrm xmlns:a="http://schemas.openxmlformats.org/drawingml/2006/main">
          <a:off x="3785228" y="2448421"/>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-28%</a:t>
          </a:r>
        </a:p>
      </cdr:txBody>
    </cdr:sp>
  </cdr:relSizeAnchor>
  <cdr:relSizeAnchor xmlns:cdr="http://schemas.openxmlformats.org/drawingml/2006/chartDrawing">
    <cdr:from>
      <cdr:x>0.67202</cdr:x>
      <cdr:y>0.56661</cdr:y>
    </cdr:from>
    <cdr:to>
      <cdr:x>0.72645</cdr:x>
      <cdr:y>0.64496</cdr:y>
    </cdr:to>
    <cdr:sp macro="" textlink="">
      <cdr:nvSpPr>
        <cdr:cNvPr id="28" name="Textfeld 27"/>
        <cdr:cNvSpPr txBox="1"/>
      </cdr:nvSpPr>
      <cdr:spPr>
        <a:xfrm xmlns:a="http://schemas.openxmlformats.org/drawingml/2006/main">
          <a:off x="5225342" y="2448421"/>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-44%</a:t>
          </a:r>
        </a:p>
      </cdr:txBody>
    </cdr:sp>
  </cdr:relSizeAnchor>
  <cdr:relSizeAnchor xmlns:cdr="http://schemas.openxmlformats.org/drawingml/2006/chartDrawing">
    <cdr:from>
      <cdr:x>0.70203</cdr:x>
      <cdr:y>0.66367</cdr:y>
    </cdr:from>
    <cdr:to>
      <cdr:x>0.75645</cdr:x>
      <cdr:y>0.74201</cdr:y>
    </cdr:to>
    <cdr:sp macro="" textlink="">
      <cdr:nvSpPr>
        <cdr:cNvPr id="29" name="Textfeld 28"/>
        <cdr:cNvSpPr txBox="1"/>
      </cdr:nvSpPr>
      <cdr:spPr>
        <a:xfrm xmlns:a="http://schemas.openxmlformats.org/drawingml/2006/main">
          <a:off x="5458665" y="2867820"/>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-39%</a:t>
          </a:r>
        </a:p>
      </cdr:txBody>
    </cdr:sp>
  </cdr:relSizeAnchor>
  <cdr:relSizeAnchor xmlns:cdr="http://schemas.openxmlformats.org/drawingml/2006/chartDrawing">
    <cdr:from>
      <cdr:x>0.88229</cdr:x>
      <cdr:y>0.51305</cdr:y>
    </cdr:from>
    <cdr:to>
      <cdr:x>0.94311</cdr:x>
      <cdr:y>0.5914</cdr:y>
    </cdr:to>
    <cdr:sp macro="" textlink="">
      <cdr:nvSpPr>
        <cdr:cNvPr id="30" name="Textfeld 29"/>
        <cdr:cNvSpPr txBox="1"/>
      </cdr:nvSpPr>
      <cdr:spPr>
        <a:xfrm xmlns:a="http://schemas.openxmlformats.org/drawingml/2006/main">
          <a:off x="6860307" y="2216974"/>
          <a:ext cx="472886"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a:t>-</a:t>
          </a:r>
          <a:r>
            <a:rPr lang="de-DE" sz="1600" dirty="0" smtClean="0"/>
            <a:t>0,5%</a:t>
          </a:r>
        </a:p>
      </cdr:txBody>
    </cdr:sp>
  </cdr:relSizeAnchor>
  <cdr:relSizeAnchor xmlns:cdr="http://schemas.openxmlformats.org/drawingml/2006/chartDrawing">
    <cdr:from>
      <cdr:x>0.91672</cdr:x>
      <cdr:y>0.6166</cdr:y>
    </cdr:from>
    <cdr:to>
      <cdr:x>0.97115</cdr:x>
      <cdr:y>0.69495</cdr:y>
    </cdr:to>
    <cdr:sp macro="" textlink="">
      <cdr:nvSpPr>
        <cdr:cNvPr id="31" name="Textfeld 30"/>
        <cdr:cNvSpPr txBox="1"/>
      </cdr:nvSpPr>
      <cdr:spPr>
        <a:xfrm xmlns:a="http://schemas.openxmlformats.org/drawingml/2006/main">
          <a:off x="7128025" y="2664437"/>
          <a:ext cx="423193" cy="338554"/>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r>
            <a:rPr lang="de-DE" sz="1600" dirty="0" smtClean="0"/>
            <a:t>-40%</a:t>
          </a:r>
        </a:p>
      </cdr:txBody>
    </cdr:sp>
  </cdr:relSizeAnchor>
  <cdr:relSizeAnchor xmlns:cdr="http://schemas.openxmlformats.org/drawingml/2006/chartDrawing">
    <cdr:from>
      <cdr:x>0.83339</cdr:x>
      <cdr:y>0.54995</cdr:y>
    </cdr:from>
    <cdr:to>
      <cdr:x>0.862</cdr:x>
      <cdr:y>0.56171</cdr:y>
    </cdr:to>
    <cdr:cxnSp macro="">
      <cdr:nvCxnSpPr>
        <cdr:cNvPr id="20" name="Gerade Verbindung mit Pfeil 19"/>
        <cdr:cNvCxnSpPr/>
      </cdr:nvCxnSpPr>
      <cdr:spPr>
        <a:xfrm xmlns:a="http://schemas.openxmlformats.org/drawingml/2006/main">
          <a:off x="6480075" y="2376413"/>
          <a:ext cx="222496" cy="50817"/>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0.33817</cdr:x>
      <cdr:y>0.24542</cdr:y>
    </cdr:from>
    <cdr:to>
      <cdr:x>0.39259</cdr:x>
      <cdr:y>0.32377</cdr:y>
    </cdr:to>
    <cdr:sp macro="" textlink="">
      <cdr:nvSpPr>
        <cdr:cNvPr id="23" name="Textfeld 1"/>
        <cdr:cNvSpPr txBox="1"/>
      </cdr:nvSpPr>
      <cdr:spPr>
        <a:xfrm xmlns:a="http://schemas.openxmlformats.org/drawingml/2006/main">
          <a:off x="2629451" y="1060523"/>
          <a:ext cx="423193" cy="338554"/>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dirty="0" smtClean="0"/>
            <a:t>-61%</a:t>
          </a:r>
        </a:p>
      </cdr:txBody>
    </cdr:sp>
  </cdr:relSizeAnchor>
  <cdr:relSizeAnchor xmlns:cdr="http://schemas.openxmlformats.org/drawingml/2006/chartDrawing">
    <cdr:from>
      <cdr:x>0.5598</cdr:x>
      <cdr:y>0.41642</cdr:y>
    </cdr:from>
    <cdr:to>
      <cdr:x>0.61423</cdr:x>
      <cdr:y>0.49477</cdr:y>
    </cdr:to>
    <cdr:sp macro="" textlink="">
      <cdr:nvSpPr>
        <cdr:cNvPr id="32" name="Textfeld 1"/>
        <cdr:cNvSpPr txBox="1"/>
      </cdr:nvSpPr>
      <cdr:spPr>
        <a:xfrm xmlns:a="http://schemas.openxmlformats.org/drawingml/2006/main">
          <a:off x="4352774" y="1799424"/>
          <a:ext cx="423193" cy="338554"/>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dirty="0" smtClean="0"/>
            <a:t>-49%</a:t>
          </a:r>
        </a:p>
      </cdr:txBody>
    </cdr:sp>
  </cdr:relSizeAnchor>
  <cdr:relSizeAnchor xmlns:cdr="http://schemas.openxmlformats.org/drawingml/2006/chartDrawing">
    <cdr:from>
      <cdr:x>0.75272</cdr:x>
      <cdr:y>0.48955</cdr:y>
    </cdr:from>
    <cdr:to>
      <cdr:x>0.80715</cdr:x>
      <cdr:y>0.5679</cdr:y>
    </cdr:to>
    <cdr:sp macro="" textlink="">
      <cdr:nvSpPr>
        <cdr:cNvPr id="33" name="Textfeld 1"/>
        <cdr:cNvSpPr txBox="1"/>
      </cdr:nvSpPr>
      <cdr:spPr>
        <a:xfrm xmlns:a="http://schemas.openxmlformats.org/drawingml/2006/main">
          <a:off x="5852838" y="2115424"/>
          <a:ext cx="423193" cy="338554"/>
        </a:xfrm>
        <a:prstGeom xmlns:a="http://schemas.openxmlformats.org/drawingml/2006/main" prst="rect">
          <a:avLst/>
        </a:prstGeom>
        <a:noFill xmlns:a="http://schemas.openxmlformats.org/drawingml/2006/main"/>
      </cdr:spPr>
      <cdr:txBody>
        <a:bodyPr xmlns:a="http://schemas.openxmlformats.org/drawingml/2006/main" wrap="none" lIns="0" r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600" dirty="0" smtClean="0"/>
            <a:t>-67%</a:t>
          </a:r>
        </a:p>
      </cdr:txBody>
    </cdr:sp>
  </cdr:relSizeAnchor>
</c:userShapes>
</file>

<file path=ppt/drawings/drawing4.xml><?xml version="1.0" encoding="utf-8"?>
<c:userShapes xmlns:c="http://schemas.openxmlformats.org/drawingml/2006/chart">
  <cdr:relSizeAnchor xmlns:cdr="http://schemas.openxmlformats.org/drawingml/2006/chartDrawing">
    <cdr:from>
      <cdr:x>0.59546</cdr:x>
      <cdr:y>0.38331</cdr:y>
    </cdr:from>
    <cdr:to>
      <cdr:x>0.72452</cdr:x>
      <cdr:y>0.53288</cdr:y>
    </cdr:to>
    <cdr:sp macro="" textlink="">
      <cdr:nvSpPr>
        <cdr:cNvPr id="2" name="Textfeld 1"/>
        <cdr:cNvSpPr txBox="1"/>
      </cdr:nvSpPr>
      <cdr:spPr>
        <a:xfrm xmlns:a="http://schemas.openxmlformats.org/drawingml/2006/main">
          <a:off x="4630063" y="1656350"/>
          <a:ext cx="1003480" cy="64633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de-DE" sz="1800" dirty="0" smtClean="0"/>
            <a:t>Goal 2030: </a:t>
          </a:r>
        </a:p>
        <a:p xmlns:a="http://schemas.openxmlformats.org/drawingml/2006/main">
          <a:pPr algn="ctr"/>
          <a:r>
            <a:rPr lang="de-DE" sz="1800" dirty="0" smtClean="0"/>
            <a:t>min. 55%</a:t>
          </a:r>
        </a:p>
      </cdr:txBody>
    </cdr:sp>
  </cdr:relSizeAnchor>
  <cdr:relSizeAnchor xmlns:cdr="http://schemas.openxmlformats.org/drawingml/2006/chartDrawing">
    <cdr:from>
      <cdr:x>0.81772</cdr:x>
      <cdr:y>0.56661</cdr:y>
    </cdr:from>
    <cdr:to>
      <cdr:x>0.94678</cdr:x>
      <cdr:y>0.71618</cdr:y>
    </cdr:to>
    <cdr:sp macro="" textlink="">
      <cdr:nvSpPr>
        <cdr:cNvPr id="3" name="Textfeld 2"/>
        <cdr:cNvSpPr txBox="1"/>
      </cdr:nvSpPr>
      <cdr:spPr>
        <a:xfrm xmlns:a="http://schemas.openxmlformats.org/drawingml/2006/main">
          <a:off x="6358262" y="2448421"/>
          <a:ext cx="1003480" cy="64633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de-DE" sz="1800" dirty="0" smtClean="0"/>
            <a:t>Goal 2050: </a:t>
          </a:r>
        </a:p>
        <a:p xmlns:a="http://schemas.openxmlformats.org/drawingml/2006/main">
          <a:pPr algn="ctr"/>
          <a:r>
            <a:rPr lang="de-DE" sz="1800" dirty="0" smtClean="0"/>
            <a:t>80-95%</a:t>
          </a:r>
        </a:p>
      </cdr:txBody>
    </cdr:sp>
  </cdr:relSizeAnchor>
  <cdr:relSizeAnchor xmlns:cdr="http://schemas.openxmlformats.org/drawingml/2006/chartDrawing">
    <cdr:from>
      <cdr:x>0.4722</cdr:x>
      <cdr:y>0.21667</cdr:y>
    </cdr:from>
    <cdr:to>
      <cdr:x>0.60126</cdr:x>
      <cdr:y>0.36624</cdr:y>
    </cdr:to>
    <cdr:sp macro="" textlink="">
      <cdr:nvSpPr>
        <cdr:cNvPr id="4" name="Textfeld 3"/>
        <cdr:cNvSpPr txBox="1"/>
      </cdr:nvSpPr>
      <cdr:spPr>
        <a:xfrm xmlns:a="http://schemas.openxmlformats.org/drawingml/2006/main">
          <a:off x="3671639" y="936253"/>
          <a:ext cx="1003480" cy="646331"/>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pPr algn="ctr"/>
          <a:r>
            <a:rPr lang="de-DE" sz="1800" dirty="0" smtClean="0"/>
            <a:t>Goal 2020: </a:t>
          </a:r>
        </a:p>
        <a:p xmlns:a="http://schemas.openxmlformats.org/drawingml/2006/main">
          <a:pPr algn="ctr"/>
          <a:r>
            <a:rPr lang="de-DE" sz="1800" dirty="0" smtClean="0"/>
            <a:t>min. 40%</a:t>
          </a:r>
        </a:p>
      </cdr:txBody>
    </cdr:sp>
  </cdr:relSizeAnchor>
</c:userShapes>
</file>

<file path=ppt/drawings/drawing5.xml><?xml version="1.0" encoding="utf-8"?>
<c:userShapes xmlns:c="http://schemas.openxmlformats.org/drawingml/2006/chart">
  <cdr:relSizeAnchor xmlns:cdr="http://schemas.openxmlformats.org/drawingml/2006/chartDrawing">
    <cdr:from>
      <cdr:x>0.12955</cdr:x>
      <cdr:y>0.05003</cdr:y>
    </cdr:from>
    <cdr:to>
      <cdr:x>0.12956</cdr:x>
      <cdr:y>0.15686</cdr:y>
    </cdr:to>
    <cdr:sp macro="" textlink="">
      <cdr:nvSpPr>
        <cdr:cNvPr id="2" name="Textfeld 1"/>
        <cdr:cNvSpPr txBox="1"/>
      </cdr:nvSpPr>
      <cdr:spPr>
        <a:xfrm xmlns:a="http://schemas.openxmlformats.org/drawingml/2006/main">
          <a:off x="1007343" y="216173"/>
          <a:ext cx="65" cy="461665"/>
        </a:xfrm>
        <a:prstGeom xmlns:a="http://schemas.openxmlformats.org/drawingml/2006/main" prst="rect">
          <a:avLst/>
        </a:prstGeom>
        <a:noFill xmlns:a="http://schemas.openxmlformats.org/drawingml/2006/main"/>
      </cdr:spPr>
      <cdr:txBody>
        <a:bodyPr xmlns:a="http://schemas.openxmlformats.org/drawingml/2006/main" vertOverflow="clip" wrap="none" lIns="0" rIns="0" rtlCol="0">
          <a:spAutoFit/>
        </a:bodyPr>
        <a:lstStyle xmlns:a="http://schemas.openxmlformats.org/drawingml/2006/main"/>
        <a:p xmlns:a="http://schemas.openxmlformats.org/drawingml/2006/main">
          <a:endParaRPr lang="de-DE" sz="24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67985" y="264613"/>
            <a:ext cx="5068830" cy="511731"/>
          </a:xfrm>
          <a:prstGeom prst="rect">
            <a:avLst/>
          </a:prstGeom>
        </p:spPr>
        <p:txBody>
          <a:bodyPr vert="horz" lIns="0" tIns="0" rIns="0" bIns="0" rtlCol="0" anchor="b"/>
          <a:lstStyle>
            <a:lvl1pPr algn="l">
              <a:defRPr sz="1300"/>
            </a:lvl1pPr>
          </a:lstStyle>
          <a:p>
            <a:endParaRPr lang="de-DE" sz="1500"/>
          </a:p>
        </p:txBody>
      </p:sp>
      <p:sp>
        <p:nvSpPr>
          <p:cNvPr id="4" name="Fußzeilenplatzhalter 3"/>
          <p:cNvSpPr>
            <a:spLocks noGrp="1"/>
          </p:cNvSpPr>
          <p:nvPr>
            <p:ph type="ftr" sz="quarter" idx="2"/>
          </p:nvPr>
        </p:nvSpPr>
        <p:spPr>
          <a:xfrm>
            <a:off x="567986" y="9917483"/>
            <a:ext cx="4994288" cy="241763"/>
          </a:xfrm>
          <a:prstGeom prst="rect">
            <a:avLst/>
          </a:prstGeom>
        </p:spPr>
        <p:txBody>
          <a:bodyPr vert="horz" lIns="0" tIns="0" rIns="0" bIns="0" rtlCol="0" anchor="b"/>
          <a:lstStyle>
            <a:lvl1pPr algn="l">
              <a:defRPr sz="1300"/>
            </a:lvl1pPr>
          </a:lstStyle>
          <a:p>
            <a:r>
              <a:rPr lang="de-DE" sz="900"/>
              <a:t>Thema, Bereich, Autor, Version, Datum</a:t>
            </a:r>
          </a:p>
        </p:txBody>
      </p:sp>
      <p:sp>
        <p:nvSpPr>
          <p:cNvPr id="5" name="Foliennummernplatzhalter 4"/>
          <p:cNvSpPr>
            <a:spLocks noGrp="1"/>
          </p:cNvSpPr>
          <p:nvPr>
            <p:ph type="sldNum" sz="quarter" idx="3"/>
          </p:nvPr>
        </p:nvSpPr>
        <p:spPr>
          <a:xfrm>
            <a:off x="6139871" y="9917483"/>
            <a:ext cx="390827" cy="241763"/>
          </a:xfrm>
          <a:prstGeom prst="rect">
            <a:avLst/>
          </a:prstGeom>
        </p:spPr>
        <p:txBody>
          <a:bodyPr vert="horz" lIns="0" tIns="0" rIns="0" bIns="0" rtlCol="0" anchor="b"/>
          <a:lstStyle>
            <a:lvl1pPr algn="r">
              <a:defRPr sz="1300"/>
            </a:lvl1pPr>
          </a:lstStyle>
          <a:p>
            <a:fld id="{84EBE062-2694-4852-85DA-08850F47A598}" type="slidenum">
              <a:rPr lang="de-DE" sz="900"/>
              <a:t>‹Nr.›</a:t>
            </a:fld>
            <a:endParaRPr lang="de-DE" sz="900"/>
          </a:p>
        </p:txBody>
      </p:sp>
      <p:sp>
        <p:nvSpPr>
          <p:cNvPr id="15" name="Line 16"/>
          <p:cNvSpPr>
            <a:spLocks noChangeShapeType="1"/>
          </p:cNvSpPr>
          <p:nvPr/>
        </p:nvSpPr>
        <p:spPr bwMode="auto">
          <a:xfrm>
            <a:off x="568602" y="9915612"/>
            <a:ext cx="596209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endParaRPr lang="de-DE"/>
          </a:p>
        </p:txBody>
      </p:sp>
    </p:spTree>
    <p:extLst>
      <p:ext uri="{BB962C8B-B14F-4D97-AF65-F5344CB8AC3E}">
        <p14:creationId xmlns:p14="http://schemas.microsoft.com/office/powerpoint/2010/main" val="153507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69888" y="1006475"/>
            <a:ext cx="5316537" cy="39893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576817" y="5197903"/>
            <a:ext cx="5953882" cy="4512542"/>
          </a:xfrm>
          <a:prstGeom prst="rect">
            <a:avLst/>
          </a:prstGeom>
        </p:spPr>
        <p:txBody>
          <a:bodyPr vert="horz" lIns="0" tIns="0" rIns="0" bIns="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Kopfzeilenplatzhalter 1"/>
          <p:cNvSpPr>
            <a:spLocks noGrp="1"/>
          </p:cNvSpPr>
          <p:nvPr>
            <p:ph type="hdr" sz="quarter"/>
          </p:nvPr>
        </p:nvSpPr>
        <p:spPr>
          <a:xfrm>
            <a:off x="567985" y="264613"/>
            <a:ext cx="4919747" cy="511731"/>
          </a:xfrm>
          <a:prstGeom prst="rect">
            <a:avLst/>
          </a:prstGeom>
        </p:spPr>
        <p:txBody>
          <a:bodyPr vert="horz" lIns="0" tIns="0" rIns="0" bIns="0" rtlCol="0" anchor="b"/>
          <a:lstStyle>
            <a:lvl1pPr algn="l">
              <a:defRPr sz="1300"/>
            </a:lvl1pPr>
          </a:lstStyle>
          <a:p>
            <a:endParaRPr lang="de-DE" sz="1500"/>
          </a:p>
        </p:txBody>
      </p:sp>
      <p:sp>
        <p:nvSpPr>
          <p:cNvPr id="12" name="Fußzeilenplatzhalter 3"/>
          <p:cNvSpPr>
            <a:spLocks noGrp="1"/>
          </p:cNvSpPr>
          <p:nvPr>
            <p:ph type="ftr" sz="quarter" idx="4"/>
          </p:nvPr>
        </p:nvSpPr>
        <p:spPr>
          <a:xfrm>
            <a:off x="567986" y="9917483"/>
            <a:ext cx="4994288" cy="241763"/>
          </a:xfrm>
          <a:prstGeom prst="rect">
            <a:avLst/>
          </a:prstGeom>
        </p:spPr>
        <p:txBody>
          <a:bodyPr vert="horz" lIns="0" tIns="0" rIns="0" bIns="0" rtlCol="0" anchor="b"/>
          <a:lstStyle>
            <a:lvl1pPr algn="l">
              <a:defRPr sz="1300"/>
            </a:lvl1pPr>
          </a:lstStyle>
          <a:p>
            <a:r>
              <a:rPr lang="de-DE" sz="900" smtClean="0"/>
              <a:t>Thema, Bereich, Autor, Version, Datum</a:t>
            </a:r>
            <a:endParaRPr lang="de-DE" sz="900"/>
          </a:p>
        </p:txBody>
      </p:sp>
      <p:sp>
        <p:nvSpPr>
          <p:cNvPr id="13" name="Foliennummernplatzhalter 4"/>
          <p:cNvSpPr>
            <a:spLocks noGrp="1"/>
          </p:cNvSpPr>
          <p:nvPr>
            <p:ph type="sldNum" sz="quarter" idx="5"/>
          </p:nvPr>
        </p:nvSpPr>
        <p:spPr>
          <a:xfrm>
            <a:off x="6139871" y="9917483"/>
            <a:ext cx="390827" cy="241763"/>
          </a:xfrm>
          <a:prstGeom prst="rect">
            <a:avLst/>
          </a:prstGeom>
        </p:spPr>
        <p:txBody>
          <a:bodyPr vert="horz" lIns="0" tIns="0" rIns="0" bIns="0" rtlCol="0" anchor="b"/>
          <a:lstStyle>
            <a:lvl1pPr algn="r">
              <a:defRPr sz="1300"/>
            </a:lvl1pPr>
          </a:lstStyle>
          <a:p>
            <a:fld id="{84EBE062-2694-4852-85DA-08850F47A598}" type="slidenum">
              <a:rPr lang="de-DE" sz="900" smtClean="0"/>
              <a:t>‹Nr.›</a:t>
            </a:fld>
            <a:endParaRPr lang="de-DE" sz="900"/>
          </a:p>
        </p:txBody>
      </p:sp>
      <p:sp>
        <p:nvSpPr>
          <p:cNvPr id="20" name="Line 16"/>
          <p:cNvSpPr>
            <a:spLocks noChangeShapeType="1"/>
          </p:cNvSpPr>
          <p:nvPr/>
        </p:nvSpPr>
        <p:spPr bwMode="auto">
          <a:xfrm>
            <a:off x="568602" y="9915612"/>
            <a:ext cx="5962097"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endParaRPr lang="de-DE"/>
          </a:p>
        </p:txBody>
      </p:sp>
    </p:spTree>
    <p:extLst>
      <p:ext uri="{BB962C8B-B14F-4D97-AF65-F5344CB8AC3E}">
        <p14:creationId xmlns:p14="http://schemas.microsoft.com/office/powerpoint/2010/main" val="109378276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600"/>
      </a:spcBef>
      <a:buClr>
        <a:schemeClr val="accent1"/>
      </a:buClr>
      <a:buSzPct val="90000"/>
      <a:buFont typeface="Wingdings" pitchFamily="2" charset="2"/>
      <a:buChar char="§"/>
      <a:defRPr sz="1200" kern="1200">
        <a:solidFill>
          <a:schemeClr val="tx1"/>
        </a:solidFill>
        <a:latin typeface="+mn-lt"/>
        <a:ea typeface="+mn-ea"/>
        <a:cs typeface="+mn-cs"/>
      </a:defRPr>
    </a:lvl1pPr>
    <a:lvl2pPr marL="361950" indent="-180975" algn="l" defTabSz="914400" rtl="0" eaLnBrk="1" latinLnBrk="0" hangingPunct="1">
      <a:spcBef>
        <a:spcPts val="300"/>
      </a:spcBef>
      <a:buClr>
        <a:schemeClr val="accent1"/>
      </a:buClr>
      <a:buSzPct val="90000"/>
      <a:buFont typeface="Wingdings" pitchFamily="2" charset="2"/>
      <a:buChar char="§"/>
      <a:defRPr sz="1200" kern="1200">
        <a:solidFill>
          <a:schemeClr val="tx1"/>
        </a:solidFill>
        <a:latin typeface="+mn-lt"/>
        <a:ea typeface="+mn-ea"/>
        <a:cs typeface="+mn-cs"/>
      </a:defRPr>
    </a:lvl2pPr>
    <a:lvl3pPr marL="542925" indent="-180975" algn="l" defTabSz="914400" rtl="0" eaLnBrk="1" latinLnBrk="0" hangingPunct="1">
      <a:buClr>
        <a:schemeClr val="accent1"/>
      </a:buClr>
      <a:buSzPct val="90000"/>
      <a:buFont typeface="Wingdings" pitchFamily="2" charset="2"/>
      <a:buChar char="§"/>
      <a:defRPr sz="1200" kern="1200">
        <a:solidFill>
          <a:schemeClr val="tx1"/>
        </a:solidFill>
        <a:latin typeface="+mn-lt"/>
        <a:ea typeface="+mn-ea"/>
        <a:cs typeface="+mn-cs"/>
      </a:defRPr>
    </a:lvl3pPr>
    <a:lvl4pPr marL="712788" indent="-169863" algn="l" defTabSz="914400" rtl="0" eaLnBrk="1" latinLnBrk="0" hangingPunct="1">
      <a:buClr>
        <a:schemeClr val="accent1"/>
      </a:buClr>
      <a:buSzPct val="90000"/>
      <a:buFont typeface="Wingdings" pitchFamily="2" charset="2"/>
      <a:buChar char="§"/>
      <a:defRPr sz="1200" kern="1200">
        <a:solidFill>
          <a:schemeClr val="tx1"/>
        </a:solidFill>
        <a:latin typeface="+mn-lt"/>
        <a:ea typeface="+mn-ea"/>
        <a:cs typeface="+mn-cs"/>
      </a:defRPr>
    </a:lvl4pPr>
    <a:lvl5pPr marL="893763" indent="-180975" algn="l" defTabSz="914400" rtl="0" eaLnBrk="1" latinLnBrk="0" hangingPunct="1">
      <a:buClr>
        <a:schemeClr val="accent1"/>
      </a:buClr>
      <a:buSzPct val="90000"/>
      <a:buFont typeface="Wingdings"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4EBE062-2694-4852-85DA-08850F47A598}" type="slidenum">
              <a:rPr lang="de-DE" sz="900" smtClean="0"/>
              <a:t>1</a:t>
            </a:fld>
            <a:endParaRPr lang="de-DE" sz="900"/>
          </a:p>
        </p:txBody>
      </p:sp>
    </p:spTree>
    <p:extLst>
      <p:ext uri="{BB962C8B-B14F-4D97-AF65-F5344CB8AC3E}">
        <p14:creationId xmlns:p14="http://schemas.microsoft.com/office/powerpoint/2010/main" val="2822193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we have to prevent de-industrialization both in Germany and the EU</a:t>
            </a:r>
            <a:endParaRPr lang="de-DE" sz="1400" dirty="0"/>
          </a:p>
          <a:p>
            <a:pPr lvl="0"/>
            <a:r>
              <a:rPr lang="en-US" sz="1400" dirty="0"/>
              <a:t>share of GDP created by the industrial sector in Germany: </a:t>
            </a:r>
            <a:r>
              <a:rPr lang="en-US" sz="1400" dirty="0" smtClean="0"/>
              <a:t>26,</a:t>
            </a:r>
          </a:p>
          <a:p>
            <a:pPr lvl="0"/>
            <a:r>
              <a:rPr lang="en-US" sz="1400" dirty="0" smtClean="0"/>
              <a:t>.1 </a:t>
            </a:r>
            <a:r>
              <a:rPr lang="en-US" sz="1400" dirty="0"/>
              <a:t>% (2017) (in comparison: EU average is around </a:t>
            </a:r>
            <a:r>
              <a:rPr lang="en-US" sz="1400" dirty="0" smtClean="0"/>
              <a:t>19.6%)</a:t>
            </a:r>
          </a:p>
          <a:p>
            <a:pPr lvl="0"/>
            <a:r>
              <a:rPr lang="en-US" sz="1400" dirty="0" smtClean="0">
                <a:sym typeface="Wingdings" panose="05000000000000000000" pitchFamily="2" charset="2"/>
              </a:rPr>
              <a:t> Jobs 6.2</a:t>
            </a:r>
            <a:r>
              <a:rPr lang="en-US" sz="1400" baseline="0" dirty="0" smtClean="0">
                <a:sym typeface="Wingdings" panose="05000000000000000000" pitchFamily="2" charset="2"/>
              </a:rPr>
              <a:t> Million workers, energy intensive industries 800.00 direct / 1.6 million indirect</a:t>
            </a:r>
            <a:endParaRPr lang="de-DE" sz="1400" dirty="0"/>
          </a:p>
          <a:p>
            <a:pPr lvl="0"/>
            <a:r>
              <a:rPr lang="en-US" sz="1400" dirty="0"/>
              <a:t>strong industry brought us well through the global economic crisis</a:t>
            </a:r>
            <a:endParaRPr lang="de-DE" sz="1400" dirty="0"/>
          </a:p>
          <a:p>
            <a:pPr lvl="0"/>
            <a:r>
              <a:rPr lang="en-US" sz="1400" dirty="0"/>
              <a:t>key sectors like chemical industry, mechanical engineering or the automotive industry are characterized by collective agreements, decent salaries, and thus contribute to distributive justice and macro-economic stability</a:t>
            </a:r>
            <a:endParaRPr lang="de-DE" sz="1400" dirty="0"/>
          </a:p>
          <a:p>
            <a:pPr lvl="0"/>
            <a:r>
              <a:rPr lang="en-US" sz="1400" dirty="0"/>
              <a:t>Existing strength should be expanded and used to solve social and ecological problems</a:t>
            </a:r>
            <a:endParaRPr lang="de-DE" sz="1400" dirty="0"/>
          </a:p>
          <a:p>
            <a:pPr lvl="0"/>
            <a:r>
              <a:rPr lang="en-US" sz="1400" dirty="0"/>
              <a:t>It’s the enabler for renewables and the sustainable development </a:t>
            </a:r>
            <a:endParaRPr lang="de-DE" sz="1400" dirty="0"/>
          </a:p>
          <a:p>
            <a:pPr lvl="0"/>
            <a:r>
              <a:rPr lang="en-US" sz="1400" dirty="0"/>
              <a:t>It delivers basic elements such as steel for wind turbines, concrete for the foundation; chemical industry supplies the basic materials for battery cell production</a:t>
            </a:r>
            <a:endParaRPr lang="de-DE" sz="1400" dirty="0"/>
          </a:p>
          <a:p>
            <a:pPr lvl="0"/>
            <a:r>
              <a:rPr lang="en-US" sz="1400" dirty="0"/>
              <a:t>It’s the base of our prosperity </a:t>
            </a:r>
            <a:endParaRPr lang="de-DE" sz="1400" dirty="0"/>
          </a:p>
          <a:p>
            <a:pPr lvl="0"/>
            <a:r>
              <a:rPr lang="en-US" sz="1400" dirty="0"/>
              <a:t>Positive interactions with other sectors lead to employment (suppliers, maintenance)</a:t>
            </a:r>
            <a:endParaRPr lang="de-DE" sz="1400" dirty="0"/>
          </a:p>
          <a:p>
            <a:pPr lvl="0"/>
            <a:r>
              <a:rPr lang="en-US" sz="1400" dirty="0"/>
              <a:t>we support an active approach to industrial policy</a:t>
            </a:r>
            <a:endParaRPr lang="de-DE" sz="1400" dirty="0"/>
          </a:p>
          <a:p>
            <a:pPr lvl="0"/>
            <a:r>
              <a:rPr lang="en-US" sz="1400" dirty="0"/>
              <a:t>we support that Peter </a:t>
            </a:r>
            <a:r>
              <a:rPr lang="en-US" sz="1400" dirty="0" err="1"/>
              <a:t>Altmaier’s</a:t>
            </a:r>
            <a:r>
              <a:rPr lang="en-US" sz="1400" dirty="0"/>
              <a:t> National Industrial Strategy 2030 put industrial policy back on the government’s agenda and started a discussion on industrial policy that we want to take part in</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10</a:t>
            </a:fld>
            <a:endParaRPr lang="de-DE" sz="900"/>
          </a:p>
        </p:txBody>
      </p:sp>
    </p:spTree>
    <p:extLst>
      <p:ext uri="{BB962C8B-B14F-4D97-AF65-F5344CB8AC3E}">
        <p14:creationId xmlns:p14="http://schemas.microsoft.com/office/powerpoint/2010/main" val="222129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Huge transition within the energy sector. Germany raised the share of renewables (in electricity consumption) up to 38 %</a:t>
            </a:r>
            <a:endParaRPr lang="de-DE" sz="1400" dirty="0"/>
          </a:p>
          <a:p>
            <a:pPr lvl="0"/>
            <a:r>
              <a:rPr lang="en-US" sz="1400" dirty="0"/>
              <a:t>The goal until 2030 is to raise the RE share in electricity consumption up to 65%. We are on a good way to succeed. But we are at a turning point at the moment. The government has to make sure the investments in wind and solar will continue so we achieve this goal</a:t>
            </a:r>
            <a:endParaRPr lang="de-DE" sz="1400" dirty="0"/>
          </a:p>
          <a:p>
            <a:pPr lvl="0"/>
            <a:r>
              <a:rPr lang="en-US" sz="1400" dirty="0"/>
              <a:t>That causes a lot of change for the production, the consumption, the consumers and as well the distribution of electricity (electricity grids, fluctuating supply from renewables) </a:t>
            </a:r>
            <a:endParaRPr lang="de-DE" sz="1400" dirty="0"/>
          </a:p>
          <a:p>
            <a:pPr lvl="0"/>
            <a:r>
              <a:rPr lang="en-US" sz="1400" dirty="0"/>
              <a:t>The energy transition (which still goes on) was and will cause high costs. Nevertheless, we had a massive decrease in cost for electricity production from renewables. Meanwhile new renewable power plants have equal or lower electricity production costs than conventional power plants. (Doesn’t solve problems of distribution, supply etc., but shows success)</a:t>
            </a:r>
            <a:endParaRPr lang="de-DE" sz="1400" dirty="0"/>
          </a:p>
          <a:p>
            <a:pPr lvl="0"/>
            <a:r>
              <a:rPr lang="en-US" sz="1400" dirty="0"/>
              <a:t>Considering the whole energy consumption, including heat, transport, electricity, industry etc. the efforts are even bigger and the costs are higher</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11</a:t>
            </a:fld>
            <a:endParaRPr lang="de-DE" sz="900"/>
          </a:p>
        </p:txBody>
      </p:sp>
    </p:spTree>
    <p:extLst>
      <p:ext uri="{BB962C8B-B14F-4D97-AF65-F5344CB8AC3E}">
        <p14:creationId xmlns:p14="http://schemas.microsoft.com/office/powerpoint/2010/main" val="261438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The energy transition can lead to an expansion of employment along the complete industrial value chain and the service sector.</a:t>
            </a:r>
            <a:endParaRPr lang="de-DE" sz="1400" dirty="0"/>
          </a:p>
          <a:p>
            <a:pPr lvl="0"/>
            <a:r>
              <a:rPr lang="en-US" sz="1400" dirty="0"/>
              <a:t>Over 300.000 jobs were created in the sector of renewable energies in Germany; however: Since 2013 the employment rates have been decreasing</a:t>
            </a:r>
            <a:endParaRPr lang="de-DE" sz="1400" dirty="0"/>
          </a:p>
          <a:p>
            <a:pPr lvl="0"/>
            <a:r>
              <a:rPr lang="en-US" sz="1400" dirty="0" smtClean="0"/>
              <a:t>The </a:t>
            </a:r>
            <a:r>
              <a:rPr lang="en-US" sz="1400" dirty="0"/>
              <a:t>crisis of the German photovoltaic industry lead to 50,000 to 80,000 jobs lost within one </a:t>
            </a:r>
            <a:r>
              <a:rPr lang="en-US" sz="1400" dirty="0" smtClean="0"/>
              <a:t>year</a:t>
            </a:r>
          </a:p>
          <a:p>
            <a:pPr lvl="0"/>
            <a:r>
              <a:rPr lang="en-US" sz="1400" dirty="0" smtClean="0"/>
              <a:t>Often lower working standards than in classic industries</a:t>
            </a:r>
            <a:endParaRPr lang="de-DE" sz="1400" dirty="0" smtClean="0"/>
          </a:p>
          <a:p>
            <a:pPr lvl="0"/>
            <a:r>
              <a:rPr lang="en-US" sz="1400" dirty="0" smtClean="0"/>
              <a:t>Fight for better working conditions, founding of works councils and collective bargaining agreements since early 2000s</a:t>
            </a:r>
            <a:endParaRPr lang="de-DE" sz="1400" dirty="0" smtClean="0"/>
          </a:p>
          <a:p>
            <a:pPr lvl="0"/>
            <a:endParaRPr lang="en-US" sz="1400" dirty="0"/>
          </a:p>
          <a:p>
            <a:pPr lvl="0"/>
            <a:endParaRPr lang="en-US" sz="1400" dirty="0"/>
          </a:p>
          <a:p>
            <a:pPr lvl="0"/>
            <a:r>
              <a:rPr lang="en-US" sz="1400" dirty="0"/>
              <a:t>Political framework for renewable energy industry was hindering sustainable buildup of employment and union involvement</a:t>
            </a:r>
            <a:endParaRPr lang="de-DE" sz="1400" dirty="0"/>
          </a:p>
          <a:p>
            <a:pPr lvl="1"/>
            <a:r>
              <a:rPr lang="en-US" sz="1400" dirty="0"/>
              <a:t>Lack of </a:t>
            </a:r>
            <a:r>
              <a:rPr lang="en-US" sz="1400" dirty="0" smtClean="0"/>
              <a:t>supporting industrial </a:t>
            </a:r>
            <a:r>
              <a:rPr lang="en-US" sz="1400" dirty="0"/>
              <a:t>policies</a:t>
            </a:r>
            <a:endParaRPr lang="de-DE" sz="1400" dirty="0"/>
          </a:p>
          <a:p>
            <a:pPr lvl="1"/>
            <a:r>
              <a:rPr lang="en-US" sz="1400" dirty="0"/>
              <a:t>Incoherent support policies for renewable energy lead to downfall of solar industry -&gt; union involvement ended before it could begin</a:t>
            </a:r>
            <a:endParaRPr lang="de-DE" sz="1400" dirty="0"/>
          </a:p>
          <a:p>
            <a:pPr lvl="1"/>
            <a:r>
              <a:rPr lang="en-US" sz="1400" dirty="0"/>
              <a:t>Switch from feed-in tariffs to bidding system creates more economic pressure which leads to pressure on working conditions</a:t>
            </a:r>
            <a:endParaRPr lang="de-DE" sz="1400" dirty="0"/>
          </a:p>
          <a:p>
            <a:pPr lvl="0"/>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12</a:t>
            </a:fld>
            <a:endParaRPr lang="de-DE" sz="900"/>
          </a:p>
        </p:txBody>
      </p:sp>
    </p:spTree>
    <p:extLst>
      <p:ext uri="{BB962C8B-B14F-4D97-AF65-F5344CB8AC3E}">
        <p14:creationId xmlns:p14="http://schemas.microsoft.com/office/powerpoint/2010/main" val="284913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“Decent Work“ has to be applied if new jobs are created. The traditional industries are a good example!</a:t>
            </a:r>
            <a:endParaRPr lang="de-DE" sz="1400" dirty="0"/>
          </a:p>
          <a:p>
            <a:pPr lvl="0"/>
            <a:r>
              <a:rPr lang="en-US" sz="1400" dirty="0"/>
              <a:t>Decent Work has to be the precondition for receiving financial state support in order to advance the energy transition. The state must not facilitate bad working conditions in the new industries</a:t>
            </a:r>
            <a:endParaRPr lang="de-DE" sz="1400" dirty="0"/>
          </a:p>
          <a:p>
            <a:pPr lvl="0"/>
            <a:r>
              <a:rPr lang="en-US" sz="1400" dirty="0"/>
              <a:t>“green“ industries in Germany are often dominated by bad working conditions and low wages (i.e. </a:t>
            </a:r>
            <a:r>
              <a:rPr lang="en-US" sz="1400" dirty="0" err="1"/>
              <a:t>Enercon</a:t>
            </a:r>
            <a:r>
              <a:rPr lang="en-US" sz="1400" dirty="0"/>
              <a:t>) </a:t>
            </a:r>
            <a:endParaRPr lang="de-DE" sz="1400" dirty="0"/>
          </a:p>
          <a:p>
            <a:pPr lvl="1"/>
            <a:r>
              <a:rPr lang="en-US" sz="1400" dirty="0"/>
              <a:t>Salaries in the renewable energy industry are lower than in the metal and electrical industry</a:t>
            </a:r>
            <a:endParaRPr lang="de-DE" sz="1400" dirty="0"/>
          </a:p>
          <a:p>
            <a:pPr lvl="1"/>
            <a:r>
              <a:rPr lang="en-US" sz="1400" dirty="0"/>
              <a:t>Employees in the renewable energy industry work on average more than 40 hours a week.</a:t>
            </a:r>
            <a:endParaRPr lang="de-DE" sz="1400" dirty="0"/>
          </a:p>
          <a:p>
            <a:pPr lvl="1"/>
            <a:r>
              <a:rPr lang="en-US" sz="1400" dirty="0"/>
              <a:t>Despite a high degree of identification with their work, only 20% of the colleagues could imagine working at their current company until their retirement</a:t>
            </a:r>
            <a:endParaRPr lang="de-DE" sz="1400" dirty="0"/>
          </a:p>
          <a:p>
            <a:pPr lvl="1"/>
            <a:r>
              <a:rPr lang="en-US" sz="1400" dirty="0"/>
              <a:t>on the positive side: compliance with High standards of work safety </a:t>
            </a:r>
            <a:endParaRPr lang="de-DE" sz="1400" dirty="0"/>
          </a:p>
          <a:p>
            <a:pPr lvl="1"/>
            <a:r>
              <a:rPr lang="en-US" sz="1400" dirty="0"/>
              <a:t>Some companies in the new sectors fight labor unions (</a:t>
            </a:r>
            <a:r>
              <a:rPr lang="en-US" sz="1400" dirty="0" err="1"/>
              <a:t>Enercon</a:t>
            </a:r>
            <a:r>
              <a:rPr lang="en-US" sz="1400" dirty="0"/>
              <a:t>)</a:t>
            </a:r>
            <a:endParaRPr lang="de-DE" sz="1400" dirty="0"/>
          </a:p>
          <a:p>
            <a:pPr lvl="0"/>
            <a:r>
              <a:rPr lang="en-US" sz="1400" dirty="0"/>
              <a:t>Co-determination, collective </a:t>
            </a:r>
            <a:r>
              <a:rPr lang="en-US" sz="1400" dirty="0" smtClean="0"/>
              <a:t>bargaining agreements </a:t>
            </a:r>
            <a:r>
              <a:rPr lang="en-US" sz="1400" dirty="0"/>
              <a:t>and </a:t>
            </a:r>
            <a:r>
              <a:rPr lang="en-US" sz="1400" dirty="0" smtClean="0"/>
              <a:t>decent working </a:t>
            </a:r>
            <a:r>
              <a:rPr lang="en-US" sz="1400" dirty="0"/>
              <a:t>conditions are the answer in order to achieve more job satisfaction among the workers and more competitiveness of the new industries</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13</a:t>
            </a:fld>
            <a:endParaRPr lang="de-DE" sz="900"/>
          </a:p>
        </p:txBody>
      </p:sp>
    </p:spTree>
    <p:extLst>
      <p:ext uri="{BB962C8B-B14F-4D97-AF65-F5344CB8AC3E}">
        <p14:creationId xmlns:p14="http://schemas.microsoft.com/office/powerpoint/2010/main" val="403353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14</a:t>
            </a:fld>
            <a:endParaRPr lang="de-DE" sz="900"/>
          </a:p>
        </p:txBody>
      </p:sp>
    </p:spTree>
    <p:extLst>
      <p:ext uri="{BB962C8B-B14F-4D97-AF65-F5344CB8AC3E}">
        <p14:creationId xmlns:p14="http://schemas.microsoft.com/office/powerpoint/2010/main" val="1239827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The survey from IG </a:t>
            </a:r>
            <a:r>
              <a:rPr lang="en-US" sz="1400" dirty="0" err="1"/>
              <a:t>Metall</a:t>
            </a:r>
            <a:r>
              <a:rPr lang="en-US" sz="1400" dirty="0"/>
              <a:t> shows that renewable energy companies with collective agreements have better working conditions</a:t>
            </a:r>
            <a:endParaRPr lang="de-DE" sz="1400" dirty="0"/>
          </a:p>
          <a:p>
            <a:pPr lvl="1"/>
            <a:r>
              <a:rPr lang="en-US" sz="1400" dirty="0"/>
              <a:t>RE-companies with collective agreements have lower temporary employment contracts, higher training rate, lower labor leasing rate, strategic personnel planning, less recruitment problems </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15</a:t>
            </a:fld>
            <a:endParaRPr lang="de-DE" sz="900"/>
          </a:p>
        </p:txBody>
      </p:sp>
    </p:spTree>
    <p:extLst>
      <p:ext uri="{BB962C8B-B14F-4D97-AF65-F5344CB8AC3E}">
        <p14:creationId xmlns:p14="http://schemas.microsoft.com/office/powerpoint/2010/main" val="215908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Our answer to structural change is Just Transition</a:t>
            </a:r>
            <a:endParaRPr lang="de-DE" sz="1400" dirty="0"/>
          </a:p>
          <a:p>
            <a:pPr lvl="0"/>
            <a:r>
              <a:rPr lang="en-US" sz="1400" dirty="0"/>
              <a:t>It has been introduced by Trade Unions and anchored in the preamble of the Paris-Agreement</a:t>
            </a:r>
            <a:endParaRPr lang="de-DE" sz="1400" dirty="0"/>
          </a:p>
          <a:p>
            <a:pPr lvl="0"/>
            <a:r>
              <a:rPr lang="en-US" sz="1400" dirty="0"/>
              <a:t>Economies, regions, sectors, companies and employees are in the middle of structural change, which is shaping not only climate protection but also by digitalization, urbanization, individualization and demography</a:t>
            </a:r>
            <a:endParaRPr lang="de-DE" sz="1400" dirty="0"/>
          </a:p>
          <a:p>
            <a:pPr lvl="0"/>
            <a:r>
              <a:rPr lang="en-US" sz="1400" dirty="0"/>
              <a:t>Such profound change is a major challenge and cannot be left to </a:t>
            </a:r>
            <a:r>
              <a:rPr lang="en-US" sz="1400" dirty="0" smtClean="0"/>
              <a:t>itself</a:t>
            </a:r>
            <a:r>
              <a:rPr lang="en-US" sz="1400" baseline="0" dirty="0" smtClean="0"/>
              <a:t>. Markets!</a:t>
            </a:r>
            <a:r>
              <a:rPr lang="en-US" sz="1400" dirty="0" smtClean="0"/>
              <a:t> </a:t>
            </a:r>
            <a:r>
              <a:rPr lang="en-US" sz="1400" dirty="0"/>
              <a:t>On the contrary, it must be actively shaped by employees, companies and the state. The goal must be to prevent job losses and to create new, high-quality jobs</a:t>
            </a:r>
            <a:endParaRPr lang="de-DE" sz="1400" dirty="0"/>
          </a:p>
          <a:p>
            <a:pPr lvl="0"/>
            <a:r>
              <a:rPr lang="en-US" sz="1400" dirty="0"/>
              <a:t>Just Transition is understood by many social and political actors as a way to simply soften social hardships that arise through climate protection. We think it is far more than that</a:t>
            </a:r>
            <a:endParaRPr lang="de-DE" sz="1400" dirty="0"/>
          </a:p>
          <a:p>
            <a:pPr lvl="0"/>
            <a:r>
              <a:rPr lang="en-US" sz="1400" dirty="0"/>
              <a:t>At the heart of equitable structural development must be the question of how to exploit opportunities for new, quality employment and economic growth in the course of co2-neutral production. It must also be about strengthening the competitiveness and innovation capability of the industry and further developing value chains and jobs in compliance with ambitious climate goals.</a:t>
            </a:r>
            <a:endParaRPr lang="de-DE" sz="1400" dirty="0"/>
          </a:p>
          <a:p>
            <a:pPr lvl="0"/>
            <a:r>
              <a:rPr lang="en-US" sz="1400" dirty="0"/>
              <a:t>Therefore, high investments are needed. For Germany, a BDI-study (“climate paths for Germany”, federal association of German industry) estimated overall costs of 1.5 trillion Euros to reach the 80% Goal by 2050.</a:t>
            </a:r>
            <a:endParaRPr lang="de-DE" sz="1400" dirty="0"/>
          </a:p>
          <a:p>
            <a:pPr lvl="1"/>
            <a:r>
              <a:rPr lang="en-US" sz="1400" dirty="0"/>
              <a:t>The BDI study forecasted a slightly economic overall surplus without international coordination. With an international coordinated climate policy a strong economic surplus.	</a:t>
            </a:r>
            <a:endParaRPr lang="de-DE" sz="1400" dirty="0"/>
          </a:p>
          <a:p>
            <a:pPr lvl="1"/>
            <a:r>
              <a:rPr lang="en-US" sz="1400" dirty="0"/>
              <a:t>All these investments are investments into our future with a payoff</a:t>
            </a:r>
            <a:endParaRPr lang="de-DE" sz="1400" dirty="0"/>
          </a:p>
          <a:p>
            <a:pPr lvl="1"/>
            <a:r>
              <a:rPr lang="en-US" sz="1400" dirty="0"/>
              <a:t>It could be used to overcome crises and stimulate the economy (especially in Eastern-Europe or Rust Belt in USA) </a:t>
            </a:r>
            <a:endParaRPr lang="de-DE" sz="1400" dirty="0"/>
          </a:p>
          <a:p>
            <a:pPr lvl="1"/>
            <a:r>
              <a:rPr lang="en-US" sz="1400" dirty="0"/>
              <a:t>Investments must be made in areas e.g. power grids, energy storage, battery cell production, innovative production ways, use of electricity in other sectors like buildings and mobility</a:t>
            </a:r>
            <a:endParaRPr lang="de-DE" sz="1400" dirty="0"/>
          </a:p>
          <a:p>
            <a:pPr lvl="0"/>
            <a:r>
              <a:rPr lang="en-US" sz="1400" dirty="0"/>
              <a:t>Well-qualified employees are an essential prerequisite. Local workers will apply and implement the innovative concepts and systems. They know their company and its processes best. </a:t>
            </a:r>
            <a:endParaRPr lang="de-DE" sz="1400" dirty="0"/>
          </a:p>
          <a:p>
            <a:pPr lvl="0"/>
            <a:r>
              <a:rPr lang="en-US" sz="1400" dirty="0"/>
              <a:t>High investments in qualification programs for workers as well as ensuring lifelong education are needed. </a:t>
            </a:r>
            <a:endParaRPr lang="de-DE" sz="1400" dirty="0"/>
          </a:p>
          <a:p>
            <a:pPr lvl="0"/>
            <a:r>
              <a:rPr lang="en-US" sz="1400" dirty="0"/>
              <a:t>Workers must be an active part of this process of transformation. Workers are affected and drivers for change at the same time. Shaping a just and successful transition can only happen with workers and not against them.</a:t>
            </a:r>
            <a:endParaRPr lang="de-DE" sz="1400" dirty="0"/>
          </a:p>
          <a:p>
            <a:pPr lvl="0"/>
            <a:r>
              <a:rPr lang="en-US" sz="1400" dirty="0"/>
              <a:t>The people affected by the structural change must not be disappointed and left behind. If that happens, it leads to rejection. The policies of Trump and Brexit are exemplary expressions of what can happen when parts of the population feel left alone. </a:t>
            </a:r>
            <a:endParaRPr lang="de-DE" sz="1400" dirty="0"/>
          </a:p>
          <a:p>
            <a:pPr lvl="0"/>
            <a:r>
              <a:rPr lang="en-US" sz="1400" dirty="0"/>
              <a:t>Same situation in Germany with a new far right party. They deny climate change and try to give workers easy answers. Problem: the government doesn’t reach or necessarily have the trust from people.</a:t>
            </a:r>
            <a:endParaRPr lang="de-DE" sz="1400" dirty="0"/>
          </a:p>
          <a:p>
            <a:pPr lvl="0"/>
            <a:r>
              <a:rPr lang="en-US" sz="1400" dirty="0"/>
              <a:t>Trade union have key role! We can explain causalities to workers, act transparently, build trust, offer security. Solidarity among workers is crucial. </a:t>
            </a:r>
            <a:endParaRPr lang="de-DE" sz="1400" dirty="0"/>
          </a:p>
          <a:p>
            <a:pPr lvl="0"/>
            <a:r>
              <a:rPr lang="en-US" sz="1400" dirty="0"/>
              <a:t>The Just Transition concept can bring conflict of objectives (</a:t>
            </a:r>
            <a:r>
              <a:rPr lang="en-US" sz="1400" dirty="0" err="1"/>
              <a:t>Zielkonflikte</a:t>
            </a:r>
            <a:r>
              <a:rPr lang="en-US" sz="1400" dirty="0"/>
              <a:t>) together</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16</a:t>
            </a:fld>
            <a:endParaRPr lang="de-DE" sz="900"/>
          </a:p>
        </p:txBody>
      </p:sp>
    </p:spTree>
    <p:extLst>
      <p:ext uri="{BB962C8B-B14F-4D97-AF65-F5344CB8AC3E}">
        <p14:creationId xmlns:p14="http://schemas.microsoft.com/office/powerpoint/2010/main" val="172804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r>
              <a:rPr lang="en-US" sz="1400" dirty="0"/>
              <a:t>The DGB and its member unions are currently organizing a broad societal dialogue - a dialogue for the future. It covers a variety of topics and societal issues</a:t>
            </a:r>
            <a:endParaRPr lang="de-DE" sz="1400" dirty="0"/>
          </a:p>
          <a:p>
            <a:r>
              <a:rPr lang="en-US" sz="1400" dirty="0"/>
              <a:t>We put our main preconditions for a successful structural change on a coaster in order to discuss them over a glass of beer. </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17</a:t>
            </a:fld>
            <a:endParaRPr lang="de-DE" sz="900"/>
          </a:p>
        </p:txBody>
      </p:sp>
    </p:spTree>
    <p:extLst>
      <p:ext uri="{BB962C8B-B14F-4D97-AF65-F5344CB8AC3E}">
        <p14:creationId xmlns:p14="http://schemas.microsoft.com/office/powerpoint/2010/main" val="206592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18</a:t>
            </a:fld>
            <a:endParaRPr lang="de-DE" sz="900"/>
          </a:p>
        </p:txBody>
      </p:sp>
    </p:spTree>
    <p:extLst>
      <p:ext uri="{BB962C8B-B14F-4D97-AF65-F5344CB8AC3E}">
        <p14:creationId xmlns:p14="http://schemas.microsoft.com/office/powerpoint/2010/main" val="204578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marL="0" lvl="0" indent="0">
              <a:buNone/>
            </a:pPr>
            <a:endParaRPr lang="en-US" sz="1300" dirty="0" smtClean="0"/>
          </a:p>
        </p:txBody>
      </p:sp>
      <p:sp>
        <p:nvSpPr>
          <p:cNvPr id="4" name="Foliennummernplatzhalter 3"/>
          <p:cNvSpPr>
            <a:spLocks noGrp="1"/>
          </p:cNvSpPr>
          <p:nvPr>
            <p:ph type="sldNum" sz="quarter" idx="10"/>
          </p:nvPr>
        </p:nvSpPr>
        <p:spPr/>
        <p:txBody>
          <a:bodyPr/>
          <a:lstStyle/>
          <a:p>
            <a:fld id="{84EBE062-2694-4852-85DA-08850F47A598}" type="slidenum">
              <a:rPr lang="de-DE" sz="900"/>
              <a:t>19</a:t>
            </a:fld>
            <a:endParaRPr lang="de-DE" sz="900"/>
          </a:p>
        </p:txBody>
      </p:sp>
    </p:spTree>
    <p:extLst>
      <p:ext uri="{BB962C8B-B14F-4D97-AF65-F5344CB8AC3E}">
        <p14:creationId xmlns:p14="http://schemas.microsoft.com/office/powerpoint/2010/main" val="119695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a:t>2</a:t>
            </a:fld>
            <a:endParaRPr lang="de-DE" sz="900"/>
          </a:p>
        </p:txBody>
      </p:sp>
    </p:spTree>
    <p:extLst>
      <p:ext uri="{BB962C8B-B14F-4D97-AF65-F5344CB8AC3E}">
        <p14:creationId xmlns:p14="http://schemas.microsoft.com/office/powerpoint/2010/main" val="395384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20</a:t>
            </a:fld>
            <a:endParaRPr lang="de-DE" sz="900"/>
          </a:p>
        </p:txBody>
      </p:sp>
    </p:spTree>
    <p:extLst>
      <p:ext uri="{BB962C8B-B14F-4D97-AF65-F5344CB8AC3E}">
        <p14:creationId xmlns:p14="http://schemas.microsoft.com/office/powerpoint/2010/main" val="403442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F2DE81B0-B8DA-4FD2-91D2-AC59AFBDC0F4}" type="slidenum">
              <a:rPr lang="de-DE" smtClean="0"/>
              <a:pPr>
                <a:defRPr/>
              </a:pPr>
              <a:t>21</a:t>
            </a:fld>
            <a:endParaRPr lang="de-DE"/>
          </a:p>
        </p:txBody>
      </p:sp>
    </p:spTree>
    <p:extLst>
      <p:ext uri="{BB962C8B-B14F-4D97-AF65-F5344CB8AC3E}">
        <p14:creationId xmlns:p14="http://schemas.microsoft.com/office/powerpoint/2010/main" val="259352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22</a:t>
            </a:fld>
            <a:endParaRPr lang="de-DE" sz="900"/>
          </a:p>
        </p:txBody>
      </p:sp>
    </p:spTree>
    <p:extLst>
      <p:ext uri="{BB962C8B-B14F-4D97-AF65-F5344CB8AC3E}">
        <p14:creationId xmlns:p14="http://schemas.microsoft.com/office/powerpoint/2010/main" val="8736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23</a:t>
            </a:fld>
            <a:endParaRPr lang="de-DE" sz="900"/>
          </a:p>
        </p:txBody>
      </p:sp>
    </p:spTree>
    <p:extLst>
      <p:ext uri="{BB962C8B-B14F-4D97-AF65-F5344CB8AC3E}">
        <p14:creationId xmlns:p14="http://schemas.microsoft.com/office/powerpoint/2010/main" val="386526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24</a:t>
            </a:fld>
            <a:endParaRPr lang="de-DE" sz="900"/>
          </a:p>
        </p:txBody>
      </p:sp>
    </p:spTree>
    <p:extLst>
      <p:ext uri="{BB962C8B-B14F-4D97-AF65-F5344CB8AC3E}">
        <p14:creationId xmlns:p14="http://schemas.microsoft.com/office/powerpoint/2010/main" val="3954799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25</a:t>
            </a:fld>
            <a:endParaRPr lang="de-DE" sz="900"/>
          </a:p>
        </p:txBody>
      </p:sp>
    </p:spTree>
    <p:extLst>
      <p:ext uri="{BB962C8B-B14F-4D97-AF65-F5344CB8AC3E}">
        <p14:creationId xmlns:p14="http://schemas.microsoft.com/office/powerpoint/2010/main" val="46998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26</a:t>
            </a:fld>
            <a:endParaRPr lang="de-DE" sz="900"/>
          </a:p>
        </p:txBody>
      </p:sp>
    </p:spTree>
    <p:extLst>
      <p:ext uri="{BB962C8B-B14F-4D97-AF65-F5344CB8AC3E}">
        <p14:creationId xmlns:p14="http://schemas.microsoft.com/office/powerpoint/2010/main" val="3125518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27</a:t>
            </a:fld>
            <a:endParaRPr lang="de-DE" sz="900"/>
          </a:p>
        </p:txBody>
      </p:sp>
    </p:spTree>
    <p:extLst>
      <p:ext uri="{BB962C8B-B14F-4D97-AF65-F5344CB8AC3E}">
        <p14:creationId xmlns:p14="http://schemas.microsoft.com/office/powerpoint/2010/main" val="297300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28</a:t>
            </a:fld>
            <a:endParaRPr lang="de-DE" sz="900"/>
          </a:p>
        </p:txBody>
      </p:sp>
    </p:spTree>
    <p:extLst>
      <p:ext uri="{BB962C8B-B14F-4D97-AF65-F5344CB8AC3E}">
        <p14:creationId xmlns:p14="http://schemas.microsoft.com/office/powerpoint/2010/main" val="725092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29</a:t>
            </a:fld>
            <a:endParaRPr lang="de-DE" sz="900"/>
          </a:p>
        </p:txBody>
      </p:sp>
    </p:spTree>
    <p:extLst>
      <p:ext uri="{BB962C8B-B14F-4D97-AF65-F5344CB8AC3E}">
        <p14:creationId xmlns:p14="http://schemas.microsoft.com/office/powerpoint/2010/main" val="29446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3</a:t>
            </a:fld>
            <a:endParaRPr lang="de-DE" sz="900"/>
          </a:p>
        </p:txBody>
      </p:sp>
    </p:spTree>
    <p:extLst>
      <p:ext uri="{BB962C8B-B14F-4D97-AF65-F5344CB8AC3E}">
        <p14:creationId xmlns:p14="http://schemas.microsoft.com/office/powerpoint/2010/main" val="1007652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30</a:t>
            </a:fld>
            <a:endParaRPr lang="de-DE" sz="900"/>
          </a:p>
        </p:txBody>
      </p:sp>
    </p:spTree>
    <p:extLst>
      <p:ext uri="{BB962C8B-B14F-4D97-AF65-F5344CB8AC3E}">
        <p14:creationId xmlns:p14="http://schemas.microsoft.com/office/powerpoint/2010/main" val="257093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31</a:t>
            </a:fld>
            <a:endParaRPr lang="de-DE" sz="900"/>
          </a:p>
        </p:txBody>
      </p:sp>
    </p:spTree>
    <p:extLst>
      <p:ext uri="{BB962C8B-B14F-4D97-AF65-F5344CB8AC3E}">
        <p14:creationId xmlns:p14="http://schemas.microsoft.com/office/powerpoint/2010/main" val="4270872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4EBE062-2694-4852-85DA-08850F47A598}" type="slidenum">
              <a:rPr lang="de-DE" sz="900" smtClean="0"/>
              <a:t>32</a:t>
            </a:fld>
            <a:endParaRPr lang="de-DE" sz="900"/>
          </a:p>
        </p:txBody>
      </p:sp>
    </p:spTree>
    <p:extLst>
      <p:ext uri="{BB962C8B-B14F-4D97-AF65-F5344CB8AC3E}">
        <p14:creationId xmlns:p14="http://schemas.microsoft.com/office/powerpoint/2010/main" val="388073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climate change is real and anthropogenic / human made</a:t>
            </a:r>
            <a:endParaRPr lang="de-DE" sz="1400" dirty="0"/>
          </a:p>
          <a:p>
            <a:pPr lvl="0"/>
            <a:r>
              <a:rPr lang="en-US" sz="1400" dirty="0"/>
              <a:t>increasing temperature since industrialization around 1.2°C </a:t>
            </a:r>
            <a:endParaRPr lang="de-DE" sz="1400" dirty="0"/>
          </a:p>
          <a:p>
            <a:pPr lvl="0"/>
            <a:r>
              <a:rPr lang="en-US" sz="1400" dirty="0"/>
              <a:t>massive rise in CO2 emission and still increasing </a:t>
            </a:r>
            <a:endParaRPr lang="de-DE" sz="1400" dirty="0"/>
          </a:p>
          <a:p>
            <a:pPr lvl="0"/>
            <a:r>
              <a:rPr lang="en-US" sz="1400" dirty="0"/>
              <a:t>German </a:t>
            </a:r>
            <a:r>
              <a:rPr lang="en-US" sz="1400" dirty="0" smtClean="0"/>
              <a:t>is accountable</a:t>
            </a:r>
            <a:r>
              <a:rPr lang="en-US" sz="1400" baseline="0" dirty="0" smtClean="0"/>
              <a:t> for </a:t>
            </a:r>
            <a:r>
              <a:rPr lang="en-US" sz="1400" dirty="0" smtClean="0"/>
              <a:t>2</a:t>
            </a:r>
            <a:r>
              <a:rPr lang="en-US" sz="1400" dirty="0"/>
              <a:t>% of overall emission</a:t>
            </a:r>
            <a:endParaRPr lang="de-DE" sz="1400" dirty="0"/>
          </a:p>
          <a:p>
            <a:pPr lvl="0"/>
            <a:r>
              <a:rPr lang="en-US" sz="1400" dirty="0"/>
              <a:t>The per capita emission in industrial countries is higher than in the global south, therefore we have a historical </a:t>
            </a:r>
            <a:r>
              <a:rPr lang="en-US" sz="1400" dirty="0" smtClean="0"/>
              <a:t>responsibility</a:t>
            </a:r>
          </a:p>
          <a:p>
            <a:pPr lvl="0"/>
            <a:endParaRPr lang="en-US" sz="1400" dirty="0" smtClean="0"/>
          </a:p>
          <a:p>
            <a:pPr lvl="0"/>
            <a:r>
              <a:rPr lang="en-US" sz="1400" dirty="0" smtClean="0"/>
              <a:t>CO2 reduction</a:t>
            </a:r>
            <a:r>
              <a:rPr lang="en-US" sz="1400" baseline="0" dirty="0" smtClean="0"/>
              <a:t> has limited influence regarding the worldwide emission</a:t>
            </a:r>
          </a:p>
          <a:p>
            <a:pPr lvl="0"/>
            <a:r>
              <a:rPr lang="en-US" sz="1400" baseline="0" dirty="0" smtClean="0"/>
              <a:t>But: When we succeed to shape the just transition / bring together climate action with prosperity </a:t>
            </a:r>
          </a:p>
          <a:p>
            <a:pPr lvl="0"/>
            <a:r>
              <a:rPr lang="en-US" sz="1400" baseline="0" dirty="0" smtClean="0">
                <a:sym typeface="Wingdings" panose="05000000000000000000" pitchFamily="2" charset="2"/>
              </a:rPr>
              <a:t> Role Model / best practice  good argument for a first mover </a:t>
            </a:r>
          </a:p>
          <a:p>
            <a:pPr lvl="0"/>
            <a:r>
              <a:rPr lang="en-US" sz="1400" baseline="0" dirty="0" smtClean="0">
                <a:sym typeface="Wingdings" panose="05000000000000000000" pitchFamily="2" charset="2"/>
              </a:rPr>
              <a:t>And support other countries: transfer of </a:t>
            </a:r>
            <a:r>
              <a:rPr lang="en-US" sz="1400" baseline="0" dirty="0" err="1" smtClean="0">
                <a:sym typeface="Wingdings" panose="05000000000000000000" pitchFamily="2" charset="2"/>
              </a:rPr>
              <a:t>technologie</a:t>
            </a:r>
            <a:r>
              <a:rPr lang="en-US" sz="1400" baseline="0" dirty="0" smtClean="0">
                <a:sym typeface="Wingdings" panose="05000000000000000000" pitchFamily="2" charset="2"/>
              </a:rPr>
              <a:t> and climate </a:t>
            </a:r>
            <a:r>
              <a:rPr lang="en-US" sz="1400" baseline="0" dirty="0" err="1" smtClean="0">
                <a:sym typeface="Wingdings" panose="05000000000000000000" pitchFamily="2" charset="2"/>
              </a:rPr>
              <a:t>financen</a:t>
            </a:r>
            <a:r>
              <a:rPr lang="en-US" sz="1400" baseline="0" dirty="0" smtClean="0">
                <a:sym typeface="Wingdings" panose="05000000000000000000" pitchFamily="2" charset="2"/>
              </a:rPr>
              <a:t> </a:t>
            </a:r>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4</a:t>
            </a:fld>
            <a:endParaRPr lang="de-DE" sz="900"/>
          </a:p>
        </p:txBody>
      </p:sp>
    </p:spTree>
    <p:extLst>
      <p:ext uri="{BB962C8B-B14F-4D97-AF65-F5344CB8AC3E}">
        <p14:creationId xmlns:p14="http://schemas.microsoft.com/office/powerpoint/2010/main" val="224723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all evidence and scientists show that we have to act, otherwise the consequences of climate change will cause intolerable damage to the people </a:t>
            </a:r>
            <a:endParaRPr lang="de-DE" sz="1400" dirty="0"/>
          </a:p>
          <a:p>
            <a:pPr lvl="0"/>
            <a:r>
              <a:rPr lang="en-US" sz="1400" dirty="0"/>
              <a:t>Paris-Agreement: keep the increase in global average temperature to well below 2 °C above pre-industrial levels; and to limit the increase to 1.5 °C, since this would substantially reduce the risks and effects of climate change</a:t>
            </a:r>
            <a:endParaRPr lang="de-DE" sz="1400" dirty="0"/>
          </a:p>
          <a:p>
            <a:pPr lvl="0"/>
            <a:r>
              <a:rPr lang="en-US" sz="1400" dirty="0"/>
              <a:t>It’s an international legal agreement, DGB supports it </a:t>
            </a:r>
            <a:r>
              <a:rPr lang="en-US" sz="1400" dirty="0">
                <a:sym typeface="Wingdings" panose="05000000000000000000" pitchFamily="2" charset="2"/>
              </a:rPr>
              <a:t></a:t>
            </a:r>
            <a:r>
              <a:rPr lang="en-US" sz="1400" dirty="0"/>
              <a:t> the way into a low-carbon future has no alternative</a:t>
            </a:r>
            <a:endParaRPr lang="de-DE" sz="1400" dirty="0"/>
          </a:p>
          <a:p>
            <a:pPr lvl="0"/>
            <a:r>
              <a:rPr lang="en-US" sz="1400" dirty="0"/>
              <a:t>workers know there are no jobs on a dead planet </a:t>
            </a:r>
            <a:endParaRPr lang="de-DE" sz="1400" dirty="0"/>
          </a:p>
          <a:p>
            <a:pPr lvl="0"/>
            <a:r>
              <a:rPr lang="en-US" sz="1400" dirty="0"/>
              <a:t>the question is how to achieve this goal: different ideas and approaches around the world and uncertainty about the exact reduction path is needed </a:t>
            </a:r>
            <a:endParaRPr lang="de-DE" sz="1400" dirty="0"/>
          </a:p>
          <a:p>
            <a:pPr lvl="0"/>
            <a:r>
              <a:rPr lang="en-US" sz="1400" dirty="0"/>
              <a:t>We need to act coordinated and collectively, climate change and its effects don’t stop in front of borders!</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5</a:t>
            </a:fld>
            <a:endParaRPr lang="de-DE" sz="900"/>
          </a:p>
        </p:txBody>
      </p:sp>
    </p:spTree>
    <p:extLst>
      <p:ext uri="{BB962C8B-B14F-4D97-AF65-F5344CB8AC3E}">
        <p14:creationId xmlns:p14="http://schemas.microsoft.com/office/powerpoint/2010/main" val="2403078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600"/>
              </a:spcBef>
              <a:spcAft>
                <a:spcPts val="0"/>
              </a:spcAft>
              <a:buClr>
                <a:schemeClr val="accent1"/>
              </a:buClr>
              <a:buSzPct val="90000"/>
              <a:buFont typeface="Wingdings" pitchFamily="2" charset="2"/>
              <a:buChar char="§"/>
              <a:tabLst/>
              <a:defRPr/>
            </a:pPr>
            <a:r>
              <a:rPr lang="en-US" sz="1400" dirty="0" smtClean="0"/>
              <a:t>The</a:t>
            </a:r>
            <a:r>
              <a:rPr lang="en-US" sz="1400" baseline="0" dirty="0" smtClean="0"/>
              <a:t> was invented by a broaden stake holder platform (together with trade unions) </a:t>
            </a:r>
            <a:endParaRPr lang="en-US" sz="1400" dirty="0" smtClean="0"/>
          </a:p>
          <a:p>
            <a:pPr lvl="0"/>
            <a:r>
              <a:rPr lang="en-US" sz="1400" dirty="0" smtClean="0"/>
              <a:t>to </a:t>
            </a:r>
            <a:r>
              <a:rPr lang="en-US" sz="1400" dirty="0" smtClean="0"/>
              <a:t>achieve the Paris-Agreement 2050, Germany aims to reduce its emission by 80% to 95% until 2050 compared to 1990 </a:t>
            </a:r>
            <a:endParaRPr lang="de-DE" sz="1400" dirty="0" smtClean="0"/>
          </a:p>
          <a:p>
            <a:pPr lvl="0"/>
            <a:r>
              <a:rPr lang="en-US" sz="1400" dirty="0" smtClean="0"/>
              <a:t>The German climate action plan provides sectoral goals until 2030</a:t>
            </a:r>
          </a:p>
          <a:p>
            <a:pPr lvl="0"/>
            <a:r>
              <a:rPr lang="en-US" sz="1400" baseline="0" dirty="0" smtClean="0"/>
              <a:t>Germany </a:t>
            </a:r>
            <a:r>
              <a:rPr lang="en-US" sz="1400" baseline="0" dirty="0" smtClean="0"/>
              <a:t>climate goals: 2020 min. 40%, 2030 min. 55%, 2050 80%-</a:t>
            </a:r>
            <a:r>
              <a:rPr lang="en-US" sz="1400" baseline="0" smtClean="0"/>
              <a:t>95</a:t>
            </a:r>
            <a:r>
              <a:rPr lang="en-US" sz="1400" baseline="0" smtClean="0"/>
              <a:t>%</a:t>
            </a:r>
            <a:endParaRPr lang="en-US" sz="1400" dirty="0" smtClean="0"/>
          </a:p>
          <a:p>
            <a:pPr lvl="1"/>
            <a:r>
              <a:rPr lang="en-US" sz="1400" dirty="0" smtClean="0"/>
              <a:t>those </a:t>
            </a:r>
            <a:r>
              <a:rPr lang="en-US" sz="1400" dirty="0"/>
              <a:t>goals are indicative (</a:t>
            </a:r>
            <a:r>
              <a:rPr lang="en-US" sz="1400" dirty="0" err="1"/>
              <a:t>Anm</a:t>
            </a:r>
            <a:r>
              <a:rPr lang="en-US" sz="1400" dirty="0"/>
              <a:t>. </a:t>
            </a:r>
            <a:r>
              <a:rPr lang="en-US" sz="1400" dirty="0" err="1"/>
              <a:t>nicht</a:t>
            </a:r>
            <a:r>
              <a:rPr lang="en-US" sz="1400" dirty="0"/>
              <a:t> </a:t>
            </a:r>
            <a:r>
              <a:rPr lang="en-US" sz="1400" dirty="0" err="1"/>
              <a:t>verbindlich</a:t>
            </a:r>
            <a:r>
              <a:rPr lang="en-US" sz="1400" dirty="0"/>
              <a:t>), but underline the scope of the emission reduction within the whole economy </a:t>
            </a:r>
            <a:endParaRPr lang="de-DE" sz="1400" dirty="0"/>
          </a:p>
          <a:p>
            <a:pPr lvl="1"/>
            <a:r>
              <a:rPr lang="en-US" sz="1400" dirty="0"/>
              <a:t>energy, industry, buildings heavily reduced since 1990 but still have long way to go</a:t>
            </a:r>
            <a:endParaRPr lang="de-DE" sz="1400" dirty="0"/>
          </a:p>
          <a:p>
            <a:pPr lvl="1"/>
            <a:r>
              <a:rPr lang="en-US" sz="1400" dirty="0"/>
              <a:t>for the energy sector the government introduced a commission on how to achieve its target for 2030 and how to shape the transition</a:t>
            </a:r>
            <a:endParaRPr lang="de-DE" sz="1400" dirty="0"/>
          </a:p>
          <a:p>
            <a:pPr lvl="1"/>
            <a:r>
              <a:rPr lang="en-US" sz="1400" dirty="0"/>
              <a:t>the buildings sector does currently not show enough reduction. We still need to find an answer how to decarbonize the buildings sector</a:t>
            </a:r>
            <a:endParaRPr lang="de-DE" sz="1400" dirty="0"/>
          </a:p>
          <a:p>
            <a:pPr lvl="1"/>
            <a:r>
              <a:rPr lang="en-US" sz="1400" dirty="0"/>
              <a:t>in the transport sector it will be a great challenge to achieve the reduction </a:t>
            </a:r>
            <a:r>
              <a:rPr lang="en-US" sz="1400" dirty="0" smtClean="0"/>
              <a:t>targets.</a:t>
            </a:r>
            <a:r>
              <a:rPr lang="en-US" sz="1400" baseline="0" dirty="0" smtClean="0"/>
              <a:t> The emissions even raised by 5%! </a:t>
            </a:r>
          </a:p>
          <a:p>
            <a:pPr lvl="1"/>
            <a:r>
              <a:rPr lang="en-US" sz="1400" baseline="0" dirty="0" smtClean="0"/>
              <a:t>2017: Germany reduced emissions by  30,8% </a:t>
            </a:r>
          </a:p>
          <a:p>
            <a:pPr lvl="2"/>
            <a:r>
              <a:rPr lang="en-US" sz="1400" baseline="0" dirty="0" smtClean="0"/>
              <a:t>Good but not “on track”: Estimations for 2020 is 32%: Therefore gap 8%</a:t>
            </a:r>
          </a:p>
          <a:p>
            <a:pPr lvl="2"/>
            <a:r>
              <a:rPr lang="en-US" sz="1400" baseline="0" dirty="0" smtClean="0"/>
              <a:t>Studies also estimated gap for the 2030 goals (616 million tons CO2) </a:t>
            </a:r>
            <a:r>
              <a:rPr lang="en-US" sz="1400" baseline="0" dirty="0" smtClean="0">
                <a:sym typeface="Wingdings" panose="05000000000000000000" pitchFamily="2" charset="2"/>
              </a:rPr>
              <a:t> costs of 31 – 62 billion euro (price 50 – 100t / CO2)</a:t>
            </a:r>
            <a:endParaRPr lang="en-US" sz="1400" baseline="0" dirty="0" smtClean="0"/>
          </a:p>
          <a:p>
            <a:pPr lvl="2"/>
            <a:endParaRPr lang="en-US" sz="1400" baseline="0" dirty="0" smtClean="0"/>
          </a:p>
          <a:p>
            <a:pPr lvl="2"/>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6</a:t>
            </a:fld>
            <a:endParaRPr lang="de-DE" sz="900"/>
          </a:p>
        </p:txBody>
      </p:sp>
    </p:spTree>
    <p:extLst>
      <p:ext uri="{BB962C8B-B14F-4D97-AF65-F5344CB8AC3E}">
        <p14:creationId xmlns:p14="http://schemas.microsoft.com/office/powerpoint/2010/main" val="48628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Coal</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commission</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official</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growth</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structural</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change</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and</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emplyoment</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means</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more</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than</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just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phasing</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out </a:t>
            </a:r>
            <a:r>
              <a:rPr lang="de-DE" altLang="de-DE" sz="1400" baseline="0" dirty="0" err="1"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coal</a:t>
            </a:r>
            <a:r>
              <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rPr>
              <a:t> </a:t>
            </a:r>
            <a:endParaRPr lang="de-DE" altLang="de-DE" sz="1400" baseline="0" dirty="0" smtClean="0">
              <a:latin typeface="DGB" panose="020B0406020204020204" pitchFamily="34" charset="0"/>
              <a:ea typeface="Times New Roman" panose="02020603050405020304" pitchFamily="18" charset="0"/>
              <a:cs typeface="Courier New" panose="02070309020205020404" pitchFamily="49" charset="0"/>
              <a:sym typeface="Wingdings" panose="05000000000000000000" pitchFamily="2" charset="2"/>
            </a:endParaRPr>
          </a:p>
          <a:p>
            <a:r>
              <a:rPr lang="de-DE" sz="1400" dirty="0" smtClean="0"/>
              <a:t>Members </a:t>
            </a:r>
            <a:r>
              <a:rPr lang="de-DE" sz="1400" dirty="0" err="1" smtClean="0"/>
              <a:t>of</a:t>
            </a:r>
            <a:r>
              <a:rPr lang="de-DE" sz="1400" dirty="0" smtClean="0"/>
              <a:t> </a:t>
            </a:r>
            <a:r>
              <a:rPr lang="de-DE" sz="1400" dirty="0" err="1" smtClean="0"/>
              <a:t>the</a:t>
            </a:r>
            <a:r>
              <a:rPr lang="de-DE" sz="1400" dirty="0" smtClean="0"/>
              <a:t> </a:t>
            </a:r>
            <a:r>
              <a:rPr lang="de-DE" sz="1400" dirty="0" err="1" smtClean="0"/>
              <a:t>commission</a:t>
            </a:r>
            <a:r>
              <a:rPr lang="de-DE" sz="1400" dirty="0" smtClean="0"/>
              <a:t>:</a:t>
            </a:r>
          </a:p>
          <a:p>
            <a:r>
              <a:rPr lang="de-DE" sz="1400" dirty="0" smtClean="0"/>
              <a:t>31 </a:t>
            </a:r>
            <a:r>
              <a:rPr lang="de-DE" sz="1400" baseline="0" dirty="0" err="1" smtClean="0"/>
              <a:t>members</a:t>
            </a:r>
            <a:r>
              <a:rPr lang="de-DE" sz="1400" baseline="0" dirty="0" smtClean="0"/>
              <a:t> </a:t>
            </a:r>
            <a:r>
              <a:rPr lang="de-DE" sz="1400" baseline="0" dirty="0" err="1" smtClean="0"/>
              <a:t>from</a:t>
            </a:r>
            <a:r>
              <a:rPr lang="de-DE" sz="1400" baseline="0" dirty="0" smtClean="0"/>
              <a:t> </a:t>
            </a:r>
            <a:r>
              <a:rPr lang="de-DE" sz="1400" baseline="0" dirty="0" err="1" smtClean="0"/>
              <a:t>diffrent</a:t>
            </a:r>
            <a:r>
              <a:rPr lang="de-DE" sz="1400" baseline="0" dirty="0" smtClean="0"/>
              <a:t> </a:t>
            </a:r>
            <a:r>
              <a:rPr lang="de-DE" sz="1400" baseline="0" dirty="0" err="1" smtClean="0"/>
              <a:t>groups</a:t>
            </a:r>
            <a:r>
              <a:rPr lang="de-DE" sz="1400" baseline="0" dirty="0" smtClean="0"/>
              <a:t> (8) (</a:t>
            </a:r>
            <a:r>
              <a:rPr lang="de-DE" sz="1400" baseline="0" dirty="0" err="1" smtClean="0"/>
              <a:t>representativs</a:t>
            </a:r>
            <a:r>
              <a:rPr lang="de-DE" sz="1400" baseline="0" dirty="0" smtClean="0"/>
              <a:t>): </a:t>
            </a:r>
            <a:r>
              <a:rPr lang="de-DE" sz="1400" baseline="0" dirty="0" err="1" smtClean="0"/>
              <a:t>affected</a:t>
            </a:r>
            <a:r>
              <a:rPr lang="de-DE" sz="1400" baseline="0" dirty="0" smtClean="0"/>
              <a:t> </a:t>
            </a:r>
            <a:r>
              <a:rPr lang="de-DE" sz="1400" baseline="0" dirty="0" err="1" smtClean="0"/>
              <a:t>regions</a:t>
            </a:r>
            <a:r>
              <a:rPr lang="de-DE" sz="1400" baseline="0" dirty="0" smtClean="0"/>
              <a:t> (7), </a:t>
            </a:r>
            <a:r>
              <a:rPr lang="de-DE" sz="1400" baseline="0" dirty="0" err="1" smtClean="0"/>
              <a:t>sientists</a:t>
            </a:r>
            <a:r>
              <a:rPr lang="de-DE" sz="1400" baseline="0" dirty="0" smtClean="0"/>
              <a:t> (5), </a:t>
            </a:r>
            <a:r>
              <a:rPr lang="de-DE" sz="1400" baseline="0" dirty="0" err="1" smtClean="0"/>
              <a:t>energy</a:t>
            </a:r>
            <a:r>
              <a:rPr lang="de-DE" sz="1400" baseline="0" dirty="0" smtClean="0"/>
              <a:t> </a:t>
            </a:r>
            <a:r>
              <a:rPr lang="de-DE" sz="1400" baseline="0" dirty="0" err="1" smtClean="0"/>
              <a:t>industrie</a:t>
            </a:r>
            <a:r>
              <a:rPr lang="de-DE" sz="1400" baseline="0" dirty="0" smtClean="0"/>
              <a:t> (4), </a:t>
            </a:r>
            <a:r>
              <a:rPr lang="de-DE" sz="1400" baseline="0" dirty="0" err="1" smtClean="0"/>
              <a:t>envirmonetal</a:t>
            </a:r>
            <a:r>
              <a:rPr lang="de-DE" sz="1400" baseline="0" dirty="0" smtClean="0"/>
              <a:t> </a:t>
            </a:r>
            <a:r>
              <a:rPr lang="de-DE" sz="1400" baseline="0" dirty="0" err="1" smtClean="0"/>
              <a:t>organisations</a:t>
            </a:r>
            <a:r>
              <a:rPr lang="de-DE" sz="1400" baseline="0" dirty="0" smtClean="0"/>
              <a:t> (3),  </a:t>
            </a:r>
            <a:r>
              <a:rPr lang="de-DE" sz="1400" baseline="0" dirty="0" err="1" smtClean="0"/>
              <a:t>federal</a:t>
            </a:r>
            <a:r>
              <a:rPr lang="de-DE" sz="1400" baseline="0" dirty="0" smtClean="0"/>
              <a:t> </a:t>
            </a:r>
            <a:r>
              <a:rPr lang="de-DE" sz="1400" baseline="0" dirty="0" err="1" smtClean="0"/>
              <a:t>parliament</a:t>
            </a:r>
            <a:r>
              <a:rPr lang="de-DE" sz="1400" baseline="0" dirty="0" smtClean="0"/>
              <a:t> (3), </a:t>
            </a:r>
            <a:r>
              <a:rPr lang="de-DE" sz="1400" baseline="0" dirty="0" err="1" smtClean="0"/>
              <a:t>administration</a:t>
            </a:r>
            <a:r>
              <a:rPr lang="de-DE" sz="1400" baseline="0" dirty="0" smtClean="0"/>
              <a:t> (1), </a:t>
            </a:r>
            <a:r>
              <a:rPr lang="de-DE" sz="1400" baseline="0" dirty="0" err="1" smtClean="0"/>
              <a:t>buisniness</a:t>
            </a:r>
            <a:r>
              <a:rPr lang="de-DE" sz="1400" baseline="0" dirty="0" smtClean="0"/>
              <a:t> </a:t>
            </a:r>
            <a:r>
              <a:rPr lang="de-DE" sz="1400" baseline="0" dirty="0" err="1" smtClean="0"/>
              <a:t>and</a:t>
            </a:r>
            <a:r>
              <a:rPr lang="de-DE" sz="1400" baseline="0" dirty="0" smtClean="0"/>
              <a:t> </a:t>
            </a:r>
            <a:r>
              <a:rPr lang="de-DE" sz="1400" baseline="0" dirty="0" err="1" smtClean="0"/>
              <a:t>industry</a:t>
            </a:r>
            <a:r>
              <a:rPr lang="de-DE" sz="1400" baseline="0" dirty="0" smtClean="0"/>
              <a:t> (5) &amp; </a:t>
            </a:r>
            <a:r>
              <a:rPr lang="de-DE" sz="1400" baseline="0" dirty="0" err="1" smtClean="0"/>
              <a:t>trade</a:t>
            </a:r>
            <a:r>
              <a:rPr lang="de-DE" sz="1400" baseline="0" dirty="0" smtClean="0"/>
              <a:t> </a:t>
            </a:r>
            <a:r>
              <a:rPr lang="de-DE" sz="1400" baseline="0" dirty="0" err="1" smtClean="0"/>
              <a:t>unions</a:t>
            </a:r>
            <a:r>
              <a:rPr lang="de-DE" sz="1400" baseline="0" dirty="0" smtClean="0"/>
              <a:t> (3)</a:t>
            </a:r>
          </a:p>
          <a:p>
            <a:endParaRPr lang="de-DE" altLang="de-DE" sz="1400" dirty="0" smtClean="0">
              <a:latin typeface="DGB" panose="020B0406020204020204" pitchFamily="34" charset="0"/>
              <a:ea typeface="Times New Roman" panose="02020603050405020304" pitchFamily="18" charset="0"/>
              <a:cs typeface="Courier New" panose="02070309020205020404" pitchFamily="49" charset="0"/>
            </a:endParaRPr>
          </a:p>
          <a:p>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The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mandate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asked</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for</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recommendations</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which</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include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a:t>
            </a:r>
          </a:p>
          <a:p>
            <a:pPr lvl="1"/>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Concrete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proposals</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and</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perspectives</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for</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new</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future-proof</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jobs</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and</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the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affected</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regions</a:t>
            </a:r>
            <a:endParaRPr lang="de-DE" altLang="de-DE" sz="1400" dirty="0" smtClean="0">
              <a:latin typeface="DGB" panose="020B0406020204020204" pitchFamily="34" charset="0"/>
              <a:ea typeface="Times New Roman" panose="02020603050405020304" pitchFamily="18" charset="0"/>
              <a:cs typeface="Courier New" panose="02070309020205020404" pitchFamily="49" charset="0"/>
            </a:endParaRPr>
          </a:p>
          <a:p>
            <a:pPr lvl="1"/>
            <a:r>
              <a:rPr lang="en-US" sz="1400" dirty="0" smtClean="0"/>
              <a:t>Investments in the regions and economic sectors affected by structural change </a:t>
            </a:r>
          </a:p>
          <a:p>
            <a:pPr lvl="1"/>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Measures</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to</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reliably</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achieve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the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2030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energy</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sector</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target</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p>
          <a:p>
            <a:pPr lvl="1"/>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A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comprehensive</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impact</a:t>
            </a:r>
            <a:r>
              <a:rPr lang="de-DE" altLang="de-DE" sz="1400" dirty="0" smtClean="0">
                <a:latin typeface="DGB" panose="020B0406020204020204" pitchFamily="34" charset="0"/>
                <a:ea typeface="Times New Roman" panose="02020603050405020304" pitchFamily="18" charset="0"/>
                <a:cs typeface="Courier New" panose="02070309020205020404" pitchFamily="49" charset="0"/>
              </a:rPr>
              <a:t> </a:t>
            </a:r>
            <a:r>
              <a:rPr lang="de-DE" altLang="de-DE" sz="1400" dirty="0" err="1" smtClean="0">
                <a:latin typeface="DGB" panose="020B0406020204020204" pitchFamily="34" charset="0"/>
                <a:ea typeface="Times New Roman" panose="02020603050405020304" pitchFamily="18" charset="0"/>
                <a:cs typeface="Courier New" panose="02070309020205020404" pitchFamily="49" charset="0"/>
              </a:rPr>
              <a:t>assessment</a:t>
            </a:r>
            <a:endParaRPr lang="de-DE" altLang="de-DE" sz="1400" dirty="0" smtClean="0">
              <a:latin typeface="DGB" panose="020B0406020204020204" pitchFamily="34" charset="0"/>
              <a:ea typeface="Times New Roman" panose="02020603050405020304" pitchFamily="18" charset="0"/>
              <a:cs typeface="Courier New" panose="02070309020205020404" pitchFamily="49" charset="0"/>
            </a:endParaRPr>
          </a:p>
          <a:p>
            <a:pPr lvl="1"/>
            <a:r>
              <a:rPr lang="de-DE" altLang="de-DE" sz="1400" dirty="0" smtClean="0"/>
              <a:t>A plan </a:t>
            </a:r>
            <a:r>
              <a:rPr lang="de-DE" altLang="de-DE" sz="1400" dirty="0" err="1" smtClean="0"/>
              <a:t>to</a:t>
            </a:r>
            <a:r>
              <a:rPr lang="de-DE" altLang="de-DE" sz="1400" dirty="0" smtClean="0"/>
              <a:t> </a:t>
            </a:r>
            <a:r>
              <a:rPr lang="de-DE" altLang="de-DE" sz="1400" dirty="0" err="1" smtClean="0"/>
              <a:t>reduce</a:t>
            </a:r>
            <a:r>
              <a:rPr lang="de-DE" altLang="de-DE" sz="1400" dirty="0" smtClean="0"/>
              <a:t> </a:t>
            </a:r>
            <a:r>
              <a:rPr lang="de-DE" altLang="de-DE" sz="1400" dirty="0" err="1" smtClean="0"/>
              <a:t>and</a:t>
            </a:r>
            <a:r>
              <a:rPr lang="de-DE" altLang="de-DE" sz="1400" dirty="0" smtClean="0"/>
              <a:t> </a:t>
            </a:r>
            <a:r>
              <a:rPr lang="de-DE" altLang="de-DE" sz="1400" dirty="0" err="1" smtClean="0"/>
              <a:t>eventually</a:t>
            </a:r>
            <a:r>
              <a:rPr lang="de-DE" altLang="de-DE" sz="1400" dirty="0" smtClean="0"/>
              <a:t> </a:t>
            </a:r>
            <a:r>
              <a:rPr lang="de-DE" altLang="de-DE" sz="1400" dirty="0" err="1" smtClean="0"/>
              <a:t>stop</a:t>
            </a:r>
            <a:r>
              <a:rPr lang="de-DE" altLang="de-DE" sz="1400" dirty="0" smtClean="0"/>
              <a:t> </a:t>
            </a:r>
            <a:r>
              <a:rPr lang="de-DE" altLang="de-DE" sz="1400" dirty="0" err="1" smtClean="0"/>
              <a:t>coal-fired</a:t>
            </a:r>
            <a:r>
              <a:rPr lang="de-DE" altLang="de-DE" sz="1400" dirty="0" smtClean="0"/>
              <a:t> power </a:t>
            </a:r>
            <a:r>
              <a:rPr lang="de-DE" altLang="de-DE" sz="1400" dirty="0" err="1" smtClean="0"/>
              <a:t>generation</a:t>
            </a:r>
            <a:r>
              <a:rPr lang="de-DE" altLang="de-DE" sz="1400" dirty="0" smtClean="0"/>
              <a:t> (</a:t>
            </a:r>
            <a:r>
              <a:rPr lang="de-DE" altLang="de-DE" sz="1400" dirty="0" err="1" smtClean="0"/>
              <a:t>phase</a:t>
            </a:r>
            <a:r>
              <a:rPr lang="de-DE" altLang="de-DE" sz="1400" dirty="0" smtClean="0"/>
              <a:t> out)</a:t>
            </a:r>
          </a:p>
          <a:p>
            <a:pPr lvl="1"/>
            <a:r>
              <a:rPr lang="en-US" sz="1400" dirty="0" smtClean="0"/>
              <a:t>Measures in the energy sector that contribute to closing the gap in achieving the 40% reduction target as much as possible</a:t>
            </a:r>
          </a:p>
          <a:p>
            <a:endParaRPr lang="de-DE" sz="1400" dirty="0" smtClean="0"/>
          </a:p>
          <a:p>
            <a:endParaRPr lang="de-DE" sz="1400" baseline="0" dirty="0" smtClean="0"/>
          </a:p>
          <a:p>
            <a:r>
              <a:rPr lang="de-DE" sz="1400" baseline="0" dirty="0" smtClean="0"/>
              <a:t>More </a:t>
            </a:r>
            <a:r>
              <a:rPr lang="de-DE" sz="1400" baseline="0" dirty="0" err="1" smtClean="0"/>
              <a:t>than</a:t>
            </a:r>
            <a:r>
              <a:rPr lang="de-DE" sz="1400" baseline="0" dirty="0" smtClean="0"/>
              <a:t> a half </a:t>
            </a:r>
            <a:r>
              <a:rPr lang="de-DE" sz="1400" baseline="0" dirty="0" err="1" smtClean="0"/>
              <a:t>year</a:t>
            </a:r>
            <a:r>
              <a:rPr lang="de-DE" sz="1400" baseline="0" dirty="0" smtClean="0"/>
              <a:t> (8 </a:t>
            </a:r>
            <a:r>
              <a:rPr lang="de-DE" sz="1400" baseline="0" dirty="0" err="1" smtClean="0"/>
              <a:t>month</a:t>
            </a:r>
            <a:r>
              <a:rPr lang="de-DE" sz="1400" baseline="0" dirty="0" smtClean="0"/>
              <a:t>) </a:t>
            </a:r>
          </a:p>
          <a:p>
            <a:r>
              <a:rPr lang="de-DE" sz="1400" baseline="0" dirty="0" smtClean="0"/>
              <a:t>Output 280 </a:t>
            </a:r>
            <a:r>
              <a:rPr lang="de-DE" sz="1400" baseline="0" dirty="0" err="1" smtClean="0"/>
              <a:t>pages</a:t>
            </a:r>
            <a:r>
              <a:rPr lang="de-DE" sz="1400" baseline="0" dirty="0" smtClean="0"/>
              <a:t>:</a:t>
            </a:r>
          </a:p>
          <a:p>
            <a:r>
              <a:rPr lang="de-DE" sz="1400" baseline="0" dirty="0" smtClean="0"/>
              <a:t>27 </a:t>
            </a:r>
            <a:r>
              <a:rPr lang="de-DE" sz="1400" baseline="0" dirty="0" err="1" smtClean="0"/>
              <a:t>yes</a:t>
            </a:r>
            <a:r>
              <a:rPr lang="de-DE" sz="1400" baseline="0" dirty="0" smtClean="0"/>
              <a:t> </a:t>
            </a:r>
            <a:r>
              <a:rPr lang="de-DE" sz="1400" baseline="0" dirty="0" err="1" smtClean="0"/>
              <a:t>and</a:t>
            </a:r>
            <a:r>
              <a:rPr lang="de-DE" sz="1400" baseline="0" dirty="0" smtClean="0"/>
              <a:t> 1 </a:t>
            </a:r>
            <a:r>
              <a:rPr lang="de-DE" sz="1400" baseline="0" dirty="0" err="1" smtClean="0"/>
              <a:t>no</a:t>
            </a:r>
            <a:r>
              <a:rPr lang="de-DE" sz="1400" baseline="0" dirty="0" smtClean="0"/>
              <a:t> </a:t>
            </a:r>
            <a:r>
              <a:rPr lang="de-DE" sz="1400" baseline="0" dirty="0" err="1" smtClean="0"/>
              <a:t>vote</a:t>
            </a:r>
            <a:r>
              <a:rPr lang="de-DE" sz="1400" baseline="0" dirty="0" smtClean="0"/>
              <a:t> </a:t>
            </a:r>
            <a:r>
              <a:rPr lang="de-DE" sz="1400" baseline="0" dirty="0" smtClean="0">
                <a:sym typeface="Wingdings" panose="05000000000000000000" pitchFamily="2" charset="2"/>
              </a:rPr>
              <a:t> </a:t>
            </a:r>
            <a:r>
              <a:rPr lang="de-DE" sz="1400" baseline="0" dirty="0" err="1" smtClean="0">
                <a:sym typeface="Wingdings" panose="05000000000000000000" pitchFamily="2" charset="2"/>
              </a:rPr>
              <a:t>agreemnt</a:t>
            </a:r>
            <a:r>
              <a:rPr lang="de-DE" sz="1400" baseline="0" dirty="0" smtClean="0">
                <a:sym typeface="Wingdings" panose="05000000000000000000" pitchFamily="2" charset="2"/>
              </a:rPr>
              <a:t> </a:t>
            </a:r>
            <a:r>
              <a:rPr lang="de-DE" sz="1400" baseline="0" dirty="0" err="1" smtClean="0">
                <a:sym typeface="Wingdings" panose="05000000000000000000" pitchFamily="2" charset="2"/>
              </a:rPr>
              <a:t>over</a:t>
            </a:r>
            <a:r>
              <a:rPr lang="de-DE" sz="1400" baseline="0" dirty="0" smtClean="0">
                <a:sym typeface="Wingdings" panose="05000000000000000000" pitchFamily="2" charset="2"/>
              </a:rPr>
              <a:t> all </a:t>
            </a:r>
            <a:r>
              <a:rPr lang="de-DE" sz="1400" baseline="0" dirty="0" err="1" smtClean="0">
                <a:sym typeface="Wingdings" panose="05000000000000000000" pitchFamily="2" charset="2"/>
              </a:rPr>
              <a:t>actores</a:t>
            </a:r>
            <a:r>
              <a:rPr lang="de-DE" sz="1400" baseline="0" dirty="0" smtClean="0">
                <a:sym typeface="Wingdings" panose="05000000000000000000" pitchFamily="2" charset="2"/>
              </a:rPr>
              <a:t> </a:t>
            </a:r>
            <a:endParaRPr lang="de-DE" sz="1400" baseline="0" dirty="0" smtClean="0"/>
          </a:p>
        </p:txBody>
      </p:sp>
      <p:sp>
        <p:nvSpPr>
          <p:cNvPr id="4" name="Foliennummernplatzhalter 3"/>
          <p:cNvSpPr>
            <a:spLocks noGrp="1"/>
          </p:cNvSpPr>
          <p:nvPr>
            <p:ph type="sldNum" sz="quarter" idx="10"/>
          </p:nvPr>
        </p:nvSpPr>
        <p:spPr/>
        <p:txBody>
          <a:bodyPr/>
          <a:lstStyle/>
          <a:p>
            <a:fld id="{84EBE062-2694-4852-85DA-08850F47A598}" type="slidenum">
              <a:rPr lang="de-DE" sz="900"/>
              <a:t>7</a:t>
            </a:fld>
            <a:endParaRPr lang="de-DE" sz="900"/>
          </a:p>
        </p:txBody>
      </p:sp>
    </p:spTree>
    <p:extLst>
      <p:ext uri="{BB962C8B-B14F-4D97-AF65-F5344CB8AC3E}">
        <p14:creationId xmlns:p14="http://schemas.microsoft.com/office/powerpoint/2010/main" val="42593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smtClean="0"/>
              <a:t>The </a:t>
            </a:r>
            <a:r>
              <a:rPr lang="en-US" sz="1400" dirty="0"/>
              <a:t>report is a reasonable and comprehensive package </a:t>
            </a:r>
            <a:endParaRPr lang="de-DE" sz="1400" dirty="0"/>
          </a:p>
          <a:p>
            <a:pPr lvl="0"/>
            <a:r>
              <a:rPr lang="en-US" sz="1400" dirty="0"/>
              <a:t>It shows an acceptable path to politically desired </a:t>
            </a:r>
            <a:r>
              <a:rPr lang="en-US" sz="1400" b="1" dirty="0"/>
              <a:t>end of coal-fired power generation in </a:t>
            </a:r>
            <a:r>
              <a:rPr lang="en-US" sz="1400" b="1" dirty="0" smtClean="0"/>
              <a:t>2038, with option</a:t>
            </a:r>
            <a:r>
              <a:rPr lang="en-US" sz="1400" b="1" baseline="0" dirty="0" smtClean="0"/>
              <a:t> of 2035</a:t>
            </a:r>
            <a:endParaRPr lang="de-DE" sz="1400" dirty="0"/>
          </a:p>
          <a:p>
            <a:pPr lvl="0"/>
            <a:r>
              <a:rPr lang="en-US" sz="1400" dirty="0"/>
              <a:t> </a:t>
            </a:r>
            <a:r>
              <a:rPr lang="en-US" sz="1400" dirty="0" smtClean="0"/>
              <a:t>Climate goals</a:t>
            </a:r>
            <a:r>
              <a:rPr lang="en-US" sz="1400" baseline="0" dirty="0" smtClean="0"/>
              <a:t> in the energy sector are met: 3 periods of shutdown</a:t>
            </a:r>
            <a:endParaRPr lang="de-DE" sz="1400" dirty="0"/>
          </a:p>
          <a:p>
            <a:pPr lvl="0"/>
            <a:r>
              <a:rPr lang="en-US" sz="1400" b="1" dirty="0"/>
              <a:t>climate goals in the energy sector for 2030</a:t>
            </a:r>
            <a:r>
              <a:rPr lang="en-US" sz="1400" dirty="0"/>
              <a:t> will be met </a:t>
            </a:r>
            <a:endParaRPr lang="de-DE" sz="1400" dirty="0"/>
          </a:p>
          <a:p>
            <a:pPr lvl="0"/>
            <a:r>
              <a:rPr lang="en-US" sz="1400" dirty="0"/>
              <a:t>But: it </a:t>
            </a:r>
            <a:r>
              <a:rPr lang="en-US" sz="1400" b="1" dirty="0"/>
              <a:t>does not contain a simple shutdown logic</a:t>
            </a:r>
            <a:r>
              <a:rPr lang="en-US" sz="1400" dirty="0"/>
              <a:t>. It increases consistency of the energy transition by introducing checkpoints on preconditions for a shutdown</a:t>
            </a:r>
            <a:endParaRPr lang="de-DE" sz="1400" dirty="0"/>
          </a:p>
          <a:p>
            <a:pPr lvl="1"/>
            <a:r>
              <a:rPr lang="en-US" sz="1400" dirty="0"/>
              <a:t>Monitoring-checkpoints with a</a:t>
            </a:r>
            <a:r>
              <a:rPr lang="en-US" sz="1400" b="1" dirty="0"/>
              <a:t> </a:t>
            </a:r>
            <a:r>
              <a:rPr lang="en-US" sz="1400" dirty="0"/>
              <a:t>review in 2023, 2026, 2029 and 2032 based on whether or not defined criteria are met:</a:t>
            </a:r>
            <a:endParaRPr lang="de-DE" sz="1400" dirty="0"/>
          </a:p>
          <a:p>
            <a:pPr lvl="2"/>
            <a:r>
              <a:rPr lang="en-US" sz="1400" dirty="0"/>
              <a:t>renewable energies target (65 % by 2030) </a:t>
            </a:r>
            <a:r>
              <a:rPr lang="en-US" sz="1400" dirty="0" smtClean="0">
                <a:sym typeface="Wingdings" panose="05000000000000000000" pitchFamily="2" charset="2"/>
              </a:rPr>
              <a:t> black outs</a:t>
            </a:r>
            <a:endParaRPr lang="de-DE" sz="1400" dirty="0"/>
          </a:p>
          <a:p>
            <a:pPr lvl="2"/>
            <a:r>
              <a:rPr lang="en-US" sz="1400" dirty="0"/>
              <a:t>electricity grid expansion / electricity storage capacities</a:t>
            </a:r>
            <a:endParaRPr lang="de-DE" sz="1400" dirty="0"/>
          </a:p>
          <a:p>
            <a:pPr lvl="2"/>
            <a:r>
              <a:rPr lang="en-US" sz="1400" dirty="0"/>
              <a:t>combined heat and power</a:t>
            </a:r>
            <a:endParaRPr lang="de-DE" sz="1400" dirty="0"/>
          </a:p>
          <a:p>
            <a:pPr lvl="2"/>
            <a:r>
              <a:rPr lang="en-US" sz="1400" dirty="0"/>
              <a:t>security of supply / </a:t>
            </a:r>
            <a:r>
              <a:rPr lang="en-US" sz="1400" dirty="0" smtClean="0"/>
              <a:t>affordable electricity </a:t>
            </a:r>
            <a:r>
              <a:rPr lang="en-US" sz="1400" dirty="0"/>
              <a:t>prices for industry and households</a:t>
            </a:r>
            <a:endParaRPr lang="de-DE" sz="1400" dirty="0"/>
          </a:p>
          <a:p>
            <a:pPr lvl="2"/>
            <a:r>
              <a:rPr lang="en-US" sz="1400" dirty="0"/>
              <a:t>creation of new value added and employment</a:t>
            </a:r>
            <a:endParaRPr lang="de-DE" sz="1400" dirty="0"/>
          </a:p>
          <a:p>
            <a:pPr lvl="2"/>
            <a:r>
              <a:rPr lang="en-US" sz="1400" dirty="0"/>
              <a:t>achieving climate goals in the energy sector </a:t>
            </a:r>
            <a:endParaRPr lang="de-DE" sz="1400" dirty="0"/>
          </a:p>
          <a:p>
            <a:pPr lvl="1"/>
            <a:r>
              <a:rPr lang="en-US" sz="1400" dirty="0"/>
              <a:t>If the criteria are not met the government has to act accordingly.</a:t>
            </a:r>
            <a:endParaRPr lang="de-DE" sz="1400" dirty="0"/>
          </a:p>
          <a:p>
            <a:pPr lvl="2"/>
            <a:r>
              <a:rPr lang="de-DE" sz="1400" dirty="0" err="1"/>
              <a:t>supervision</a:t>
            </a:r>
            <a:r>
              <a:rPr lang="de-DE" sz="1400" dirty="0"/>
              <a:t> </a:t>
            </a:r>
            <a:r>
              <a:rPr lang="de-DE" sz="1400" dirty="0" err="1"/>
              <a:t>by</a:t>
            </a:r>
            <a:r>
              <a:rPr lang="de-DE" sz="1400" dirty="0"/>
              <a:t> i</a:t>
            </a:r>
            <a:r>
              <a:rPr lang="en-US" sz="1400" dirty="0" err="1"/>
              <a:t>ndependent</a:t>
            </a:r>
            <a:r>
              <a:rPr lang="en-US" sz="1400" dirty="0"/>
              <a:t> expert panel</a:t>
            </a:r>
            <a:endParaRPr lang="de-DE" sz="1400" dirty="0"/>
          </a:p>
          <a:p>
            <a:pPr lvl="0"/>
            <a:r>
              <a:rPr lang="en-US" sz="1400" dirty="0"/>
              <a:t>adequate </a:t>
            </a:r>
            <a:r>
              <a:rPr lang="en-US" sz="1400" b="1" dirty="0"/>
              <a:t>social protection</a:t>
            </a:r>
            <a:r>
              <a:rPr lang="en-US" sz="1400" dirty="0"/>
              <a:t> creates security for employees</a:t>
            </a:r>
            <a:endParaRPr lang="de-DE" sz="1400" dirty="0"/>
          </a:p>
          <a:p>
            <a:pPr lvl="1"/>
            <a:r>
              <a:rPr lang="en-US" sz="1400" dirty="0"/>
              <a:t>No business-related lay-offs in mining and power plants</a:t>
            </a:r>
            <a:endParaRPr lang="de-DE" sz="1400" dirty="0"/>
          </a:p>
          <a:p>
            <a:pPr lvl="1"/>
            <a:r>
              <a:rPr lang="en-US" sz="1400" dirty="0"/>
              <a:t>Compensation of lost wages and pension deductions</a:t>
            </a:r>
            <a:endParaRPr lang="de-DE" sz="1400" dirty="0"/>
          </a:p>
          <a:p>
            <a:pPr lvl="1"/>
            <a:r>
              <a:rPr lang="en-US" sz="1400" dirty="0"/>
              <a:t>Adjustment allowance as a bridge to retirement for older </a:t>
            </a:r>
            <a:r>
              <a:rPr lang="en-US" sz="1400" dirty="0" smtClean="0"/>
              <a:t>employees (early retirement) </a:t>
            </a:r>
            <a:endParaRPr lang="de-DE" sz="1400" dirty="0"/>
          </a:p>
          <a:p>
            <a:pPr lvl="1"/>
            <a:r>
              <a:rPr lang="en-US" sz="1400" dirty="0"/>
              <a:t>Qualification programs</a:t>
            </a:r>
            <a:endParaRPr lang="de-DE" sz="1400" dirty="0"/>
          </a:p>
          <a:p>
            <a:pPr lvl="1"/>
            <a:r>
              <a:rPr lang="en-US" sz="1400" dirty="0"/>
              <a:t>Placement of employees in new, good work</a:t>
            </a:r>
            <a:endParaRPr lang="de-DE" sz="1400" dirty="0"/>
          </a:p>
          <a:p>
            <a:pPr lvl="1"/>
            <a:r>
              <a:rPr lang="en-US" sz="1400" dirty="0" smtClean="0"/>
              <a:t>In shutting</a:t>
            </a:r>
            <a:r>
              <a:rPr lang="en-US" sz="1400" baseline="0" dirty="0" smtClean="0"/>
              <a:t> down process, p</a:t>
            </a:r>
            <a:r>
              <a:rPr lang="en-US" sz="1400" dirty="0" smtClean="0"/>
              <a:t>articipation </a:t>
            </a:r>
            <a:r>
              <a:rPr lang="en-US" sz="1400" dirty="0"/>
              <a:t>of the trade unions and co-decision bodies Accompanying collective bargaining agreements</a:t>
            </a:r>
            <a:endParaRPr lang="de-DE" sz="1400" dirty="0"/>
          </a:p>
          <a:p>
            <a:pPr lvl="0"/>
            <a:r>
              <a:rPr lang="en-US" sz="1400" dirty="0"/>
              <a:t>Active </a:t>
            </a:r>
            <a:r>
              <a:rPr lang="en-US" sz="1400" b="1" dirty="0"/>
              <a:t>shaping of the structural change</a:t>
            </a:r>
            <a:r>
              <a:rPr lang="en-US" sz="1400" dirty="0"/>
              <a:t> creates new perspectives</a:t>
            </a:r>
            <a:endParaRPr lang="de-DE" sz="1400" dirty="0"/>
          </a:p>
          <a:p>
            <a:pPr lvl="1"/>
            <a:r>
              <a:rPr lang="en-US" sz="1400" dirty="0"/>
              <a:t>Objective: To create high-quality jobs and value creation to the same extent as they will be reduced </a:t>
            </a:r>
            <a:endParaRPr lang="de-DE" sz="1400" dirty="0"/>
          </a:p>
          <a:p>
            <a:pPr lvl="1"/>
            <a:r>
              <a:rPr lang="en-US" sz="1400" dirty="0" smtClean="0">
                <a:sym typeface="Wingdings" panose="05000000000000000000" pitchFamily="2" charset="2"/>
              </a:rPr>
              <a:t></a:t>
            </a:r>
            <a:r>
              <a:rPr lang="en-US" sz="1400" dirty="0" smtClean="0"/>
              <a:t>lignite </a:t>
            </a:r>
            <a:r>
              <a:rPr lang="en-US" sz="1400" dirty="0"/>
              <a:t>mining regions </a:t>
            </a:r>
            <a:r>
              <a:rPr lang="en-US" sz="1400" u="sng" dirty="0"/>
              <a:t>and</a:t>
            </a:r>
            <a:r>
              <a:rPr lang="en-US" sz="1400" dirty="0"/>
              <a:t> hard coal locations </a:t>
            </a:r>
            <a:endParaRPr lang="de-DE" sz="1400" dirty="0"/>
          </a:p>
          <a:p>
            <a:pPr lvl="1"/>
            <a:r>
              <a:rPr lang="en-US" sz="1400" dirty="0"/>
              <a:t>40 billion Euros over a period of 20 years for structural aid </a:t>
            </a:r>
            <a:endParaRPr lang="de-DE" sz="1400" dirty="0"/>
          </a:p>
          <a:p>
            <a:pPr lvl="1"/>
            <a:r>
              <a:rPr lang="en-US" sz="1400" dirty="0"/>
              <a:t>Settlement of federal authorities and research institutions </a:t>
            </a:r>
            <a:endParaRPr lang="de-DE" sz="1400" dirty="0"/>
          </a:p>
          <a:p>
            <a:pPr lvl="1"/>
            <a:r>
              <a:rPr lang="en-US" sz="1400" dirty="0"/>
              <a:t>Involvement of local social partners </a:t>
            </a:r>
            <a:endParaRPr lang="de-DE" sz="1400" dirty="0"/>
          </a:p>
          <a:p>
            <a:pPr lvl="1"/>
            <a:r>
              <a:rPr lang="en-US" sz="1400" dirty="0"/>
              <a:t>An immediate action </a:t>
            </a:r>
            <a:r>
              <a:rPr lang="en-US" sz="1400" dirty="0" smtClean="0"/>
              <a:t>program </a:t>
            </a:r>
            <a:r>
              <a:rPr lang="en-US" sz="1400" dirty="0" smtClean="0">
                <a:sym typeface="Wingdings" panose="05000000000000000000" pitchFamily="2" charset="2"/>
              </a:rPr>
              <a:t> the</a:t>
            </a:r>
            <a:r>
              <a:rPr lang="en-US" sz="1400" baseline="0" dirty="0" smtClean="0">
                <a:sym typeface="Wingdings" panose="05000000000000000000" pitchFamily="2" charset="2"/>
              </a:rPr>
              <a:t> affected regions are / weak economy situation  federal election this year  right-wing-party</a:t>
            </a:r>
            <a:endParaRPr lang="de-DE" sz="1400" dirty="0"/>
          </a:p>
          <a:p>
            <a:pPr lvl="0"/>
            <a:r>
              <a:rPr lang="en-US" sz="1400" dirty="0"/>
              <a:t>compensation of potential electricity price increases leads to higher competitiveness</a:t>
            </a:r>
            <a:endParaRPr lang="de-DE" sz="1400" dirty="0"/>
          </a:p>
          <a:p>
            <a:endParaRPr lang="de-DE" sz="1400" dirty="0" smtClean="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8</a:t>
            </a:fld>
            <a:endParaRPr lang="de-DE" sz="900"/>
          </a:p>
        </p:txBody>
      </p:sp>
    </p:spTree>
    <p:extLst>
      <p:ext uri="{BB962C8B-B14F-4D97-AF65-F5344CB8AC3E}">
        <p14:creationId xmlns:p14="http://schemas.microsoft.com/office/powerpoint/2010/main" val="160596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9888" y="1008063"/>
            <a:ext cx="5314950" cy="3987800"/>
          </a:xfrm>
        </p:spPr>
      </p:sp>
      <p:sp>
        <p:nvSpPr>
          <p:cNvPr id="3" name="Notizenplatzhalter 2"/>
          <p:cNvSpPr>
            <a:spLocks noGrp="1"/>
          </p:cNvSpPr>
          <p:nvPr>
            <p:ph type="body" idx="1"/>
          </p:nvPr>
        </p:nvSpPr>
        <p:spPr/>
        <p:txBody>
          <a:bodyPr/>
          <a:lstStyle/>
          <a:p>
            <a:pPr lvl="0"/>
            <a:r>
              <a:rPr lang="en-US" sz="1400" dirty="0"/>
              <a:t>A look back: </a:t>
            </a:r>
            <a:endParaRPr lang="de-DE" sz="1400" dirty="0"/>
          </a:p>
          <a:p>
            <a:pPr lvl="1"/>
            <a:r>
              <a:rPr lang="en-US" sz="1400" dirty="0"/>
              <a:t>massive job losses in the energy sector through 1. rationalization as a result of reunification and 2. liberalization of the energy market and 3. the phase-out of hard coal mining</a:t>
            </a:r>
            <a:endParaRPr lang="de-DE" sz="1400" dirty="0"/>
          </a:p>
          <a:p>
            <a:pPr lvl="1"/>
            <a:r>
              <a:rPr lang="en-US" sz="1400" dirty="0"/>
              <a:t>The phase-out of hard coal mining was completed by the end of last year</a:t>
            </a:r>
            <a:endParaRPr lang="de-DE" sz="1400" dirty="0"/>
          </a:p>
          <a:p>
            <a:pPr lvl="1"/>
            <a:r>
              <a:rPr lang="en-US" sz="1400" dirty="0"/>
              <a:t>More than 200.000 jobs were lost in the energy sector since the 90s</a:t>
            </a:r>
            <a:endParaRPr lang="de-DE" sz="1400" dirty="0"/>
          </a:p>
          <a:p>
            <a:pPr lvl="0"/>
            <a:r>
              <a:rPr lang="en-US" sz="1400" dirty="0"/>
              <a:t>Through the energy transition the structural change in the energy sector is further accelerated. Established business models and structures are being challenged</a:t>
            </a:r>
            <a:endParaRPr lang="de-DE" sz="1400" dirty="0"/>
          </a:p>
          <a:p>
            <a:pPr lvl="0"/>
            <a:r>
              <a:rPr lang="en-US" sz="1400" dirty="0"/>
              <a:t>Lessons from the phase out of hard coal mining:</a:t>
            </a:r>
            <a:endParaRPr lang="de-DE" sz="1400" dirty="0"/>
          </a:p>
          <a:p>
            <a:pPr lvl="1"/>
            <a:r>
              <a:rPr lang="en-US" sz="1400" dirty="0"/>
              <a:t>The exit has been made socially acceptable in social dialogue with the trade unions</a:t>
            </a:r>
            <a:r>
              <a:rPr lang="en-US" sz="1400" dirty="0">
                <a:sym typeface="Wingdings" panose="05000000000000000000" pitchFamily="2" charset="2"/>
              </a:rPr>
              <a:t></a:t>
            </a:r>
            <a:r>
              <a:rPr lang="en-US" sz="1400" dirty="0"/>
              <a:t> there was no operational dismissal “No worker were left behind” </a:t>
            </a:r>
            <a:endParaRPr lang="de-DE" sz="1400" dirty="0"/>
          </a:p>
          <a:p>
            <a:pPr lvl="1"/>
            <a:r>
              <a:rPr lang="en-US" sz="1400" dirty="0"/>
              <a:t>Money has been provided for social plans, infrastructure building, education and industry</a:t>
            </a:r>
            <a:endParaRPr lang="de-DE" sz="1400" dirty="0"/>
          </a:p>
          <a:p>
            <a:pPr lvl="1"/>
            <a:r>
              <a:rPr lang="en-US" sz="1400" dirty="0"/>
              <a:t>Plenty of time was scheduled so that social plans could be developed and implemented over the long term, and business settlements could be </a:t>
            </a:r>
            <a:r>
              <a:rPr lang="en-US" sz="1400" dirty="0" smtClean="0"/>
              <a:t>established (50years)</a:t>
            </a:r>
            <a:endParaRPr lang="de-DE" sz="1400" dirty="0"/>
          </a:p>
          <a:p>
            <a:pPr lvl="0"/>
            <a:r>
              <a:rPr lang="en-US" sz="1400" dirty="0"/>
              <a:t>Negative aspects: </a:t>
            </a:r>
            <a:endParaRPr lang="de-DE" sz="1400" dirty="0"/>
          </a:p>
          <a:p>
            <a:pPr lvl="1"/>
            <a:r>
              <a:rPr lang="en-US" sz="1400" dirty="0"/>
              <a:t>The regions are still facing structural change</a:t>
            </a:r>
            <a:endParaRPr lang="de-DE" sz="1400" dirty="0"/>
          </a:p>
          <a:p>
            <a:pPr lvl="1"/>
            <a:r>
              <a:rPr lang="en-US" sz="1400" dirty="0"/>
              <a:t>There is still high unemployment in some regions. The unemployment rate in the Ruhr area is </a:t>
            </a:r>
            <a:r>
              <a:rPr lang="en-US" sz="1400" dirty="0" smtClean="0"/>
              <a:t>8.9%, </a:t>
            </a:r>
            <a:r>
              <a:rPr lang="en-US" sz="1400" dirty="0"/>
              <a:t>much higher than the NRW average of </a:t>
            </a:r>
            <a:r>
              <a:rPr lang="en-US" sz="1400" dirty="0" smtClean="0"/>
              <a:t>6.6% </a:t>
            </a:r>
            <a:r>
              <a:rPr lang="en-US" sz="1400" dirty="0"/>
              <a:t>(as of </a:t>
            </a:r>
            <a:r>
              <a:rPr lang="en-US" sz="1400" dirty="0" smtClean="0"/>
              <a:t>March 2019), </a:t>
            </a:r>
            <a:r>
              <a:rPr lang="en-US" sz="1400" dirty="0"/>
              <a:t>the highest in the region. The unemployment rate in Duisburg is particularly high at </a:t>
            </a:r>
            <a:r>
              <a:rPr lang="en-US" sz="1400" dirty="0" smtClean="0"/>
              <a:t>11.1% or Gelsenkirchen</a:t>
            </a:r>
            <a:r>
              <a:rPr lang="en-US" sz="1400" baseline="0" dirty="0" smtClean="0"/>
              <a:t> 12.5%</a:t>
            </a:r>
            <a:endParaRPr lang="de-DE" sz="1400" dirty="0"/>
          </a:p>
          <a:p>
            <a:pPr lvl="0"/>
            <a:r>
              <a:rPr lang="en-US" sz="1400" dirty="0"/>
              <a:t>There is no blueprint for structural change, so it is difficult to draw analogies:</a:t>
            </a:r>
            <a:endParaRPr lang="de-DE" sz="1400" dirty="0"/>
          </a:p>
          <a:p>
            <a:pPr lvl="1"/>
            <a:r>
              <a:rPr lang="en-US" sz="1400" dirty="0"/>
              <a:t>A few factors: success depends on the regional economic power and economic situation, public support, existing infrastructure, the available amount of time for structural change, public acceptance</a:t>
            </a:r>
            <a:endParaRPr lang="de-DE" sz="1400" dirty="0"/>
          </a:p>
          <a:p>
            <a:pPr lvl="0"/>
            <a:r>
              <a:rPr lang="en-US" sz="1400" dirty="0"/>
              <a:t>The progressing structural change in the energy industry and beyond is a major challenge</a:t>
            </a:r>
            <a:endParaRPr lang="de-DE" sz="1400" dirty="0"/>
          </a:p>
          <a:p>
            <a:pPr lvl="0"/>
            <a:r>
              <a:rPr lang="en-US" sz="1400" dirty="0"/>
              <a:t>The energy transition is a driver for structural change also in other industrial sectors (e.g. mechanical and plant engineering)</a:t>
            </a:r>
            <a:endParaRPr lang="de-DE" sz="1400" dirty="0"/>
          </a:p>
          <a:p>
            <a:endParaRPr lang="de-DE" sz="1400" dirty="0"/>
          </a:p>
        </p:txBody>
      </p:sp>
      <p:sp>
        <p:nvSpPr>
          <p:cNvPr id="4" name="Foliennummernplatzhalter 3"/>
          <p:cNvSpPr>
            <a:spLocks noGrp="1"/>
          </p:cNvSpPr>
          <p:nvPr>
            <p:ph type="sldNum" sz="quarter" idx="10"/>
          </p:nvPr>
        </p:nvSpPr>
        <p:spPr/>
        <p:txBody>
          <a:bodyPr/>
          <a:lstStyle/>
          <a:p>
            <a:fld id="{84EBE062-2694-4852-85DA-08850F47A598}" type="slidenum">
              <a:rPr lang="de-DE" sz="900"/>
              <a:t>9</a:t>
            </a:fld>
            <a:endParaRPr lang="de-DE" sz="900"/>
          </a:p>
        </p:txBody>
      </p:sp>
    </p:spTree>
    <p:extLst>
      <p:ext uri="{BB962C8B-B14F-4D97-AF65-F5344CB8AC3E}">
        <p14:creationId xmlns:p14="http://schemas.microsoft.com/office/powerpoint/2010/main" val="50278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7544" y="2348880"/>
            <a:ext cx="7776344" cy="1311530"/>
          </a:xfrm>
        </p:spPr>
        <p:txBody>
          <a:bodyPr/>
          <a:lstStyle>
            <a:lvl1pPr>
              <a:defRPr sz="4400" b="0">
                <a:solidFill>
                  <a:schemeClr val="tx1"/>
                </a:solidFill>
              </a:defRPr>
            </a:lvl1pPr>
          </a:lstStyle>
          <a:p>
            <a:r>
              <a:rPr lang="de-DE" smtClean="0"/>
              <a:t>Titel der Präsentation</a:t>
            </a:r>
            <a:endParaRPr lang="de-DE"/>
          </a:p>
        </p:txBody>
      </p:sp>
      <p:sp>
        <p:nvSpPr>
          <p:cNvPr id="3" name="Untertitel 2"/>
          <p:cNvSpPr>
            <a:spLocks noGrp="1"/>
          </p:cNvSpPr>
          <p:nvPr>
            <p:ph type="subTitle" idx="1" hasCustomPrompt="1"/>
          </p:nvPr>
        </p:nvSpPr>
        <p:spPr>
          <a:xfrm>
            <a:off x="467544" y="3664567"/>
            <a:ext cx="7776344" cy="504056"/>
          </a:xfrm>
          <a:prstGeom prst="rect">
            <a:avLst/>
          </a:prstGeo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Anlass, Ort und Datum</a:t>
            </a:r>
            <a:endParaRPr lang="de-DE"/>
          </a:p>
        </p:txBody>
      </p:sp>
      <p:sp>
        <p:nvSpPr>
          <p:cNvPr id="11" name="Textplatzhalter 10"/>
          <p:cNvSpPr>
            <a:spLocks noGrp="1"/>
          </p:cNvSpPr>
          <p:nvPr>
            <p:ph type="body" sz="quarter" idx="13" hasCustomPrompt="1"/>
          </p:nvPr>
        </p:nvSpPr>
        <p:spPr>
          <a:xfrm>
            <a:off x="467544" y="332656"/>
            <a:ext cx="6138380" cy="1016760"/>
          </a:xfrm>
          <a:prstGeom prst="rect">
            <a:avLst/>
          </a:prstGeom>
        </p:spPr>
        <p:txBody>
          <a:bodyPr lIns="0" tIns="46800" rIns="0" bIns="46800" anchor="b">
            <a:normAutofit/>
          </a:bodyPr>
          <a:lstStyle>
            <a:lvl1pPr marL="0" indent="0">
              <a:buNone/>
              <a:defRPr sz="3600">
                <a:solidFill>
                  <a:schemeClr val="bg1"/>
                </a:solidFill>
              </a:defRPr>
            </a:lvl1pPr>
          </a:lstStyle>
          <a:p>
            <a:pPr lvl="0"/>
            <a:r>
              <a:rPr lang="de-DE" smtClean="0"/>
              <a:t>Thema oder Anlass</a:t>
            </a:r>
            <a:endParaRPr lang="de-DE"/>
          </a:p>
        </p:txBody>
      </p:sp>
    </p:spTree>
    <p:extLst>
      <p:ext uri="{BB962C8B-B14F-4D97-AF65-F5344CB8AC3E}">
        <p14:creationId xmlns:p14="http://schemas.microsoft.com/office/powerpoint/2010/main" val="32212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Fußzeilenplatzhalter 5"/>
          <p:cNvSpPr>
            <a:spLocks noGrp="1"/>
          </p:cNvSpPr>
          <p:nvPr>
            <p:ph type="ftr" sz="quarter" idx="10"/>
          </p:nvPr>
        </p:nvSpPr>
        <p:spPr/>
        <p:txBody>
          <a:bodyPr/>
          <a:lstStyle/>
          <a:p>
            <a:r>
              <a:rPr lang="de-DE" smtClean="0"/>
              <a:t>Thema, Bereich, Autor, Version, Datum</a:t>
            </a:r>
            <a:endParaRPr lang="de-DE"/>
          </a:p>
        </p:txBody>
      </p:sp>
      <p:sp>
        <p:nvSpPr>
          <p:cNvPr id="7" name="Foliennummernplatzhalter 6"/>
          <p:cNvSpPr>
            <a:spLocks noGrp="1"/>
          </p:cNvSpPr>
          <p:nvPr>
            <p:ph type="sldNum" sz="quarter" idx="11"/>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184139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6" name="Textfeld 5"/>
          <p:cNvSpPr txBox="1"/>
          <p:nvPr userDrawn="1"/>
        </p:nvSpPr>
        <p:spPr>
          <a:xfrm>
            <a:off x="3117512" y="5607204"/>
            <a:ext cx="884702" cy="276999"/>
          </a:xfrm>
          <a:prstGeom prst="rect">
            <a:avLst/>
          </a:prstGeom>
          <a:noFill/>
        </p:spPr>
        <p:txBody>
          <a:bodyPr wrap="square" lIns="0" rIns="0" rtlCol="0">
            <a:spAutoFit/>
          </a:bodyPr>
          <a:lstStyle/>
          <a:p>
            <a:pPr>
              <a:tabLst>
                <a:tab pos="449263" algn="l"/>
              </a:tabLst>
            </a:pPr>
            <a:r>
              <a:rPr lang="de-DE" sz="1200" dirty="0" smtClean="0">
                <a:ea typeface="Meiryo" pitchFamily="34" charset="-128"/>
                <a:cs typeface="Meiryo" pitchFamily="34" charset="-128"/>
              </a:rPr>
              <a:t>E-Mail	</a:t>
            </a:r>
          </a:p>
        </p:txBody>
      </p:sp>
      <p:sp>
        <p:nvSpPr>
          <p:cNvPr id="7" name="Textplatzhalter 6"/>
          <p:cNvSpPr>
            <a:spLocks noGrp="1"/>
          </p:cNvSpPr>
          <p:nvPr>
            <p:ph type="body" sz="quarter" idx="12" hasCustomPrompt="1"/>
          </p:nvPr>
        </p:nvSpPr>
        <p:spPr>
          <a:xfrm>
            <a:off x="467544" y="4634827"/>
            <a:ext cx="2304628" cy="288000"/>
          </a:xfrm>
        </p:spPr>
        <p:txBody>
          <a:bodyPr lIns="0" tIns="0" rIns="0" bIns="0">
            <a:normAutofit/>
          </a:bodyPr>
          <a:lstStyle>
            <a:lvl1pPr marL="0" indent="0">
              <a:buNone/>
              <a:defRPr sz="1400" b="1"/>
            </a:lvl1pPr>
          </a:lstStyle>
          <a:p>
            <a:pPr lvl="0"/>
            <a:r>
              <a:rPr lang="de-DE" smtClean="0"/>
              <a:t>Name</a:t>
            </a:r>
            <a:endParaRPr lang="de-DE"/>
          </a:p>
        </p:txBody>
      </p:sp>
      <p:sp>
        <p:nvSpPr>
          <p:cNvPr id="10" name="Textplatzhalter 6"/>
          <p:cNvSpPr>
            <a:spLocks noGrp="1"/>
          </p:cNvSpPr>
          <p:nvPr>
            <p:ph type="body" sz="quarter" idx="13" hasCustomPrompt="1"/>
          </p:nvPr>
        </p:nvSpPr>
        <p:spPr>
          <a:xfrm>
            <a:off x="3490663" y="4634827"/>
            <a:ext cx="2588394" cy="252000"/>
          </a:xfrm>
        </p:spPr>
        <p:txBody>
          <a:bodyPr lIns="0" tIns="0" rIns="0" bIns="0">
            <a:normAutofit/>
          </a:bodyPr>
          <a:lstStyle>
            <a:lvl1pPr marL="0" indent="0">
              <a:buNone/>
              <a:defRPr sz="1400" b="1"/>
            </a:lvl1pPr>
          </a:lstStyle>
          <a:p>
            <a:pPr lvl="0"/>
            <a:r>
              <a:rPr lang="de-DE" smtClean="0"/>
              <a:t>Organisationsbezeichnung</a:t>
            </a:r>
            <a:endParaRPr lang="de-DE"/>
          </a:p>
        </p:txBody>
      </p:sp>
      <p:sp>
        <p:nvSpPr>
          <p:cNvPr id="12" name="Textplatzhalter 6"/>
          <p:cNvSpPr>
            <a:spLocks noGrp="1"/>
          </p:cNvSpPr>
          <p:nvPr>
            <p:ph type="body" sz="quarter" idx="15" hasCustomPrompt="1"/>
          </p:nvPr>
        </p:nvSpPr>
        <p:spPr>
          <a:xfrm>
            <a:off x="3117511" y="5210890"/>
            <a:ext cx="2961545" cy="180000"/>
          </a:xfrm>
        </p:spPr>
        <p:txBody>
          <a:bodyPr lIns="0" tIns="0" rIns="0" bIns="0">
            <a:normAutofit/>
          </a:bodyPr>
          <a:lstStyle>
            <a:lvl1pPr marL="0" indent="0">
              <a:buNone/>
              <a:defRPr sz="1200" b="0"/>
            </a:lvl1pPr>
          </a:lstStyle>
          <a:p>
            <a:pPr lvl="0"/>
            <a:r>
              <a:rPr lang="de-DE" smtClean="0"/>
              <a:t>Straße</a:t>
            </a:r>
            <a:endParaRPr lang="de-DE"/>
          </a:p>
        </p:txBody>
      </p:sp>
      <p:sp>
        <p:nvSpPr>
          <p:cNvPr id="13" name="Textplatzhalter 6"/>
          <p:cNvSpPr>
            <a:spLocks noGrp="1"/>
          </p:cNvSpPr>
          <p:nvPr>
            <p:ph type="body" sz="quarter" idx="16" hasCustomPrompt="1"/>
          </p:nvPr>
        </p:nvSpPr>
        <p:spPr>
          <a:xfrm>
            <a:off x="3117511" y="5396958"/>
            <a:ext cx="2961545" cy="180000"/>
          </a:xfrm>
        </p:spPr>
        <p:txBody>
          <a:bodyPr lIns="0" tIns="0" rIns="0" bIns="0">
            <a:normAutofit/>
          </a:bodyPr>
          <a:lstStyle>
            <a:lvl1pPr marL="0" indent="0">
              <a:buNone/>
              <a:defRPr sz="1200" b="0"/>
            </a:lvl1pPr>
          </a:lstStyle>
          <a:p>
            <a:pPr lvl="0"/>
            <a:r>
              <a:rPr lang="de-DE" smtClean="0"/>
              <a:t>PLZ/Ort</a:t>
            </a:r>
            <a:endParaRPr lang="de-DE"/>
          </a:p>
        </p:txBody>
      </p:sp>
      <p:sp>
        <p:nvSpPr>
          <p:cNvPr id="16" name="Textfeld 15"/>
          <p:cNvSpPr txBox="1"/>
          <p:nvPr userDrawn="1"/>
        </p:nvSpPr>
        <p:spPr>
          <a:xfrm>
            <a:off x="3117512" y="4634827"/>
            <a:ext cx="432048" cy="215444"/>
          </a:xfrm>
          <a:prstGeom prst="rect">
            <a:avLst/>
          </a:prstGeom>
          <a:noFill/>
        </p:spPr>
        <p:txBody>
          <a:bodyPr wrap="square" lIns="0" tIns="0" rIns="0" bIns="0" rtlCol="0">
            <a:spAutoFit/>
          </a:bodyPr>
          <a:lstStyle/>
          <a:p>
            <a:r>
              <a:rPr lang="de-DE" sz="1400" b="1" smtClean="0">
                <a:solidFill>
                  <a:schemeClr val="tx1"/>
                </a:solidFill>
                <a:ea typeface="Meiryo" pitchFamily="34" charset="-128"/>
                <a:cs typeface="Meiryo" pitchFamily="34" charset="-128"/>
              </a:rPr>
              <a:t>DGB</a:t>
            </a:r>
          </a:p>
        </p:txBody>
      </p:sp>
      <p:sp>
        <p:nvSpPr>
          <p:cNvPr id="17" name="Textplatzhalter 6"/>
          <p:cNvSpPr>
            <a:spLocks noGrp="1"/>
          </p:cNvSpPr>
          <p:nvPr>
            <p:ph type="body" sz="quarter" idx="19" hasCustomPrompt="1"/>
          </p:nvPr>
        </p:nvSpPr>
        <p:spPr>
          <a:xfrm>
            <a:off x="3549560" y="5655703"/>
            <a:ext cx="2508891" cy="180000"/>
          </a:xfrm>
        </p:spPr>
        <p:txBody>
          <a:bodyPr lIns="0" tIns="0" rIns="0" bIns="0">
            <a:normAutofit/>
          </a:bodyPr>
          <a:lstStyle>
            <a:lvl1pPr marL="0" indent="0">
              <a:buNone/>
              <a:defRPr sz="1200" b="0"/>
            </a:lvl1pPr>
          </a:lstStyle>
          <a:p>
            <a:pPr lvl="0"/>
            <a:r>
              <a:rPr lang="de-DE" dirty="0" smtClean="0"/>
              <a:t>vorname.name@dgb.de</a:t>
            </a:r>
            <a:endParaRPr lang="de-DE" dirty="0"/>
          </a:p>
        </p:txBody>
      </p:sp>
    </p:spTree>
    <p:extLst>
      <p:ext uri="{BB962C8B-B14F-4D97-AF65-F5344CB8AC3E}">
        <p14:creationId xmlns:p14="http://schemas.microsoft.com/office/powerpoint/2010/main" val="389372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bschluss">
    <p:spTree>
      <p:nvGrpSpPr>
        <p:cNvPr id="1" name=""/>
        <p:cNvGrpSpPr/>
        <p:nvPr/>
      </p:nvGrpSpPr>
      <p:grpSpPr>
        <a:xfrm>
          <a:off x="0" y="0"/>
          <a:ext cx="0" cy="0"/>
          <a:chOff x="0" y="0"/>
          <a:chExt cx="0" cy="0"/>
        </a:xfrm>
      </p:grpSpPr>
      <p:sp>
        <p:nvSpPr>
          <p:cNvPr id="6" name="Textfeld 5"/>
          <p:cNvSpPr txBox="1"/>
          <p:nvPr userDrawn="1"/>
        </p:nvSpPr>
        <p:spPr>
          <a:xfrm>
            <a:off x="3117512" y="5607204"/>
            <a:ext cx="884702" cy="461665"/>
          </a:xfrm>
          <a:prstGeom prst="rect">
            <a:avLst/>
          </a:prstGeom>
          <a:noFill/>
        </p:spPr>
        <p:txBody>
          <a:bodyPr wrap="square" lIns="0" rIns="0" rtlCol="0">
            <a:spAutoFit/>
          </a:bodyPr>
          <a:lstStyle/>
          <a:p>
            <a:pPr>
              <a:spcBef>
                <a:spcPts val="600"/>
              </a:spcBef>
              <a:tabLst>
                <a:tab pos="449263" algn="l"/>
              </a:tabLst>
            </a:pPr>
            <a:r>
              <a:rPr lang="de-DE" sz="1200" dirty="0" smtClean="0">
                <a:ea typeface="Meiryo" pitchFamily="34" charset="-128"/>
                <a:cs typeface="Meiryo" pitchFamily="34" charset="-128"/>
              </a:rPr>
              <a:t>Telefon 	(+49)</a:t>
            </a:r>
          </a:p>
          <a:p>
            <a:pPr>
              <a:tabLst>
                <a:tab pos="449263" algn="l"/>
              </a:tabLst>
            </a:pPr>
            <a:r>
              <a:rPr lang="de-DE" sz="1200" dirty="0" smtClean="0">
                <a:ea typeface="Meiryo" pitchFamily="34" charset="-128"/>
                <a:cs typeface="Meiryo" pitchFamily="34" charset="-128"/>
              </a:rPr>
              <a:t>E-Mail	</a:t>
            </a:r>
          </a:p>
        </p:txBody>
      </p:sp>
      <p:sp>
        <p:nvSpPr>
          <p:cNvPr id="7" name="Textplatzhalter 6"/>
          <p:cNvSpPr>
            <a:spLocks noGrp="1"/>
          </p:cNvSpPr>
          <p:nvPr>
            <p:ph type="body" sz="quarter" idx="12" hasCustomPrompt="1"/>
          </p:nvPr>
        </p:nvSpPr>
        <p:spPr>
          <a:xfrm>
            <a:off x="467544" y="4634827"/>
            <a:ext cx="2304628" cy="288000"/>
          </a:xfrm>
        </p:spPr>
        <p:txBody>
          <a:bodyPr lIns="0" tIns="0" rIns="0" bIns="0">
            <a:normAutofit/>
          </a:bodyPr>
          <a:lstStyle>
            <a:lvl1pPr marL="0" indent="0">
              <a:buNone/>
              <a:defRPr sz="1400" b="1"/>
            </a:lvl1pPr>
          </a:lstStyle>
          <a:p>
            <a:pPr lvl="0"/>
            <a:r>
              <a:rPr lang="de-DE" smtClean="0"/>
              <a:t>Name</a:t>
            </a:r>
            <a:endParaRPr lang="de-DE"/>
          </a:p>
        </p:txBody>
      </p:sp>
      <p:sp>
        <p:nvSpPr>
          <p:cNvPr id="10" name="Textplatzhalter 6"/>
          <p:cNvSpPr>
            <a:spLocks noGrp="1"/>
          </p:cNvSpPr>
          <p:nvPr>
            <p:ph type="body" sz="quarter" idx="13" hasCustomPrompt="1"/>
          </p:nvPr>
        </p:nvSpPr>
        <p:spPr>
          <a:xfrm>
            <a:off x="3490663" y="4634827"/>
            <a:ext cx="2588394" cy="252000"/>
          </a:xfrm>
        </p:spPr>
        <p:txBody>
          <a:bodyPr lIns="0" tIns="0" rIns="0" bIns="0">
            <a:normAutofit/>
          </a:bodyPr>
          <a:lstStyle>
            <a:lvl1pPr marL="0" indent="0">
              <a:buNone/>
              <a:defRPr sz="1400" b="1"/>
            </a:lvl1pPr>
          </a:lstStyle>
          <a:p>
            <a:pPr lvl="0"/>
            <a:r>
              <a:rPr lang="de-DE" smtClean="0"/>
              <a:t>Organisationsbezeichnung</a:t>
            </a:r>
            <a:endParaRPr lang="de-DE"/>
          </a:p>
        </p:txBody>
      </p:sp>
      <p:sp>
        <p:nvSpPr>
          <p:cNvPr id="11" name="Textplatzhalter 6"/>
          <p:cNvSpPr>
            <a:spLocks noGrp="1"/>
          </p:cNvSpPr>
          <p:nvPr>
            <p:ph type="body" sz="quarter" idx="14" hasCustomPrompt="1"/>
          </p:nvPr>
        </p:nvSpPr>
        <p:spPr>
          <a:xfrm>
            <a:off x="3117512" y="4922858"/>
            <a:ext cx="2961545" cy="216000"/>
          </a:xfrm>
        </p:spPr>
        <p:txBody>
          <a:bodyPr lIns="0" tIns="0" rIns="0" bIns="0">
            <a:normAutofit/>
          </a:bodyPr>
          <a:lstStyle>
            <a:lvl1pPr marL="0" indent="0">
              <a:buNone/>
              <a:defRPr sz="1400" b="0"/>
            </a:lvl1pPr>
          </a:lstStyle>
          <a:p>
            <a:pPr lvl="0"/>
            <a:r>
              <a:rPr lang="de-DE" smtClean="0"/>
              <a:t>Abteilung</a:t>
            </a:r>
            <a:endParaRPr lang="de-DE"/>
          </a:p>
        </p:txBody>
      </p:sp>
      <p:sp>
        <p:nvSpPr>
          <p:cNvPr id="12" name="Textplatzhalter 6"/>
          <p:cNvSpPr>
            <a:spLocks noGrp="1"/>
          </p:cNvSpPr>
          <p:nvPr>
            <p:ph type="body" sz="quarter" idx="15" hasCustomPrompt="1"/>
          </p:nvPr>
        </p:nvSpPr>
        <p:spPr>
          <a:xfrm>
            <a:off x="3117511" y="5210890"/>
            <a:ext cx="2961545" cy="180000"/>
          </a:xfrm>
        </p:spPr>
        <p:txBody>
          <a:bodyPr lIns="0" tIns="0" rIns="0" bIns="0">
            <a:normAutofit/>
          </a:bodyPr>
          <a:lstStyle>
            <a:lvl1pPr marL="0" indent="0">
              <a:buNone/>
              <a:defRPr sz="1200" b="0"/>
            </a:lvl1pPr>
          </a:lstStyle>
          <a:p>
            <a:pPr lvl="0"/>
            <a:r>
              <a:rPr lang="de-DE" smtClean="0"/>
              <a:t>Straße</a:t>
            </a:r>
            <a:endParaRPr lang="de-DE"/>
          </a:p>
        </p:txBody>
      </p:sp>
      <p:sp>
        <p:nvSpPr>
          <p:cNvPr id="13" name="Textplatzhalter 6"/>
          <p:cNvSpPr>
            <a:spLocks noGrp="1"/>
          </p:cNvSpPr>
          <p:nvPr>
            <p:ph type="body" sz="quarter" idx="16" hasCustomPrompt="1"/>
          </p:nvPr>
        </p:nvSpPr>
        <p:spPr>
          <a:xfrm>
            <a:off x="3117511" y="5396958"/>
            <a:ext cx="2961545" cy="180000"/>
          </a:xfrm>
        </p:spPr>
        <p:txBody>
          <a:bodyPr lIns="0" tIns="0" rIns="0" bIns="0">
            <a:normAutofit/>
          </a:bodyPr>
          <a:lstStyle>
            <a:lvl1pPr marL="0" indent="0">
              <a:buNone/>
              <a:defRPr sz="1200" b="0"/>
            </a:lvl1pPr>
          </a:lstStyle>
          <a:p>
            <a:pPr lvl="0"/>
            <a:r>
              <a:rPr lang="de-DE" smtClean="0"/>
              <a:t>PLZ/Ort</a:t>
            </a:r>
            <a:endParaRPr lang="de-DE"/>
          </a:p>
        </p:txBody>
      </p:sp>
      <p:sp>
        <p:nvSpPr>
          <p:cNvPr id="14" name="Textplatzhalter 6"/>
          <p:cNvSpPr>
            <a:spLocks noGrp="1"/>
          </p:cNvSpPr>
          <p:nvPr>
            <p:ph type="body" sz="quarter" idx="17" hasCustomPrompt="1"/>
          </p:nvPr>
        </p:nvSpPr>
        <p:spPr>
          <a:xfrm>
            <a:off x="3907721" y="5655376"/>
            <a:ext cx="2171336" cy="180000"/>
          </a:xfrm>
        </p:spPr>
        <p:txBody>
          <a:bodyPr lIns="0" tIns="0" rIns="0" bIns="0">
            <a:normAutofit/>
          </a:bodyPr>
          <a:lstStyle>
            <a:lvl1pPr marL="0" indent="0">
              <a:buNone/>
              <a:defRPr sz="1200" b="0"/>
            </a:lvl1pPr>
          </a:lstStyle>
          <a:p>
            <a:pPr lvl="0"/>
            <a:r>
              <a:rPr lang="de-DE" smtClean="0"/>
              <a:t>000-00000-000</a:t>
            </a:r>
            <a:endParaRPr lang="de-DE"/>
          </a:p>
        </p:txBody>
      </p:sp>
      <p:sp>
        <p:nvSpPr>
          <p:cNvPr id="16" name="Textfeld 15"/>
          <p:cNvSpPr txBox="1"/>
          <p:nvPr userDrawn="1"/>
        </p:nvSpPr>
        <p:spPr>
          <a:xfrm>
            <a:off x="3117512" y="4634827"/>
            <a:ext cx="432048" cy="215444"/>
          </a:xfrm>
          <a:prstGeom prst="rect">
            <a:avLst/>
          </a:prstGeom>
          <a:noFill/>
        </p:spPr>
        <p:txBody>
          <a:bodyPr wrap="square" lIns="0" tIns="0" rIns="0" bIns="0" rtlCol="0">
            <a:spAutoFit/>
          </a:bodyPr>
          <a:lstStyle/>
          <a:p>
            <a:r>
              <a:rPr lang="de-DE" sz="1400" b="1" smtClean="0">
                <a:solidFill>
                  <a:schemeClr val="tx1"/>
                </a:solidFill>
                <a:ea typeface="Meiryo" pitchFamily="34" charset="-128"/>
                <a:cs typeface="Meiryo" pitchFamily="34" charset="-128"/>
              </a:rPr>
              <a:t>DGB</a:t>
            </a:r>
          </a:p>
        </p:txBody>
      </p:sp>
      <p:sp>
        <p:nvSpPr>
          <p:cNvPr id="17" name="Textplatzhalter 6"/>
          <p:cNvSpPr>
            <a:spLocks noGrp="1"/>
          </p:cNvSpPr>
          <p:nvPr>
            <p:ph type="body" sz="quarter" idx="19" hasCustomPrompt="1"/>
          </p:nvPr>
        </p:nvSpPr>
        <p:spPr>
          <a:xfrm>
            <a:off x="3570165" y="5841288"/>
            <a:ext cx="2508891" cy="180000"/>
          </a:xfrm>
        </p:spPr>
        <p:txBody>
          <a:bodyPr lIns="0" tIns="0" rIns="0" bIns="0">
            <a:normAutofit/>
          </a:bodyPr>
          <a:lstStyle>
            <a:lvl1pPr marL="0" indent="0">
              <a:buNone/>
              <a:defRPr sz="1200" b="0"/>
            </a:lvl1pPr>
          </a:lstStyle>
          <a:p>
            <a:pPr lvl="0"/>
            <a:r>
              <a:rPr lang="de-DE" smtClean="0"/>
              <a:t>vorname.name@dgb.de</a:t>
            </a:r>
            <a:endParaRPr lang="de-DE"/>
          </a:p>
        </p:txBody>
      </p:sp>
    </p:spTree>
    <p:extLst>
      <p:ext uri="{BB962C8B-B14F-4D97-AF65-F5344CB8AC3E}">
        <p14:creationId xmlns:p14="http://schemas.microsoft.com/office/powerpoint/2010/main" val="231764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Agenda</a:t>
            </a:r>
            <a:endParaRPr lang="de-DE"/>
          </a:p>
        </p:txBody>
      </p:sp>
      <p:sp>
        <p:nvSpPr>
          <p:cNvPr id="4" name="Foliennummernplatzhalter 3"/>
          <p:cNvSpPr>
            <a:spLocks noGrp="1"/>
          </p:cNvSpPr>
          <p:nvPr>
            <p:ph type="sldNum" sz="quarter" idx="11"/>
          </p:nvPr>
        </p:nvSpPr>
        <p:spPr/>
        <p:txBody>
          <a:bodyPr/>
          <a:lstStyle/>
          <a:p>
            <a:fld id="{AFD614E4-375A-4EDC-BFFF-A8EED9A9DFC6}" type="slidenum">
              <a:rPr lang="de-DE" smtClean="0"/>
              <a:pPr/>
              <a:t>‹Nr.›</a:t>
            </a:fld>
            <a:endParaRPr lang="de-DE"/>
          </a:p>
        </p:txBody>
      </p:sp>
      <p:sp>
        <p:nvSpPr>
          <p:cNvPr id="3" name="Fußzeilenplatzhalter 2"/>
          <p:cNvSpPr>
            <a:spLocks noGrp="1"/>
          </p:cNvSpPr>
          <p:nvPr>
            <p:ph type="ftr" sz="quarter" idx="12"/>
          </p:nvPr>
        </p:nvSpPr>
        <p:spPr/>
        <p:txBody>
          <a:bodyPr/>
          <a:lstStyle/>
          <a:p>
            <a:r>
              <a:rPr lang="de-DE" dirty="0" smtClean="0"/>
              <a:t>DGB-BVV, Jan Philipp Paprotny, 30.04.2019</a:t>
            </a:r>
            <a:endParaRPr lang="de-DE" dirty="0"/>
          </a:p>
        </p:txBody>
      </p:sp>
      <p:sp>
        <p:nvSpPr>
          <p:cNvPr id="6" name="Tabellenplatzhalter 5"/>
          <p:cNvSpPr>
            <a:spLocks noGrp="1"/>
          </p:cNvSpPr>
          <p:nvPr>
            <p:ph type="tbl" sz="quarter" idx="13"/>
          </p:nvPr>
        </p:nvSpPr>
        <p:spPr/>
        <p:txBody>
          <a:bodyPr/>
          <a:lstStyle/>
          <a:p>
            <a:r>
              <a:rPr lang="de-DE" smtClean="0"/>
              <a:t>Tabelle durch Klicken auf Symbol hinzufügen</a:t>
            </a:r>
            <a:endParaRPr lang="de-DE"/>
          </a:p>
        </p:txBody>
      </p:sp>
    </p:spTree>
    <p:extLst>
      <p:ext uri="{BB962C8B-B14F-4D97-AF65-F5344CB8AC3E}">
        <p14:creationId xmlns:p14="http://schemas.microsoft.com/office/powerpoint/2010/main" val="368625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el 6"/>
          <p:cNvSpPr>
            <a:spLocks noGrp="1"/>
          </p:cNvSpPr>
          <p:nvPr>
            <p:ph type="title" hasCustomPrompt="1"/>
          </p:nvPr>
        </p:nvSpPr>
        <p:spPr/>
        <p:txBody>
          <a:bodyPr/>
          <a:lstStyle/>
          <a:p>
            <a:r>
              <a:rPr lang="de-DE" smtClean="0"/>
              <a:t>Überschrift (einzeilig)</a:t>
            </a:r>
            <a:endParaRPr lang="de-DE"/>
          </a:p>
        </p:txBody>
      </p:sp>
      <p:sp>
        <p:nvSpPr>
          <p:cNvPr id="15" name="Inhaltsplatzhalter 14"/>
          <p:cNvSpPr>
            <a:spLocks noGrp="1"/>
          </p:cNvSpPr>
          <p:nvPr>
            <p:ph sz="quarter" idx="19"/>
          </p:nvPr>
        </p:nvSpPr>
        <p:spPr>
          <a:xfrm>
            <a:off x="468313" y="1844675"/>
            <a:ext cx="7775575" cy="43211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6" name="Fußzeilenplatzhalter 15"/>
          <p:cNvSpPr>
            <a:spLocks noGrp="1"/>
          </p:cNvSpPr>
          <p:nvPr>
            <p:ph type="ftr" sz="quarter" idx="20"/>
          </p:nvPr>
        </p:nvSpPr>
        <p:spPr/>
        <p:txBody>
          <a:bodyPr/>
          <a:lstStyle/>
          <a:p>
            <a:r>
              <a:rPr lang="de-DE" dirty="0" smtClean="0"/>
              <a:t>DGB-BVV, Jan Philipp Paprotny, 30.04.2019</a:t>
            </a:r>
            <a:endParaRPr lang="de-DE" dirty="0"/>
          </a:p>
        </p:txBody>
      </p:sp>
      <p:sp>
        <p:nvSpPr>
          <p:cNvPr id="17" name="Foliennummernplatzhalter 16"/>
          <p:cNvSpPr>
            <a:spLocks noGrp="1"/>
          </p:cNvSpPr>
          <p:nvPr>
            <p:ph type="sldNum" sz="quarter" idx="21"/>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27163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4432752"/>
            <a:ext cx="7776344" cy="1362075"/>
          </a:xfrm>
        </p:spPr>
        <p:txBody>
          <a:bodyPr tIns="72000" bIns="0" anchor="t"/>
          <a:lstStyle>
            <a:lvl1pPr algn="l">
              <a:defRPr sz="3600" b="1" cap="none" baseline="0">
                <a:solidFill>
                  <a:schemeClr val="tx1"/>
                </a:solidFill>
              </a:defRPr>
            </a:lvl1pPr>
          </a:lstStyle>
          <a:p>
            <a:r>
              <a:rPr lang="de-DE" smtClean="0"/>
              <a:t>Abschnittsfolie/Zwischentitel</a:t>
            </a:r>
            <a:endParaRPr lang="de-DE"/>
          </a:p>
        </p:txBody>
      </p:sp>
      <p:sp>
        <p:nvSpPr>
          <p:cNvPr id="3" name="Textplatzhalter 2"/>
          <p:cNvSpPr>
            <a:spLocks noGrp="1"/>
          </p:cNvSpPr>
          <p:nvPr>
            <p:ph type="body" idx="1"/>
          </p:nvPr>
        </p:nvSpPr>
        <p:spPr>
          <a:xfrm>
            <a:off x="467544" y="2924944"/>
            <a:ext cx="7776344" cy="1500187"/>
          </a:xfrm>
          <a:prstGeom prst="rect">
            <a:avLst/>
          </a:prstGeom>
        </p:spPr>
        <p:txBody>
          <a:bodyPr lIns="0" tIns="0" rIns="0"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0" name="Fußzeilenplatzhalter 9"/>
          <p:cNvSpPr>
            <a:spLocks noGrp="1"/>
          </p:cNvSpPr>
          <p:nvPr>
            <p:ph type="ftr" sz="quarter" idx="10"/>
          </p:nvPr>
        </p:nvSpPr>
        <p:spPr/>
        <p:txBody>
          <a:bodyPr/>
          <a:lstStyle/>
          <a:p>
            <a:r>
              <a:rPr lang="de-DE" smtClean="0"/>
              <a:t>Thema, Bereich, Autor, Version, Datum</a:t>
            </a:r>
            <a:endParaRPr lang="de-DE"/>
          </a:p>
        </p:txBody>
      </p:sp>
      <p:sp>
        <p:nvSpPr>
          <p:cNvPr id="11" name="Foliennummernplatzhalter 10"/>
          <p:cNvSpPr>
            <a:spLocks noGrp="1"/>
          </p:cNvSpPr>
          <p:nvPr>
            <p:ph type="sldNum" sz="quarter" idx="11"/>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10205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Überschrift (einzeilig)</a:t>
            </a:r>
            <a:endParaRPr lang="de-DE"/>
          </a:p>
        </p:txBody>
      </p:sp>
      <p:sp>
        <p:nvSpPr>
          <p:cNvPr id="4" name="Inhaltsplatzhalter 3"/>
          <p:cNvSpPr>
            <a:spLocks noGrp="1"/>
          </p:cNvSpPr>
          <p:nvPr>
            <p:ph sz="quarter" idx="13"/>
          </p:nvPr>
        </p:nvSpPr>
        <p:spPr>
          <a:xfrm>
            <a:off x="468312" y="1844675"/>
            <a:ext cx="3816351" cy="4321175"/>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Inhaltsplatzhalter 7"/>
          <p:cNvSpPr>
            <a:spLocks noGrp="1"/>
          </p:cNvSpPr>
          <p:nvPr>
            <p:ph sz="quarter" idx="14"/>
          </p:nvPr>
        </p:nvSpPr>
        <p:spPr>
          <a:xfrm>
            <a:off x="4427539" y="1844675"/>
            <a:ext cx="3816349" cy="4321175"/>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Fußzeilenplatzhalter 12"/>
          <p:cNvSpPr>
            <a:spLocks noGrp="1"/>
          </p:cNvSpPr>
          <p:nvPr>
            <p:ph type="ftr" sz="quarter" idx="15"/>
          </p:nvPr>
        </p:nvSpPr>
        <p:spPr/>
        <p:txBody>
          <a:bodyPr/>
          <a:lstStyle/>
          <a:p>
            <a:r>
              <a:rPr lang="de-DE" smtClean="0"/>
              <a:t>Thema, Bereich, Autor, Version, Datum</a:t>
            </a:r>
            <a:endParaRPr lang="de-DE"/>
          </a:p>
        </p:txBody>
      </p:sp>
      <p:sp>
        <p:nvSpPr>
          <p:cNvPr id="14" name="Foliennummernplatzhalter 13"/>
          <p:cNvSpPr>
            <a:spLocks noGrp="1"/>
          </p:cNvSpPr>
          <p:nvPr>
            <p:ph type="sldNum" sz="quarter" idx="16"/>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168806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smtClean="0"/>
              <a:t>Überschrift (einzeilig)</a:t>
            </a:r>
            <a:endParaRPr lang="de-DE"/>
          </a:p>
        </p:txBody>
      </p:sp>
      <p:sp>
        <p:nvSpPr>
          <p:cNvPr id="3" name="Textplatzhalter 2"/>
          <p:cNvSpPr>
            <a:spLocks noGrp="1"/>
          </p:cNvSpPr>
          <p:nvPr>
            <p:ph type="body" idx="1"/>
          </p:nvPr>
        </p:nvSpPr>
        <p:spPr>
          <a:xfrm>
            <a:off x="468313" y="1844675"/>
            <a:ext cx="3816350" cy="639762"/>
          </a:xfrm>
          <a:prstGeom prst="rect">
            <a:avLst/>
          </a:prstGeom>
        </p:spPr>
        <p:txBody>
          <a:bodyPr lIns="0" tIns="46800" rIns="0" bIns="468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platzhalter 2"/>
          <p:cNvSpPr>
            <a:spLocks noGrp="1"/>
          </p:cNvSpPr>
          <p:nvPr>
            <p:ph type="body" idx="14"/>
          </p:nvPr>
        </p:nvSpPr>
        <p:spPr>
          <a:xfrm>
            <a:off x="4427538" y="1844675"/>
            <a:ext cx="3816350" cy="639762"/>
          </a:xfrm>
          <a:prstGeom prst="rect">
            <a:avLst/>
          </a:prstGeom>
        </p:spPr>
        <p:txBody>
          <a:bodyPr lIns="0" tIns="46800" rIns="0" bIns="4680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Inhaltsplatzhalter 4"/>
          <p:cNvSpPr>
            <a:spLocks noGrp="1"/>
          </p:cNvSpPr>
          <p:nvPr>
            <p:ph sz="quarter" idx="15"/>
          </p:nvPr>
        </p:nvSpPr>
        <p:spPr>
          <a:xfrm>
            <a:off x="466726" y="2708920"/>
            <a:ext cx="3817937" cy="3456930"/>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6"/>
          <p:cNvSpPr>
            <a:spLocks noGrp="1"/>
          </p:cNvSpPr>
          <p:nvPr>
            <p:ph sz="quarter" idx="16"/>
          </p:nvPr>
        </p:nvSpPr>
        <p:spPr>
          <a:xfrm>
            <a:off x="4427539" y="2708920"/>
            <a:ext cx="3816349" cy="3456930"/>
          </a:xfrm>
        </p:spPr>
        <p:txBody>
          <a:bodyPr lIns="0" tIns="46800" rIns="0" bIns="468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5" name="Fußzeilenplatzhalter 14"/>
          <p:cNvSpPr>
            <a:spLocks noGrp="1"/>
          </p:cNvSpPr>
          <p:nvPr>
            <p:ph type="ftr" sz="quarter" idx="17"/>
          </p:nvPr>
        </p:nvSpPr>
        <p:spPr/>
        <p:txBody>
          <a:bodyPr/>
          <a:lstStyle/>
          <a:p>
            <a:r>
              <a:rPr lang="de-DE" smtClean="0"/>
              <a:t>Thema, Bereich, Autor, Version, Datum</a:t>
            </a:r>
            <a:endParaRPr lang="de-DE"/>
          </a:p>
        </p:txBody>
      </p:sp>
      <p:sp>
        <p:nvSpPr>
          <p:cNvPr id="16" name="Foliennummernplatzhalter 15"/>
          <p:cNvSpPr>
            <a:spLocks noGrp="1"/>
          </p:cNvSpPr>
          <p:nvPr>
            <p:ph type="sldNum" sz="quarter" idx="18"/>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183715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Überschrift (einzeilig)</a:t>
            </a:r>
            <a:endParaRPr lang="de-DE"/>
          </a:p>
        </p:txBody>
      </p:sp>
      <p:sp>
        <p:nvSpPr>
          <p:cNvPr id="6" name="Bildplatzhalter 5"/>
          <p:cNvSpPr>
            <a:spLocks noGrp="1"/>
          </p:cNvSpPr>
          <p:nvPr>
            <p:ph type="pic" sz="quarter" idx="12"/>
          </p:nvPr>
        </p:nvSpPr>
        <p:spPr>
          <a:xfrm>
            <a:off x="468313" y="1844675"/>
            <a:ext cx="7775575" cy="4321175"/>
          </a:xfrm>
          <a:prstGeom prst="rect">
            <a:avLst/>
          </a:prstGeom>
          <a:solidFill>
            <a:schemeClr val="accent4"/>
          </a:solidFill>
          <a:effectLst>
            <a:outerShdw blurRad="127000" dist="38100" dir="2700000" algn="tl" rotWithShape="0">
              <a:prstClr val="black">
                <a:alpha val="45000"/>
              </a:prstClr>
            </a:outerShdw>
          </a:effectLst>
        </p:spPr>
        <p:txBody>
          <a:bodyPr/>
          <a:lstStyle/>
          <a:p>
            <a:r>
              <a:rPr lang="de-DE" smtClean="0"/>
              <a:t>Bild durch Klicken auf Symbol hinzufügen</a:t>
            </a:r>
            <a:endParaRPr lang="de-DE"/>
          </a:p>
        </p:txBody>
      </p:sp>
      <p:sp>
        <p:nvSpPr>
          <p:cNvPr id="8" name="Fußzeilenplatzhalter 7"/>
          <p:cNvSpPr>
            <a:spLocks noGrp="1"/>
          </p:cNvSpPr>
          <p:nvPr>
            <p:ph type="ftr" sz="quarter" idx="13"/>
          </p:nvPr>
        </p:nvSpPr>
        <p:spPr/>
        <p:txBody>
          <a:bodyPr/>
          <a:lstStyle/>
          <a:p>
            <a:r>
              <a:rPr lang="de-DE" smtClean="0"/>
              <a:t>Thema, Bereich, Autor, Version, Datum</a:t>
            </a:r>
            <a:endParaRPr lang="de-DE"/>
          </a:p>
        </p:txBody>
      </p:sp>
      <p:sp>
        <p:nvSpPr>
          <p:cNvPr id="9" name="Foliennummernplatzhalter 8"/>
          <p:cNvSpPr>
            <a:spLocks noGrp="1"/>
          </p:cNvSpPr>
          <p:nvPr>
            <p:ph type="sldNum" sz="quarter" idx="14"/>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291064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Bild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Überschrift (einzeilig)</a:t>
            </a:r>
            <a:endParaRPr lang="de-DE"/>
          </a:p>
        </p:txBody>
      </p:sp>
      <p:sp>
        <p:nvSpPr>
          <p:cNvPr id="6" name="Bildplatzhalter 5"/>
          <p:cNvSpPr>
            <a:spLocks noGrp="1"/>
          </p:cNvSpPr>
          <p:nvPr>
            <p:ph type="pic" sz="quarter" idx="12"/>
          </p:nvPr>
        </p:nvSpPr>
        <p:spPr>
          <a:xfrm>
            <a:off x="468313" y="1844675"/>
            <a:ext cx="3816350" cy="4321175"/>
          </a:xfrm>
          <a:prstGeom prst="rect">
            <a:avLst/>
          </a:prstGeom>
          <a:solidFill>
            <a:schemeClr val="accent4"/>
          </a:solidFill>
          <a:effectLst>
            <a:outerShdw blurRad="127000" dist="38100" dir="2700000" algn="tl" rotWithShape="0">
              <a:prstClr val="black">
                <a:alpha val="45000"/>
              </a:prstClr>
            </a:outerShdw>
          </a:effectLst>
        </p:spPr>
        <p:txBody>
          <a:bodyPr/>
          <a:lstStyle/>
          <a:p>
            <a:r>
              <a:rPr lang="de-DE" smtClean="0"/>
              <a:t>Bild durch Klicken auf Symbol hinzufügen</a:t>
            </a:r>
            <a:endParaRPr lang="de-DE"/>
          </a:p>
        </p:txBody>
      </p:sp>
      <p:sp>
        <p:nvSpPr>
          <p:cNvPr id="7" name="Inhaltsplatzhalter 6"/>
          <p:cNvSpPr>
            <a:spLocks noGrp="1"/>
          </p:cNvSpPr>
          <p:nvPr>
            <p:ph sz="quarter" idx="13"/>
          </p:nvPr>
        </p:nvSpPr>
        <p:spPr>
          <a:xfrm>
            <a:off x="4427539" y="1844675"/>
            <a:ext cx="3816349" cy="4321175"/>
          </a:xfrm>
        </p:spPr>
        <p:txBody>
          <a:bodyPr lIns="0" tIns="46800" r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0" name="Fußzeilenplatzhalter 9"/>
          <p:cNvSpPr>
            <a:spLocks noGrp="1"/>
          </p:cNvSpPr>
          <p:nvPr>
            <p:ph type="ftr" sz="quarter" idx="14"/>
          </p:nvPr>
        </p:nvSpPr>
        <p:spPr/>
        <p:txBody>
          <a:bodyPr/>
          <a:lstStyle/>
          <a:p>
            <a:r>
              <a:rPr lang="de-DE" smtClean="0"/>
              <a:t>Thema, Bereich, Autor, Version, Datum</a:t>
            </a:r>
            <a:endParaRPr lang="de-DE"/>
          </a:p>
        </p:txBody>
      </p:sp>
      <p:sp>
        <p:nvSpPr>
          <p:cNvPr id="11" name="Foliennummernplatzhalter 10"/>
          <p:cNvSpPr>
            <a:spLocks noGrp="1"/>
          </p:cNvSpPr>
          <p:nvPr>
            <p:ph type="sldNum" sz="quarter" idx="15"/>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197654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Überschrift (einzeilig)</a:t>
            </a:r>
            <a:endParaRPr lang="de-DE"/>
          </a:p>
        </p:txBody>
      </p:sp>
      <p:sp>
        <p:nvSpPr>
          <p:cNvPr id="7" name="Fußzeilenplatzhalter 6"/>
          <p:cNvSpPr>
            <a:spLocks noGrp="1"/>
          </p:cNvSpPr>
          <p:nvPr>
            <p:ph type="ftr" sz="quarter" idx="10"/>
          </p:nvPr>
        </p:nvSpPr>
        <p:spPr/>
        <p:txBody>
          <a:bodyPr/>
          <a:lstStyle/>
          <a:p>
            <a:r>
              <a:rPr lang="de-DE" smtClean="0"/>
              <a:t>Thema, Bereich, Autor, Version, Datum</a:t>
            </a:r>
            <a:endParaRPr lang="de-DE"/>
          </a:p>
        </p:txBody>
      </p:sp>
      <p:sp>
        <p:nvSpPr>
          <p:cNvPr id="8" name="Foliennummernplatzhalter 7"/>
          <p:cNvSpPr>
            <a:spLocks noGrp="1"/>
          </p:cNvSpPr>
          <p:nvPr>
            <p:ph type="sldNum" sz="quarter" idx="11"/>
          </p:nvPr>
        </p:nvSpPr>
        <p:spPr/>
        <p:txBody>
          <a:bodyPr/>
          <a:lstStyle/>
          <a:p>
            <a:fld id="{AFD614E4-375A-4EDC-BFFF-A8EED9A9DFC6}" type="slidenum">
              <a:rPr lang="de-DE" smtClean="0"/>
              <a:pPr/>
              <a:t>‹Nr.›</a:t>
            </a:fld>
            <a:endParaRPr lang="de-DE"/>
          </a:p>
        </p:txBody>
      </p:sp>
    </p:spTree>
    <p:extLst>
      <p:ext uri="{BB962C8B-B14F-4D97-AF65-F5344CB8AC3E}">
        <p14:creationId xmlns:p14="http://schemas.microsoft.com/office/powerpoint/2010/main" val="317680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uppieren 19"/>
          <p:cNvGrpSpPr/>
          <p:nvPr/>
        </p:nvGrpSpPr>
        <p:grpSpPr>
          <a:xfrm>
            <a:off x="179512" y="276225"/>
            <a:ext cx="8612063" cy="1733550"/>
            <a:chOff x="438150" y="247650"/>
            <a:chExt cx="8310563" cy="1733550"/>
          </a:xfrm>
        </p:grpSpPr>
        <p:sp>
          <p:nvSpPr>
            <p:cNvPr id="21" name="Rectangle 15"/>
            <p:cNvSpPr>
              <a:spLocks noChangeArrowheads="1"/>
            </p:cNvSpPr>
            <p:nvPr/>
          </p:nvSpPr>
          <p:spPr bwMode="ltGray">
            <a:xfrm flipH="1" flipV="1">
              <a:off x="438150" y="247650"/>
              <a:ext cx="8310563" cy="963613"/>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DGB" pitchFamily="34" charset="0"/>
                <a:cs typeface="Times New Roman" pitchFamily="18" charset="0"/>
              </a:endParaRPr>
            </a:p>
          </p:txBody>
        </p:sp>
        <p:sp>
          <p:nvSpPr>
            <p:cNvPr id="22" name="Rectangle 7"/>
            <p:cNvSpPr>
              <a:spLocks noChangeArrowheads="1"/>
            </p:cNvSpPr>
            <p:nvPr/>
          </p:nvSpPr>
          <p:spPr bwMode="ltGray">
            <a:xfrm flipH="1" flipV="1">
              <a:off x="438150" y="769938"/>
              <a:ext cx="8310563" cy="1211262"/>
            </a:xfrm>
            <a:prstGeom prst="rect">
              <a:avLst/>
            </a:prstGeom>
            <a:gradFill rotWithShape="0">
              <a:gsLst>
                <a:gs pos="0">
                  <a:schemeClr val="accent4"/>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2400" b="0" i="0" u="none" strike="noStrike" kern="0" cap="none" spc="0" normalizeH="0" baseline="0" noProof="0" smtClean="0">
                <a:ln>
                  <a:noFill/>
                </a:ln>
                <a:solidFill>
                  <a:srgbClr val="000000"/>
                </a:solidFill>
                <a:effectLst/>
                <a:uLnTx/>
                <a:uFillTx/>
                <a:latin typeface="DGB" pitchFamily="34" charset="0"/>
                <a:cs typeface="Times New Roman" pitchFamily="18" charset="0"/>
              </a:endParaRPr>
            </a:p>
          </p:txBody>
        </p:sp>
      </p:grpSp>
      <p:grpSp>
        <p:nvGrpSpPr>
          <p:cNvPr id="13" name="Group 14"/>
          <p:cNvGrpSpPr>
            <a:grpSpLocks/>
          </p:cNvGrpSpPr>
          <p:nvPr/>
        </p:nvGrpSpPr>
        <p:grpSpPr bwMode="auto">
          <a:xfrm>
            <a:off x="7199635" y="130469"/>
            <a:ext cx="1587500" cy="1060449"/>
            <a:chOff x="4428" y="66"/>
            <a:chExt cx="1171" cy="782"/>
          </a:xfrm>
        </p:grpSpPr>
        <p:sp>
          <p:nvSpPr>
            <p:cNvPr id="14" name="Freeform 8"/>
            <p:cNvSpPr>
              <a:spLocks/>
            </p:cNvSpPr>
            <p:nvPr userDrawn="1"/>
          </p:nvSpPr>
          <p:spPr bwMode="auto">
            <a:xfrm>
              <a:off x="4428" y="66"/>
              <a:ext cx="1171" cy="782"/>
            </a:xfrm>
            <a:custGeom>
              <a:avLst/>
              <a:gdLst>
                <a:gd name="T0" fmla="*/ 1192 w 1192"/>
                <a:gd name="T1" fmla="*/ 0 h 796"/>
                <a:gd name="T2" fmla="*/ 793 w 1192"/>
                <a:gd name="T3" fmla="*/ 796 h 796"/>
                <a:gd name="T4" fmla="*/ 0 w 1192"/>
                <a:gd name="T5" fmla="*/ 796 h 796"/>
                <a:gd name="T6" fmla="*/ 397 w 1192"/>
                <a:gd name="T7" fmla="*/ 0 h 796"/>
                <a:gd name="T8" fmla="*/ 1192 w 1192"/>
                <a:gd name="T9" fmla="*/ 0 h 796"/>
              </a:gdLst>
              <a:ahLst/>
              <a:cxnLst>
                <a:cxn ang="0">
                  <a:pos x="T0" y="T1"/>
                </a:cxn>
                <a:cxn ang="0">
                  <a:pos x="T2" y="T3"/>
                </a:cxn>
                <a:cxn ang="0">
                  <a:pos x="T4" y="T5"/>
                </a:cxn>
                <a:cxn ang="0">
                  <a:pos x="T6" y="T7"/>
                </a:cxn>
                <a:cxn ang="0">
                  <a:pos x="T8" y="T9"/>
                </a:cxn>
              </a:cxnLst>
              <a:rect l="0" t="0" r="r" b="b"/>
              <a:pathLst>
                <a:path w="1192" h="796">
                  <a:moveTo>
                    <a:pt x="1192" y="0"/>
                  </a:moveTo>
                  <a:lnTo>
                    <a:pt x="793" y="796"/>
                  </a:lnTo>
                  <a:lnTo>
                    <a:pt x="0" y="796"/>
                  </a:lnTo>
                  <a:lnTo>
                    <a:pt x="397" y="0"/>
                  </a:lnTo>
                  <a:lnTo>
                    <a:pt x="1192" y="0"/>
                  </a:lnTo>
                  <a:close/>
                </a:path>
              </a:pathLst>
            </a:custGeom>
            <a:solidFill>
              <a:srgbClr val="FF0000"/>
            </a:solidFill>
            <a:ln>
              <a:noFill/>
            </a:ln>
            <a:effectLst>
              <a:outerShdw blurRad="127000" dist="38100" dir="3378596" algn="ctr" rotWithShape="0">
                <a:schemeClr val="tx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5" name="Group 9"/>
            <p:cNvGrpSpPr>
              <a:grpSpLocks/>
            </p:cNvGrpSpPr>
            <p:nvPr userDrawn="1"/>
          </p:nvGrpSpPr>
          <p:grpSpPr bwMode="auto">
            <a:xfrm>
              <a:off x="4599" y="556"/>
              <a:ext cx="623" cy="247"/>
              <a:chOff x="4573" y="567"/>
              <a:chExt cx="634" cy="251"/>
            </a:xfrm>
          </p:grpSpPr>
          <p:sp>
            <p:nvSpPr>
              <p:cNvPr id="16" name="Freeform 10"/>
              <p:cNvSpPr>
                <a:spLocks noEditPoints="1"/>
              </p:cNvSpPr>
              <p:nvPr/>
            </p:nvSpPr>
            <p:spPr bwMode="auto">
              <a:xfrm>
                <a:off x="5015" y="571"/>
                <a:ext cx="192" cy="240"/>
              </a:xfrm>
              <a:custGeom>
                <a:avLst/>
                <a:gdLst>
                  <a:gd name="T0" fmla="*/ 108 w 192"/>
                  <a:gd name="T1" fmla="*/ 240 h 240"/>
                  <a:gd name="T2" fmla="*/ 137 w 192"/>
                  <a:gd name="T3" fmla="*/ 236 h 240"/>
                  <a:gd name="T4" fmla="*/ 167 w 192"/>
                  <a:gd name="T5" fmla="*/ 222 h 240"/>
                  <a:gd name="T6" fmla="*/ 179 w 192"/>
                  <a:gd name="T7" fmla="*/ 209 h 240"/>
                  <a:gd name="T8" fmla="*/ 186 w 192"/>
                  <a:gd name="T9" fmla="*/ 195 h 240"/>
                  <a:gd name="T10" fmla="*/ 192 w 192"/>
                  <a:gd name="T11" fmla="*/ 172 h 240"/>
                  <a:gd name="T12" fmla="*/ 188 w 192"/>
                  <a:gd name="T13" fmla="*/ 151 h 240"/>
                  <a:gd name="T14" fmla="*/ 183 w 192"/>
                  <a:gd name="T15" fmla="*/ 136 h 240"/>
                  <a:gd name="T16" fmla="*/ 163 w 192"/>
                  <a:gd name="T17" fmla="*/ 111 h 240"/>
                  <a:gd name="T18" fmla="*/ 181 w 192"/>
                  <a:gd name="T19" fmla="*/ 88 h 240"/>
                  <a:gd name="T20" fmla="*/ 186 w 192"/>
                  <a:gd name="T21" fmla="*/ 63 h 240"/>
                  <a:gd name="T22" fmla="*/ 185 w 192"/>
                  <a:gd name="T23" fmla="*/ 50 h 240"/>
                  <a:gd name="T24" fmla="*/ 173 w 192"/>
                  <a:gd name="T25" fmla="*/ 28 h 240"/>
                  <a:gd name="T26" fmla="*/ 163 w 192"/>
                  <a:gd name="T27" fmla="*/ 17 h 240"/>
                  <a:gd name="T28" fmla="*/ 148 w 192"/>
                  <a:gd name="T29" fmla="*/ 9 h 240"/>
                  <a:gd name="T30" fmla="*/ 127 w 192"/>
                  <a:gd name="T31" fmla="*/ 2 h 240"/>
                  <a:gd name="T32" fmla="*/ 100 w 192"/>
                  <a:gd name="T33" fmla="*/ 0 h 240"/>
                  <a:gd name="T34" fmla="*/ 0 w 192"/>
                  <a:gd name="T35" fmla="*/ 240 h 240"/>
                  <a:gd name="T36" fmla="*/ 108 w 192"/>
                  <a:gd name="T37" fmla="*/ 40 h 240"/>
                  <a:gd name="T38" fmla="*/ 129 w 192"/>
                  <a:gd name="T39" fmla="*/ 48 h 240"/>
                  <a:gd name="T40" fmla="*/ 137 w 192"/>
                  <a:gd name="T41" fmla="*/ 55 h 240"/>
                  <a:gd name="T42" fmla="*/ 138 w 192"/>
                  <a:gd name="T43" fmla="*/ 69 h 240"/>
                  <a:gd name="T44" fmla="*/ 137 w 192"/>
                  <a:gd name="T45" fmla="*/ 80 h 240"/>
                  <a:gd name="T46" fmla="*/ 131 w 192"/>
                  <a:gd name="T47" fmla="*/ 90 h 240"/>
                  <a:gd name="T48" fmla="*/ 119 w 192"/>
                  <a:gd name="T49" fmla="*/ 94 h 240"/>
                  <a:gd name="T50" fmla="*/ 106 w 192"/>
                  <a:gd name="T51" fmla="*/ 96 h 240"/>
                  <a:gd name="T52" fmla="*/ 50 w 192"/>
                  <a:gd name="T53" fmla="*/ 40 h 240"/>
                  <a:gd name="T54" fmla="*/ 117 w 192"/>
                  <a:gd name="T55" fmla="*/ 136 h 240"/>
                  <a:gd name="T56" fmla="*/ 135 w 192"/>
                  <a:gd name="T57" fmla="*/ 140 h 240"/>
                  <a:gd name="T58" fmla="*/ 140 w 192"/>
                  <a:gd name="T59" fmla="*/ 149 h 240"/>
                  <a:gd name="T60" fmla="*/ 144 w 192"/>
                  <a:gd name="T61" fmla="*/ 165 h 240"/>
                  <a:gd name="T62" fmla="*/ 140 w 192"/>
                  <a:gd name="T63" fmla="*/ 184 h 240"/>
                  <a:gd name="T64" fmla="*/ 131 w 192"/>
                  <a:gd name="T65" fmla="*/ 194 h 240"/>
                  <a:gd name="T66" fmla="*/ 108 w 192"/>
                  <a:gd name="T67" fmla="*/ 197 h 240"/>
                  <a:gd name="T68" fmla="*/ 50 w 192"/>
                  <a:gd name="T69" fmla="*/ 13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40">
                    <a:moveTo>
                      <a:pt x="0" y="240"/>
                    </a:moveTo>
                    <a:lnTo>
                      <a:pt x="108" y="240"/>
                    </a:lnTo>
                    <a:lnTo>
                      <a:pt x="121" y="238"/>
                    </a:lnTo>
                    <a:lnTo>
                      <a:pt x="137" y="236"/>
                    </a:lnTo>
                    <a:lnTo>
                      <a:pt x="152" y="232"/>
                    </a:lnTo>
                    <a:lnTo>
                      <a:pt x="167" y="222"/>
                    </a:lnTo>
                    <a:lnTo>
                      <a:pt x="173" y="217"/>
                    </a:lnTo>
                    <a:lnTo>
                      <a:pt x="179" y="209"/>
                    </a:lnTo>
                    <a:lnTo>
                      <a:pt x="185" y="201"/>
                    </a:lnTo>
                    <a:lnTo>
                      <a:pt x="186" y="195"/>
                    </a:lnTo>
                    <a:lnTo>
                      <a:pt x="190" y="182"/>
                    </a:lnTo>
                    <a:lnTo>
                      <a:pt x="192" y="172"/>
                    </a:lnTo>
                    <a:lnTo>
                      <a:pt x="190" y="161"/>
                    </a:lnTo>
                    <a:lnTo>
                      <a:pt x="188" y="151"/>
                    </a:lnTo>
                    <a:lnTo>
                      <a:pt x="186" y="144"/>
                    </a:lnTo>
                    <a:lnTo>
                      <a:pt x="183" y="136"/>
                    </a:lnTo>
                    <a:lnTo>
                      <a:pt x="173" y="122"/>
                    </a:lnTo>
                    <a:lnTo>
                      <a:pt x="163" y="111"/>
                    </a:lnTo>
                    <a:lnTo>
                      <a:pt x="173" y="99"/>
                    </a:lnTo>
                    <a:lnTo>
                      <a:pt x="181" y="88"/>
                    </a:lnTo>
                    <a:lnTo>
                      <a:pt x="185" y="74"/>
                    </a:lnTo>
                    <a:lnTo>
                      <a:pt x="186" y="63"/>
                    </a:lnTo>
                    <a:lnTo>
                      <a:pt x="185" y="57"/>
                    </a:lnTo>
                    <a:lnTo>
                      <a:pt x="185" y="50"/>
                    </a:lnTo>
                    <a:lnTo>
                      <a:pt x="181" y="38"/>
                    </a:lnTo>
                    <a:lnTo>
                      <a:pt x="173" y="28"/>
                    </a:lnTo>
                    <a:lnTo>
                      <a:pt x="169" y="23"/>
                    </a:lnTo>
                    <a:lnTo>
                      <a:pt x="163" y="17"/>
                    </a:lnTo>
                    <a:lnTo>
                      <a:pt x="156" y="13"/>
                    </a:lnTo>
                    <a:lnTo>
                      <a:pt x="148" y="9"/>
                    </a:lnTo>
                    <a:lnTo>
                      <a:pt x="138" y="5"/>
                    </a:lnTo>
                    <a:lnTo>
                      <a:pt x="127" y="2"/>
                    </a:lnTo>
                    <a:lnTo>
                      <a:pt x="113" y="0"/>
                    </a:lnTo>
                    <a:lnTo>
                      <a:pt x="100" y="0"/>
                    </a:lnTo>
                    <a:lnTo>
                      <a:pt x="0" y="0"/>
                    </a:lnTo>
                    <a:lnTo>
                      <a:pt x="0" y="240"/>
                    </a:lnTo>
                    <a:close/>
                    <a:moveTo>
                      <a:pt x="50" y="40"/>
                    </a:moveTo>
                    <a:lnTo>
                      <a:pt x="108" y="40"/>
                    </a:lnTo>
                    <a:lnTo>
                      <a:pt x="119" y="42"/>
                    </a:lnTo>
                    <a:lnTo>
                      <a:pt x="129" y="48"/>
                    </a:lnTo>
                    <a:lnTo>
                      <a:pt x="133" y="51"/>
                    </a:lnTo>
                    <a:lnTo>
                      <a:pt x="137" y="55"/>
                    </a:lnTo>
                    <a:lnTo>
                      <a:pt x="138" y="61"/>
                    </a:lnTo>
                    <a:lnTo>
                      <a:pt x="138" y="69"/>
                    </a:lnTo>
                    <a:lnTo>
                      <a:pt x="138" y="74"/>
                    </a:lnTo>
                    <a:lnTo>
                      <a:pt x="137" y="80"/>
                    </a:lnTo>
                    <a:lnTo>
                      <a:pt x="133" y="86"/>
                    </a:lnTo>
                    <a:lnTo>
                      <a:pt x="131" y="90"/>
                    </a:lnTo>
                    <a:lnTo>
                      <a:pt x="125" y="92"/>
                    </a:lnTo>
                    <a:lnTo>
                      <a:pt x="119" y="94"/>
                    </a:lnTo>
                    <a:lnTo>
                      <a:pt x="113" y="96"/>
                    </a:lnTo>
                    <a:lnTo>
                      <a:pt x="106" y="96"/>
                    </a:lnTo>
                    <a:lnTo>
                      <a:pt x="50" y="96"/>
                    </a:lnTo>
                    <a:lnTo>
                      <a:pt x="50" y="40"/>
                    </a:lnTo>
                    <a:close/>
                    <a:moveTo>
                      <a:pt x="50" y="136"/>
                    </a:moveTo>
                    <a:lnTo>
                      <a:pt x="117" y="136"/>
                    </a:lnTo>
                    <a:lnTo>
                      <a:pt x="125" y="138"/>
                    </a:lnTo>
                    <a:lnTo>
                      <a:pt x="135" y="140"/>
                    </a:lnTo>
                    <a:lnTo>
                      <a:pt x="138" y="144"/>
                    </a:lnTo>
                    <a:lnTo>
                      <a:pt x="140" y="149"/>
                    </a:lnTo>
                    <a:lnTo>
                      <a:pt x="144" y="155"/>
                    </a:lnTo>
                    <a:lnTo>
                      <a:pt x="144" y="165"/>
                    </a:lnTo>
                    <a:lnTo>
                      <a:pt x="144" y="176"/>
                    </a:lnTo>
                    <a:lnTo>
                      <a:pt x="140" y="184"/>
                    </a:lnTo>
                    <a:lnTo>
                      <a:pt x="137" y="190"/>
                    </a:lnTo>
                    <a:lnTo>
                      <a:pt x="131" y="194"/>
                    </a:lnTo>
                    <a:lnTo>
                      <a:pt x="119" y="197"/>
                    </a:lnTo>
                    <a:lnTo>
                      <a:pt x="108" y="197"/>
                    </a:lnTo>
                    <a:lnTo>
                      <a:pt x="50" y="197"/>
                    </a:lnTo>
                    <a:lnTo>
                      <a:pt x="50"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Freeform 11"/>
              <p:cNvSpPr>
                <a:spLocks/>
              </p:cNvSpPr>
              <p:nvPr/>
            </p:nvSpPr>
            <p:spPr bwMode="auto">
              <a:xfrm>
                <a:off x="4783" y="567"/>
                <a:ext cx="219" cy="251"/>
              </a:xfrm>
              <a:custGeom>
                <a:avLst/>
                <a:gdLst>
                  <a:gd name="T0" fmla="*/ 176 w 219"/>
                  <a:gd name="T1" fmla="*/ 155 h 251"/>
                  <a:gd name="T2" fmla="*/ 175 w 219"/>
                  <a:gd name="T3" fmla="*/ 169 h 251"/>
                  <a:gd name="T4" fmla="*/ 163 w 219"/>
                  <a:gd name="T5" fmla="*/ 188 h 251"/>
                  <a:gd name="T6" fmla="*/ 152 w 219"/>
                  <a:gd name="T7" fmla="*/ 199 h 251"/>
                  <a:gd name="T8" fmla="*/ 138 w 219"/>
                  <a:gd name="T9" fmla="*/ 207 h 251"/>
                  <a:gd name="T10" fmla="*/ 109 w 219"/>
                  <a:gd name="T11" fmla="*/ 211 h 251"/>
                  <a:gd name="T12" fmla="*/ 90 w 219"/>
                  <a:gd name="T13" fmla="*/ 205 h 251"/>
                  <a:gd name="T14" fmla="*/ 75 w 219"/>
                  <a:gd name="T15" fmla="*/ 196 h 251"/>
                  <a:gd name="T16" fmla="*/ 54 w 219"/>
                  <a:gd name="T17" fmla="*/ 167 h 251"/>
                  <a:gd name="T18" fmla="*/ 48 w 219"/>
                  <a:gd name="T19" fmla="*/ 142 h 251"/>
                  <a:gd name="T20" fmla="*/ 48 w 219"/>
                  <a:gd name="T21" fmla="*/ 109 h 251"/>
                  <a:gd name="T22" fmla="*/ 55 w 219"/>
                  <a:gd name="T23" fmla="*/ 78 h 251"/>
                  <a:gd name="T24" fmla="*/ 73 w 219"/>
                  <a:gd name="T25" fmla="*/ 54 h 251"/>
                  <a:gd name="T26" fmla="*/ 94 w 219"/>
                  <a:gd name="T27" fmla="*/ 44 h 251"/>
                  <a:gd name="T28" fmla="*/ 115 w 219"/>
                  <a:gd name="T29" fmla="*/ 40 h 251"/>
                  <a:gd name="T30" fmla="*/ 134 w 219"/>
                  <a:gd name="T31" fmla="*/ 42 h 251"/>
                  <a:gd name="T32" fmla="*/ 152 w 219"/>
                  <a:gd name="T33" fmla="*/ 50 h 251"/>
                  <a:gd name="T34" fmla="*/ 165 w 219"/>
                  <a:gd name="T35" fmla="*/ 61 h 251"/>
                  <a:gd name="T36" fmla="*/ 173 w 219"/>
                  <a:gd name="T37" fmla="*/ 80 h 251"/>
                  <a:gd name="T38" fmla="*/ 217 w 219"/>
                  <a:gd name="T39" fmla="*/ 73 h 251"/>
                  <a:gd name="T40" fmla="*/ 211 w 219"/>
                  <a:gd name="T41" fmla="*/ 54 h 251"/>
                  <a:gd name="T42" fmla="*/ 200 w 219"/>
                  <a:gd name="T43" fmla="*/ 36 h 251"/>
                  <a:gd name="T44" fmla="*/ 182 w 219"/>
                  <a:gd name="T45" fmla="*/ 19 h 251"/>
                  <a:gd name="T46" fmla="*/ 161 w 219"/>
                  <a:gd name="T47" fmla="*/ 7 h 251"/>
                  <a:gd name="T48" fmla="*/ 132 w 219"/>
                  <a:gd name="T49" fmla="*/ 0 h 251"/>
                  <a:gd name="T50" fmla="*/ 98 w 219"/>
                  <a:gd name="T51" fmla="*/ 0 h 251"/>
                  <a:gd name="T52" fmla="*/ 77 w 219"/>
                  <a:gd name="T53" fmla="*/ 6 h 251"/>
                  <a:gd name="T54" fmla="*/ 54 w 219"/>
                  <a:gd name="T55" fmla="*/ 15 h 251"/>
                  <a:gd name="T56" fmla="*/ 31 w 219"/>
                  <a:gd name="T57" fmla="*/ 36 h 251"/>
                  <a:gd name="T58" fmla="*/ 13 w 219"/>
                  <a:gd name="T59" fmla="*/ 61 h 251"/>
                  <a:gd name="T60" fmla="*/ 4 w 219"/>
                  <a:gd name="T61" fmla="*/ 92 h 251"/>
                  <a:gd name="T62" fmla="*/ 0 w 219"/>
                  <a:gd name="T63" fmla="*/ 123 h 251"/>
                  <a:gd name="T64" fmla="*/ 2 w 219"/>
                  <a:gd name="T65" fmla="*/ 153 h 251"/>
                  <a:gd name="T66" fmla="*/ 11 w 219"/>
                  <a:gd name="T67" fmla="*/ 184 h 251"/>
                  <a:gd name="T68" fmla="*/ 25 w 219"/>
                  <a:gd name="T69" fmla="*/ 209 h 251"/>
                  <a:gd name="T70" fmla="*/ 44 w 219"/>
                  <a:gd name="T71" fmla="*/ 228 h 251"/>
                  <a:gd name="T72" fmla="*/ 67 w 219"/>
                  <a:gd name="T73" fmla="*/ 242 h 251"/>
                  <a:gd name="T74" fmla="*/ 90 w 219"/>
                  <a:gd name="T75" fmla="*/ 249 h 251"/>
                  <a:gd name="T76" fmla="*/ 121 w 219"/>
                  <a:gd name="T77" fmla="*/ 249 h 251"/>
                  <a:gd name="T78" fmla="*/ 148 w 219"/>
                  <a:gd name="T79" fmla="*/ 244 h 251"/>
                  <a:gd name="T80" fmla="*/ 173 w 219"/>
                  <a:gd name="T81" fmla="*/ 226 h 251"/>
                  <a:gd name="T82" fmla="*/ 190 w 219"/>
                  <a:gd name="T83" fmla="*/ 244 h 251"/>
                  <a:gd name="T84" fmla="*/ 219 w 219"/>
                  <a:gd name="T85" fmla="*/ 115 h 251"/>
                  <a:gd name="T86" fmla="*/ 123 w 219"/>
                  <a:gd name="T87" fmla="*/ 15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9" h="251">
                    <a:moveTo>
                      <a:pt x="123" y="155"/>
                    </a:moveTo>
                    <a:lnTo>
                      <a:pt x="176" y="155"/>
                    </a:lnTo>
                    <a:lnTo>
                      <a:pt x="176" y="161"/>
                    </a:lnTo>
                    <a:lnTo>
                      <a:pt x="175" y="169"/>
                    </a:lnTo>
                    <a:lnTo>
                      <a:pt x="171" y="178"/>
                    </a:lnTo>
                    <a:lnTo>
                      <a:pt x="163" y="188"/>
                    </a:lnTo>
                    <a:lnTo>
                      <a:pt x="157" y="196"/>
                    </a:lnTo>
                    <a:lnTo>
                      <a:pt x="152" y="199"/>
                    </a:lnTo>
                    <a:lnTo>
                      <a:pt x="144" y="203"/>
                    </a:lnTo>
                    <a:lnTo>
                      <a:pt x="138" y="207"/>
                    </a:lnTo>
                    <a:lnTo>
                      <a:pt x="123" y="211"/>
                    </a:lnTo>
                    <a:lnTo>
                      <a:pt x="109" y="211"/>
                    </a:lnTo>
                    <a:lnTo>
                      <a:pt x="100" y="209"/>
                    </a:lnTo>
                    <a:lnTo>
                      <a:pt x="90" y="205"/>
                    </a:lnTo>
                    <a:lnTo>
                      <a:pt x="82" y="201"/>
                    </a:lnTo>
                    <a:lnTo>
                      <a:pt x="75" y="196"/>
                    </a:lnTo>
                    <a:lnTo>
                      <a:pt x="63" y="182"/>
                    </a:lnTo>
                    <a:lnTo>
                      <a:pt x="54" y="167"/>
                    </a:lnTo>
                    <a:lnTo>
                      <a:pt x="50" y="155"/>
                    </a:lnTo>
                    <a:lnTo>
                      <a:pt x="48" y="142"/>
                    </a:lnTo>
                    <a:lnTo>
                      <a:pt x="48" y="126"/>
                    </a:lnTo>
                    <a:lnTo>
                      <a:pt x="48" y="109"/>
                    </a:lnTo>
                    <a:lnTo>
                      <a:pt x="52" y="94"/>
                    </a:lnTo>
                    <a:lnTo>
                      <a:pt x="55" y="78"/>
                    </a:lnTo>
                    <a:lnTo>
                      <a:pt x="63" y="65"/>
                    </a:lnTo>
                    <a:lnTo>
                      <a:pt x="73" y="54"/>
                    </a:lnTo>
                    <a:lnTo>
                      <a:pt x="84" y="48"/>
                    </a:lnTo>
                    <a:lnTo>
                      <a:pt x="94" y="44"/>
                    </a:lnTo>
                    <a:lnTo>
                      <a:pt x="103" y="42"/>
                    </a:lnTo>
                    <a:lnTo>
                      <a:pt x="115" y="40"/>
                    </a:lnTo>
                    <a:lnTo>
                      <a:pt x="125" y="42"/>
                    </a:lnTo>
                    <a:lnTo>
                      <a:pt x="134" y="42"/>
                    </a:lnTo>
                    <a:lnTo>
                      <a:pt x="142" y="46"/>
                    </a:lnTo>
                    <a:lnTo>
                      <a:pt x="152" y="50"/>
                    </a:lnTo>
                    <a:lnTo>
                      <a:pt x="157" y="55"/>
                    </a:lnTo>
                    <a:lnTo>
                      <a:pt x="165" y="61"/>
                    </a:lnTo>
                    <a:lnTo>
                      <a:pt x="169" y="71"/>
                    </a:lnTo>
                    <a:lnTo>
                      <a:pt x="173" y="80"/>
                    </a:lnTo>
                    <a:lnTo>
                      <a:pt x="219" y="80"/>
                    </a:lnTo>
                    <a:lnTo>
                      <a:pt x="217" y="73"/>
                    </a:lnTo>
                    <a:lnTo>
                      <a:pt x="215" y="61"/>
                    </a:lnTo>
                    <a:lnTo>
                      <a:pt x="211" y="54"/>
                    </a:lnTo>
                    <a:lnTo>
                      <a:pt x="207" y="46"/>
                    </a:lnTo>
                    <a:lnTo>
                      <a:pt x="200" y="36"/>
                    </a:lnTo>
                    <a:lnTo>
                      <a:pt x="192" y="27"/>
                    </a:lnTo>
                    <a:lnTo>
                      <a:pt x="182" y="19"/>
                    </a:lnTo>
                    <a:lnTo>
                      <a:pt x="173" y="11"/>
                    </a:lnTo>
                    <a:lnTo>
                      <a:pt x="161" y="7"/>
                    </a:lnTo>
                    <a:lnTo>
                      <a:pt x="152" y="4"/>
                    </a:lnTo>
                    <a:lnTo>
                      <a:pt x="132" y="0"/>
                    </a:lnTo>
                    <a:lnTo>
                      <a:pt x="113" y="0"/>
                    </a:lnTo>
                    <a:lnTo>
                      <a:pt x="98" y="0"/>
                    </a:lnTo>
                    <a:lnTo>
                      <a:pt x="86" y="2"/>
                    </a:lnTo>
                    <a:lnTo>
                      <a:pt x="77" y="6"/>
                    </a:lnTo>
                    <a:lnTo>
                      <a:pt x="67" y="9"/>
                    </a:lnTo>
                    <a:lnTo>
                      <a:pt x="54" y="15"/>
                    </a:lnTo>
                    <a:lnTo>
                      <a:pt x="40" y="25"/>
                    </a:lnTo>
                    <a:lnTo>
                      <a:pt x="31" y="36"/>
                    </a:lnTo>
                    <a:lnTo>
                      <a:pt x="21" y="48"/>
                    </a:lnTo>
                    <a:lnTo>
                      <a:pt x="13" y="61"/>
                    </a:lnTo>
                    <a:lnTo>
                      <a:pt x="7" y="77"/>
                    </a:lnTo>
                    <a:lnTo>
                      <a:pt x="4" y="92"/>
                    </a:lnTo>
                    <a:lnTo>
                      <a:pt x="0" y="107"/>
                    </a:lnTo>
                    <a:lnTo>
                      <a:pt x="0" y="123"/>
                    </a:lnTo>
                    <a:lnTo>
                      <a:pt x="0" y="138"/>
                    </a:lnTo>
                    <a:lnTo>
                      <a:pt x="2" y="153"/>
                    </a:lnTo>
                    <a:lnTo>
                      <a:pt x="6" y="169"/>
                    </a:lnTo>
                    <a:lnTo>
                      <a:pt x="11" y="184"/>
                    </a:lnTo>
                    <a:lnTo>
                      <a:pt x="17" y="198"/>
                    </a:lnTo>
                    <a:lnTo>
                      <a:pt x="25" y="209"/>
                    </a:lnTo>
                    <a:lnTo>
                      <a:pt x="34" y="221"/>
                    </a:lnTo>
                    <a:lnTo>
                      <a:pt x="44" y="228"/>
                    </a:lnTo>
                    <a:lnTo>
                      <a:pt x="57" y="238"/>
                    </a:lnTo>
                    <a:lnTo>
                      <a:pt x="67" y="242"/>
                    </a:lnTo>
                    <a:lnTo>
                      <a:pt x="77" y="245"/>
                    </a:lnTo>
                    <a:lnTo>
                      <a:pt x="90" y="249"/>
                    </a:lnTo>
                    <a:lnTo>
                      <a:pt x="103" y="251"/>
                    </a:lnTo>
                    <a:lnTo>
                      <a:pt x="121" y="249"/>
                    </a:lnTo>
                    <a:lnTo>
                      <a:pt x="134" y="247"/>
                    </a:lnTo>
                    <a:lnTo>
                      <a:pt x="148" y="244"/>
                    </a:lnTo>
                    <a:lnTo>
                      <a:pt x="157" y="238"/>
                    </a:lnTo>
                    <a:lnTo>
                      <a:pt x="173" y="226"/>
                    </a:lnTo>
                    <a:lnTo>
                      <a:pt x="182" y="215"/>
                    </a:lnTo>
                    <a:lnTo>
                      <a:pt x="190" y="244"/>
                    </a:lnTo>
                    <a:lnTo>
                      <a:pt x="219" y="244"/>
                    </a:lnTo>
                    <a:lnTo>
                      <a:pt x="219" y="115"/>
                    </a:lnTo>
                    <a:lnTo>
                      <a:pt x="123" y="115"/>
                    </a:lnTo>
                    <a:lnTo>
                      <a:pt x="123" y="1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Freeform 12"/>
              <p:cNvSpPr>
                <a:spLocks noEditPoints="1"/>
              </p:cNvSpPr>
              <p:nvPr/>
            </p:nvSpPr>
            <p:spPr bwMode="auto">
              <a:xfrm>
                <a:off x="4573" y="571"/>
                <a:ext cx="200" cy="240"/>
              </a:xfrm>
              <a:custGeom>
                <a:avLst/>
                <a:gdLst>
                  <a:gd name="T0" fmla="*/ 0 w 200"/>
                  <a:gd name="T1" fmla="*/ 240 h 240"/>
                  <a:gd name="T2" fmla="*/ 108 w 200"/>
                  <a:gd name="T3" fmla="*/ 240 h 240"/>
                  <a:gd name="T4" fmla="*/ 118 w 200"/>
                  <a:gd name="T5" fmla="*/ 238 h 240"/>
                  <a:gd name="T6" fmla="*/ 127 w 200"/>
                  <a:gd name="T7" fmla="*/ 236 h 240"/>
                  <a:gd name="T8" fmla="*/ 137 w 200"/>
                  <a:gd name="T9" fmla="*/ 232 h 240"/>
                  <a:gd name="T10" fmla="*/ 146 w 200"/>
                  <a:gd name="T11" fmla="*/ 228 h 240"/>
                  <a:gd name="T12" fmla="*/ 154 w 200"/>
                  <a:gd name="T13" fmla="*/ 222 h 240"/>
                  <a:gd name="T14" fmla="*/ 164 w 200"/>
                  <a:gd name="T15" fmla="*/ 215 h 240"/>
                  <a:gd name="T16" fmla="*/ 171 w 200"/>
                  <a:gd name="T17" fmla="*/ 207 h 240"/>
                  <a:gd name="T18" fmla="*/ 177 w 200"/>
                  <a:gd name="T19" fmla="*/ 197 h 240"/>
                  <a:gd name="T20" fmla="*/ 185 w 200"/>
                  <a:gd name="T21" fmla="*/ 182 h 240"/>
                  <a:gd name="T22" fmla="*/ 192 w 200"/>
                  <a:gd name="T23" fmla="*/ 163 h 240"/>
                  <a:gd name="T24" fmla="*/ 198 w 200"/>
                  <a:gd name="T25" fmla="*/ 138 h 240"/>
                  <a:gd name="T26" fmla="*/ 200 w 200"/>
                  <a:gd name="T27" fmla="*/ 109 h 240"/>
                  <a:gd name="T28" fmla="*/ 198 w 200"/>
                  <a:gd name="T29" fmla="*/ 92 h 240"/>
                  <a:gd name="T30" fmla="*/ 196 w 200"/>
                  <a:gd name="T31" fmla="*/ 76 h 240"/>
                  <a:gd name="T32" fmla="*/ 192 w 200"/>
                  <a:gd name="T33" fmla="*/ 65 h 240"/>
                  <a:gd name="T34" fmla="*/ 189 w 200"/>
                  <a:gd name="T35" fmla="*/ 55 h 240"/>
                  <a:gd name="T36" fmla="*/ 181 w 200"/>
                  <a:gd name="T37" fmla="*/ 40 h 240"/>
                  <a:gd name="T38" fmla="*/ 171 w 200"/>
                  <a:gd name="T39" fmla="*/ 28 h 240"/>
                  <a:gd name="T40" fmla="*/ 162 w 200"/>
                  <a:gd name="T41" fmla="*/ 19 h 240"/>
                  <a:gd name="T42" fmla="*/ 152 w 200"/>
                  <a:gd name="T43" fmla="*/ 11 h 240"/>
                  <a:gd name="T44" fmla="*/ 143 w 200"/>
                  <a:gd name="T45" fmla="*/ 5 h 240"/>
                  <a:gd name="T46" fmla="*/ 131 w 200"/>
                  <a:gd name="T47" fmla="*/ 2 h 240"/>
                  <a:gd name="T48" fmla="*/ 121 w 200"/>
                  <a:gd name="T49" fmla="*/ 0 h 240"/>
                  <a:gd name="T50" fmla="*/ 112 w 200"/>
                  <a:gd name="T51" fmla="*/ 0 h 240"/>
                  <a:gd name="T52" fmla="*/ 0 w 200"/>
                  <a:gd name="T53" fmla="*/ 0 h 240"/>
                  <a:gd name="T54" fmla="*/ 0 w 200"/>
                  <a:gd name="T55" fmla="*/ 240 h 240"/>
                  <a:gd name="T56" fmla="*/ 50 w 200"/>
                  <a:gd name="T57" fmla="*/ 40 h 240"/>
                  <a:gd name="T58" fmla="*/ 95 w 200"/>
                  <a:gd name="T59" fmla="*/ 40 h 240"/>
                  <a:gd name="T60" fmla="*/ 106 w 200"/>
                  <a:gd name="T61" fmla="*/ 42 h 240"/>
                  <a:gd name="T62" fmla="*/ 118 w 200"/>
                  <a:gd name="T63" fmla="*/ 46 h 240"/>
                  <a:gd name="T64" fmla="*/ 127 w 200"/>
                  <a:gd name="T65" fmla="*/ 51 h 240"/>
                  <a:gd name="T66" fmla="*/ 137 w 200"/>
                  <a:gd name="T67" fmla="*/ 63 h 240"/>
                  <a:gd name="T68" fmla="*/ 143 w 200"/>
                  <a:gd name="T69" fmla="*/ 73 h 240"/>
                  <a:gd name="T70" fmla="*/ 146 w 200"/>
                  <a:gd name="T71" fmla="*/ 86 h 240"/>
                  <a:gd name="T72" fmla="*/ 148 w 200"/>
                  <a:gd name="T73" fmla="*/ 99 h 240"/>
                  <a:gd name="T74" fmla="*/ 150 w 200"/>
                  <a:gd name="T75" fmla="*/ 115 h 240"/>
                  <a:gd name="T76" fmla="*/ 148 w 200"/>
                  <a:gd name="T77" fmla="*/ 130 h 240"/>
                  <a:gd name="T78" fmla="*/ 148 w 200"/>
                  <a:gd name="T79" fmla="*/ 144 h 240"/>
                  <a:gd name="T80" fmla="*/ 144 w 200"/>
                  <a:gd name="T81" fmla="*/ 155 h 240"/>
                  <a:gd name="T82" fmla="*/ 141 w 200"/>
                  <a:gd name="T83" fmla="*/ 167 h 240"/>
                  <a:gd name="T84" fmla="*/ 137 w 200"/>
                  <a:gd name="T85" fmla="*/ 174 h 240"/>
                  <a:gd name="T86" fmla="*/ 131 w 200"/>
                  <a:gd name="T87" fmla="*/ 180 h 240"/>
                  <a:gd name="T88" fmla="*/ 125 w 200"/>
                  <a:gd name="T89" fmla="*/ 186 h 240"/>
                  <a:gd name="T90" fmla="*/ 120 w 200"/>
                  <a:gd name="T91" fmla="*/ 192 h 240"/>
                  <a:gd name="T92" fmla="*/ 114 w 200"/>
                  <a:gd name="T93" fmla="*/ 194 h 240"/>
                  <a:gd name="T94" fmla="*/ 106 w 200"/>
                  <a:gd name="T95" fmla="*/ 195 h 240"/>
                  <a:gd name="T96" fmla="*/ 98 w 200"/>
                  <a:gd name="T97" fmla="*/ 197 h 240"/>
                  <a:gd name="T98" fmla="*/ 91 w 200"/>
                  <a:gd name="T99" fmla="*/ 197 h 240"/>
                  <a:gd name="T100" fmla="*/ 50 w 200"/>
                  <a:gd name="T101" fmla="*/ 197 h 240"/>
                  <a:gd name="T102" fmla="*/ 50 w 200"/>
                  <a:gd name="T103" fmla="*/ 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240">
                    <a:moveTo>
                      <a:pt x="0" y="240"/>
                    </a:moveTo>
                    <a:lnTo>
                      <a:pt x="108" y="240"/>
                    </a:lnTo>
                    <a:lnTo>
                      <a:pt x="118" y="238"/>
                    </a:lnTo>
                    <a:lnTo>
                      <a:pt x="127" y="236"/>
                    </a:lnTo>
                    <a:lnTo>
                      <a:pt x="137" y="232"/>
                    </a:lnTo>
                    <a:lnTo>
                      <a:pt x="146" y="228"/>
                    </a:lnTo>
                    <a:lnTo>
                      <a:pt x="154" y="222"/>
                    </a:lnTo>
                    <a:lnTo>
                      <a:pt x="164" y="215"/>
                    </a:lnTo>
                    <a:lnTo>
                      <a:pt x="171" y="207"/>
                    </a:lnTo>
                    <a:lnTo>
                      <a:pt x="177" y="197"/>
                    </a:lnTo>
                    <a:lnTo>
                      <a:pt x="185" y="182"/>
                    </a:lnTo>
                    <a:lnTo>
                      <a:pt x="192" y="163"/>
                    </a:lnTo>
                    <a:lnTo>
                      <a:pt x="198" y="138"/>
                    </a:lnTo>
                    <a:lnTo>
                      <a:pt x="200" y="109"/>
                    </a:lnTo>
                    <a:lnTo>
                      <a:pt x="198" y="92"/>
                    </a:lnTo>
                    <a:lnTo>
                      <a:pt x="196" y="76"/>
                    </a:lnTo>
                    <a:lnTo>
                      <a:pt x="192" y="65"/>
                    </a:lnTo>
                    <a:lnTo>
                      <a:pt x="189" y="55"/>
                    </a:lnTo>
                    <a:lnTo>
                      <a:pt x="181" y="40"/>
                    </a:lnTo>
                    <a:lnTo>
                      <a:pt x="171" y="28"/>
                    </a:lnTo>
                    <a:lnTo>
                      <a:pt x="162" y="19"/>
                    </a:lnTo>
                    <a:lnTo>
                      <a:pt x="152" y="11"/>
                    </a:lnTo>
                    <a:lnTo>
                      <a:pt x="143" y="5"/>
                    </a:lnTo>
                    <a:lnTo>
                      <a:pt x="131" y="2"/>
                    </a:lnTo>
                    <a:lnTo>
                      <a:pt x="121" y="0"/>
                    </a:lnTo>
                    <a:lnTo>
                      <a:pt x="112" y="0"/>
                    </a:lnTo>
                    <a:lnTo>
                      <a:pt x="0" y="0"/>
                    </a:lnTo>
                    <a:lnTo>
                      <a:pt x="0" y="240"/>
                    </a:lnTo>
                    <a:close/>
                    <a:moveTo>
                      <a:pt x="50" y="40"/>
                    </a:moveTo>
                    <a:lnTo>
                      <a:pt x="95" y="40"/>
                    </a:lnTo>
                    <a:lnTo>
                      <a:pt x="106" y="42"/>
                    </a:lnTo>
                    <a:lnTo>
                      <a:pt x="118" y="46"/>
                    </a:lnTo>
                    <a:lnTo>
                      <a:pt x="127" y="51"/>
                    </a:lnTo>
                    <a:lnTo>
                      <a:pt x="137" y="63"/>
                    </a:lnTo>
                    <a:lnTo>
                      <a:pt x="143" y="73"/>
                    </a:lnTo>
                    <a:lnTo>
                      <a:pt x="146" y="86"/>
                    </a:lnTo>
                    <a:lnTo>
                      <a:pt x="148" y="99"/>
                    </a:lnTo>
                    <a:lnTo>
                      <a:pt x="150" y="115"/>
                    </a:lnTo>
                    <a:lnTo>
                      <a:pt x="148" y="130"/>
                    </a:lnTo>
                    <a:lnTo>
                      <a:pt x="148" y="144"/>
                    </a:lnTo>
                    <a:lnTo>
                      <a:pt x="144" y="155"/>
                    </a:lnTo>
                    <a:lnTo>
                      <a:pt x="141" y="167"/>
                    </a:lnTo>
                    <a:lnTo>
                      <a:pt x="137" y="174"/>
                    </a:lnTo>
                    <a:lnTo>
                      <a:pt x="131" y="180"/>
                    </a:lnTo>
                    <a:lnTo>
                      <a:pt x="125" y="186"/>
                    </a:lnTo>
                    <a:lnTo>
                      <a:pt x="120" y="192"/>
                    </a:lnTo>
                    <a:lnTo>
                      <a:pt x="114" y="194"/>
                    </a:lnTo>
                    <a:lnTo>
                      <a:pt x="106" y="195"/>
                    </a:lnTo>
                    <a:lnTo>
                      <a:pt x="98" y="197"/>
                    </a:lnTo>
                    <a:lnTo>
                      <a:pt x="91" y="197"/>
                    </a:lnTo>
                    <a:lnTo>
                      <a:pt x="50" y="197"/>
                    </a:lnTo>
                    <a:lnTo>
                      <a:pt x="5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2" name="Titelplatzhalter 1"/>
          <p:cNvSpPr>
            <a:spLocks noGrp="1"/>
          </p:cNvSpPr>
          <p:nvPr>
            <p:ph type="title"/>
          </p:nvPr>
        </p:nvSpPr>
        <p:spPr>
          <a:xfrm>
            <a:off x="468313" y="333184"/>
            <a:ext cx="6254636" cy="1016760"/>
          </a:xfrm>
          <a:prstGeom prst="rect">
            <a:avLst/>
          </a:prstGeom>
        </p:spPr>
        <p:txBody>
          <a:bodyPr vert="horz" lIns="0" tIns="45720" rIns="0" bIns="45720" rtlCol="0" anchor="b">
            <a:noAutofit/>
          </a:bodyPr>
          <a:lstStyle/>
          <a:p>
            <a:r>
              <a:rPr lang="de-DE" smtClean="0"/>
              <a:t>Überschrift (einzeilig)</a:t>
            </a:r>
            <a:endParaRPr lang="de-DE"/>
          </a:p>
        </p:txBody>
      </p:sp>
      <p:sp>
        <p:nvSpPr>
          <p:cNvPr id="5" name="Fußzeilenplatzhalter 4"/>
          <p:cNvSpPr>
            <a:spLocks noGrp="1"/>
          </p:cNvSpPr>
          <p:nvPr>
            <p:ph type="ftr" sz="quarter" idx="3"/>
          </p:nvPr>
        </p:nvSpPr>
        <p:spPr>
          <a:xfrm>
            <a:off x="457881" y="6597351"/>
            <a:ext cx="6984000" cy="144000"/>
          </a:xfrm>
          <a:prstGeom prst="rect">
            <a:avLst/>
          </a:prstGeom>
        </p:spPr>
        <p:txBody>
          <a:bodyPr vert="horz" lIns="0" tIns="0" rIns="0" bIns="0" rtlCol="0" anchor="ctr"/>
          <a:lstStyle>
            <a:lvl1pPr algn="l">
              <a:defRPr sz="800">
                <a:solidFill>
                  <a:schemeClr val="tx1"/>
                </a:solidFill>
              </a:defRPr>
            </a:lvl1pPr>
          </a:lstStyle>
          <a:p>
            <a:r>
              <a:rPr lang="de-DE" smtClean="0"/>
              <a:t>Thema, Bereich, Autor, Version, Datum</a:t>
            </a:r>
            <a:endParaRPr lang="de-DE"/>
          </a:p>
        </p:txBody>
      </p:sp>
      <p:sp>
        <p:nvSpPr>
          <p:cNvPr id="6" name="Foliennummernplatzhalter 5"/>
          <p:cNvSpPr>
            <a:spLocks noGrp="1"/>
          </p:cNvSpPr>
          <p:nvPr>
            <p:ph type="sldNum" sz="quarter" idx="4"/>
          </p:nvPr>
        </p:nvSpPr>
        <p:spPr>
          <a:xfrm>
            <a:off x="8426564" y="6597351"/>
            <a:ext cx="360000" cy="144017"/>
          </a:xfrm>
          <a:prstGeom prst="rect">
            <a:avLst/>
          </a:prstGeom>
        </p:spPr>
        <p:txBody>
          <a:bodyPr vert="horz" lIns="0" tIns="0" rIns="0" bIns="0" rtlCol="0" anchor="ctr"/>
          <a:lstStyle>
            <a:lvl1pPr algn="r">
              <a:defRPr sz="800">
                <a:solidFill>
                  <a:schemeClr val="tx1"/>
                </a:solidFill>
              </a:defRPr>
            </a:lvl1pPr>
          </a:lstStyle>
          <a:p>
            <a:fld id="{AFD614E4-375A-4EDC-BFFF-A8EED9A9DFC6}" type="slidenum">
              <a:rPr lang="de-DE" smtClean="0"/>
              <a:pPr/>
              <a:t>‹Nr.›</a:t>
            </a:fld>
            <a:endParaRPr lang="de-DE"/>
          </a:p>
        </p:txBody>
      </p:sp>
      <p:sp>
        <p:nvSpPr>
          <p:cNvPr id="19" name="Line 16"/>
          <p:cNvSpPr>
            <a:spLocks noChangeShapeType="1"/>
          </p:cNvSpPr>
          <p:nvPr/>
        </p:nvSpPr>
        <p:spPr bwMode="auto">
          <a:xfrm>
            <a:off x="179512" y="6597351"/>
            <a:ext cx="8603541" cy="0"/>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Textplatzhalter 3"/>
          <p:cNvSpPr>
            <a:spLocks noGrp="1"/>
          </p:cNvSpPr>
          <p:nvPr>
            <p:ph type="body" idx="1"/>
          </p:nvPr>
        </p:nvSpPr>
        <p:spPr>
          <a:xfrm>
            <a:off x="468313" y="1844675"/>
            <a:ext cx="7775575" cy="4321175"/>
          </a:xfrm>
          <a:prstGeom prst="rect">
            <a:avLst/>
          </a:prstGeom>
        </p:spPr>
        <p:txBody>
          <a:bodyPr vert="horz" lIns="0" tIns="45720" rIns="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3604233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6" r:id="rId7"/>
    <p:sldLayoutId id="2147483658" r:id="rId8"/>
    <p:sldLayoutId id="2147483654" r:id="rId9"/>
    <p:sldLayoutId id="2147483655" r:id="rId10"/>
    <p:sldLayoutId id="2147483659" r:id="rId11"/>
    <p:sldLayoutId id="2147483660" r:id="rId12"/>
  </p:sldLayoutIdLst>
  <p:hf hdr="0" dt="0"/>
  <p:txStyles>
    <p:title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p:titleStyle>
    <p:bodyStyle>
      <a:lvl1pPr marL="269875" indent="-269875" algn="l" defTabSz="914400" rtl="0" eaLnBrk="1" latinLnBrk="0" hangingPunct="1">
        <a:spcBef>
          <a:spcPts val="1200"/>
        </a:spcBef>
        <a:buClr>
          <a:schemeClr val="accent1"/>
        </a:buClr>
        <a:buSzPct val="90000"/>
        <a:buFont typeface="Wingdings" pitchFamily="2" charset="2"/>
        <a:buChar char="§"/>
        <a:defRPr sz="2400" kern="1200">
          <a:solidFill>
            <a:schemeClr val="tx1"/>
          </a:solidFill>
          <a:latin typeface="+mn-lt"/>
          <a:ea typeface="+mn-ea"/>
          <a:cs typeface="+mn-cs"/>
        </a:defRPr>
      </a:lvl1pPr>
      <a:lvl2pPr marL="539750" indent="-269875" algn="l" defTabSz="914400" rtl="0" eaLnBrk="1" latinLnBrk="0" hangingPunct="1">
        <a:spcBef>
          <a:spcPts val="600"/>
        </a:spcBef>
        <a:buClr>
          <a:schemeClr val="accent1"/>
        </a:buClr>
        <a:buSzPct val="90000"/>
        <a:buFont typeface="Wingdings" pitchFamily="2" charset="2"/>
        <a:buChar char="§"/>
        <a:defRPr sz="2400" kern="1200">
          <a:solidFill>
            <a:schemeClr val="tx1"/>
          </a:solidFill>
          <a:latin typeface="+mn-lt"/>
          <a:ea typeface="+mn-ea"/>
          <a:cs typeface="+mn-cs"/>
        </a:defRPr>
      </a:lvl2pPr>
      <a:lvl3pPr marL="809625" indent="-269875" algn="l" defTabSz="914400" rtl="0" eaLnBrk="1" latinLnBrk="0" hangingPunct="1">
        <a:spcBef>
          <a:spcPts val="300"/>
        </a:spcBef>
        <a:buClr>
          <a:schemeClr val="accent1"/>
        </a:buClr>
        <a:buSzPct val="90000"/>
        <a:buFont typeface="Wingdings" pitchFamily="2" charset="2"/>
        <a:buChar char="§"/>
        <a:defRPr sz="2400" kern="1200">
          <a:solidFill>
            <a:schemeClr val="tx1"/>
          </a:solidFill>
          <a:latin typeface="+mn-lt"/>
          <a:ea typeface="+mn-ea"/>
          <a:cs typeface="+mn-cs"/>
        </a:defRPr>
      </a:lvl3pPr>
      <a:lvl4pPr marL="1079500" indent="-269875"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4pPr>
      <a:lvl5pPr marL="1341438" indent="-261938"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Trade Unions </a:t>
            </a:r>
            <a:r>
              <a:rPr lang="en-US" dirty="0"/>
              <a:t>and Climate Policy: Managing Just Transition</a:t>
            </a:r>
          </a:p>
        </p:txBody>
      </p:sp>
      <p:sp>
        <p:nvSpPr>
          <p:cNvPr id="3" name="Untertitel 2"/>
          <p:cNvSpPr>
            <a:spLocks noGrp="1"/>
          </p:cNvSpPr>
          <p:nvPr>
            <p:ph type="subTitle" idx="1"/>
          </p:nvPr>
        </p:nvSpPr>
        <p:spPr>
          <a:xfrm>
            <a:off x="467544" y="3664566"/>
            <a:ext cx="7776344" cy="1060577"/>
          </a:xfrm>
        </p:spPr>
        <p:txBody>
          <a:bodyPr/>
          <a:lstStyle/>
          <a:p>
            <a:r>
              <a:rPr lang="en-US" dirty="0"/>
              <a:t>Jan Philipp Paprotny</a:t>
            </a:r>
          </a:p>
          <a:p>
            <a:r>
              <a:rPr lang="en-US" dirty="0"/>
              <a:t>Policy Officer for Environment, Climate and Sustainability</a:t>
            </a:r>
          </a:p>
          <a:p>
            <a:endParaRPr lang="de-DE" dirty="0" smtClean="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11617" r="8991"/>
          <a:stretch/>
        </p:blipFill>
        <p:spPr>
          <a:xfrm>
            <a:off x="6300192" y="4659874"/>
            <a:ext cx="2304256" cy="1446427"/>
          </a:xfrm>
          <a:prstGeom prst="ellipse">
            <a:avLst/>
          </a:prstGeom>
        </p:spPr>
      </p:pic>
      <p:sp>
        <p:nvSpPr>
          <p:cNvPr id="6" name="Textplatzhalter 5"/>
          <p:cNvSpPr>
            <a:spLocks noGrp="1"/>
          </p:cNvSpPr>
          <p:nvPr>
            <p:ph type="body" sz="quarter" idx="13"/>
          </p:nvPr>
        </p:nvSpPr>
        <p:spPr/>
        <p:txBody>
          <a:bodyPr>
            <a:normAutofit fontScale="85000" lnSpcReduction="20000"/>
          </a:bodyPr>
          <a:lstStyle/>
          <a:p>
            <a:r>
              <a:rPr lang="en-US" dirty="0" smtClean="0"/>
              <a:t>Building </a:t>
            </a:r>
            <a:r>
              <a:rPr lang="en-US" dirty="0"/>
              <a:t>a Just Transition </a:t>
            </a:r>
            <a:r>
              <a:rPr lang="en-US" dirty="0" smtClean="0"/>
              <a:t>– </a:t>
            </a:r>
          </a:p>
          <a:p>
            <a:r>
              <a:rPr lang="en-US" dirty="0" smtClean="0"/>
              <a:t>ICTU Major </a:t>
            </a:r>
            <a:r>
              <a:rPr lang="en-US" dirty="0"/>
              <a:t>Conference </a:t>
            </a:r>
            <a:r>
              <a:rPr lang="en-US" dirty="0" err="1"/>
              <a:t>Tullamore</a:t>
            </a:r>
            <a:endParaRPr lang="en-US" dirty="0"/>
          </a:p>
        </p:txBody>
      </p:sp>
    </p:spTree>
    <p:extLst>
      <p:ext uri="{BB962C8B-B14F-4D97-AF65-F5344CB8AC3E}">
        <p14:creationId xmlns:p14="http://schemas.microsoft.com/office/powerpoint/2010/main" val="205707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Importance of Industry</a:t>
            </a:r>
            <a:endParaRPr lang="en-US" dirty="0"/>
          </a:p>
        </p:txBody>
      </p:sp>
      <p:graphicFrame>
        <p:nvGraphicFramePr>
          <p:cNvPr id="10" name="Inhaltsplatzhalter 9"/>
          <p:cNvGraphicFramePr>
            <a:graphicFrameLocks noGrp="1"/>
          </p:cNvGraphicFramePr>
          <p:nvPr>
            <p:ph sz="quarter" idx="19"/>
            <p:extLst>
              <p:ext uri="{D42A27DB-BD31-4B8C-83A1-F6EECF244321}">
                <p14:modId xmlns:p14="http://schemas.microsoft.com/office/powerpoint/2010/main" val="1134361175"/>
              </p:ext>
            </p:extLst>
          </p:nvPr>
        </p:nvGraphicFramePr>
        <p:xfrm>
          <a:off x="468313" y="1844675"/>
          <a:ext cx="7775575"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5" name="Foliennummernplatzhalter 4"/>
          <p:cNvSpPr>
            <a:spLocks noGrp="1"/>
          </p:cNvSpPr>
          <p:nvPr>
            <p:ph type="sldNum" sz="quarter" idx="21"/>
          </p:nvPr>
        </p:nvSpPr>
        <p:spPr/>
        <p:txBody>
          <a:bodyPr/>
          <a:lstStyle/>
          <a:p>
            <a:fld id="{AFD614E4-375A-4EDC-BFFF-A8EED9A9DFC6}" type="slidenum">
              <a:rPr lang="de-DE" smtClean="0"/>
              <a:pPr/>
              <a:t>10</a:t>
            </a:fld>
            <a:endParaRPr lang="de-DE"/>
          </a:p>
        </p:txBody>
      </p:sp>
      <p:sp>
        <p:nvSpPr>
          <p:cNvPr id="13" name="Text Box 5"/>
          <p:cNvSpPr txBox="1">
            <a:spLocks noChangeArrowheads="1"/>
          </p:cNvSpPr>
          <p:nvPr/>
        </p:nvSpPr>
        <p:spPr bwMode="auto">
          <a:xfrm>
            <a:off x="7092280" y="6212176"/>
            <a:ext cx="1512168" cy="313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err="1" smtClean="0">
                <a:ln>
                  <a:noFill/>
                </a:ln>
                <a:solidFill>
                  <a:srgbClr val="595959"/>
                </a:solidFill>
                <a:effectLst/>
                <a:uLnTx/>
                <a:uFillTx/>
                <a:latin typeface="DGB"/>
                <a:cs typeface="Times New Roman" panose="02020603050405020304" pitchFamily="18" charset="0"/>
              </a:rPr>
              <a:t>worldbank</a:t>
            </a:r>
            <a:r>
              <a:rPr lang="de-DE" sz="1000" kern="0" dirty="0">
                <a:solidFill>
                  <a:srgbClr val="595959"/>
                </a:solidFill>
                <a:latin typeface="DGB"/>
              </a:rPr>
              <a:t>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2019</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
        <p:nvSpPr>
          <p:cNvPr id="7"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816571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Development of RE in Germany</a:t>
            </a:r>
          </a:p>
        </p:txBody>
      </p:sp>
      <p:sp>
        <p:nvSpPr>
          <p:cNvPr id="5" name="Foliennummernplatzhalter 4"/>
          <p:cNvSpPr>
            <a:spLocks noGrp="1"/>
          </p:cNvSpPr>
          <p:nvPr>
            <p:ph type="sldNum" sz="quarter" idx="21"/>
          </p:nvPr>
        </p:nvSpPr>
        <p:spPr/>
        <p:txBody>
          <a:bodyPr/>
          <a:lstStyle/>
          <a:p>
            <a:fld id="{AFD614E4-375A-4EDC-BFFF-A8EED9A9DFC6}" type="slidenum">
              <a:rPr lang="de-DE" smtClean="0"/>
              <a:pPr/>
              <a:t>11</a:t>
            </a:fld>
            <a:endParaRPr lang="de-DE"/>
          </a:p>
        </p:txBody>
      </p:sp>
      <p:graphicFrame>
        <p:nvGraphicFramePr>
          <p:cNvPr id="6" name="Inhaltsplatzhalter 8"/>
          <p:cNvGraphicFramePr>
            <a:graphicFrameLocks noGrp="1"/>
          </p:cNvGraphicFramePr>
          <p:nvPr>
            <p:ph sz="quarter" idx="19"/>
            <p:extLst>
              <p:ext uri="{D42A27DB-BD31-4B8C-83A1-F6EECF244321}">
                <p14:modId xmlns:p14="http://schemas.microsoft.com/office/powerpoint/2010/main" val="863356142"/>
              </p:ext>
            </p:extLst>
          </p:nvPr>
        </p:nvGraphicFramePr>
        <p:xfrm>
          <a:off x="468313" y="1844675"/>
          <a:ext cx="7344047"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7092280" y="6212176"/>
            <a:ext cx="1512168" cy="97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AGEE-</a:t>
            </a:r>
            <a:r>
              <a:rPr kumimoji="0" lang="de-DE" sz="1000" b="0" i="0" u="none" strike="noStrike" kern="0" cap="none" spc="0" normalizeH="0" baseline="0" noProof="0" dirty="0" err="1" smtClean="0">
                <a:ln>
                  <a:noFill/>
                </a:ln>
                <a:solidFill>
                  <a:srgbClr val="595959"/>
                </a:solidFill>
                <a:effectLst/>
                <a:uLnTx/>
                <a:uFillTx/>
                <a:latin typeface="DGB"/>
                <a:cs typeface="Times New Roman" panose="02020603050405020304" pitchFamily="18" charset="0"/>
              </a:rPr>
              <a:t>Stat</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 2018</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
        <p:nvSpPr>
          <p:cNvPr id="11" name="Pfeil nach links 10"/>
          <p:cNvSpPr/>
          <p:nvPr/>
        </p:nvSpPr>
        <p:spPr>
          <a:xfrm>
            <a:off x="7848363" y="1584504"/>
            <a:ext cx="921938" cy="404336"/>
          </a:xfrm>
          <a:prstGeom prst="left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65%*</a:t>
            </a:r>
            <a:endParaRPr lang="en-US" dirty="0"/>
          </a:p>
        </p:txBody>
      </p:sp>
      <p:sp>
        <p:nvSpPr>
          <p:cNvPr id="13" name="Pfeil nach links 12"/>
          <p:cNvSpPr/>
          <p:nvPr/>
        </p:nvSpPr>
        <p:spPr>
          <a:xfrm>
            <a:off x="7848363" y="2731730"/>
            <a:ext cx="921938" cy="404336"/>
          </a:xfrm>
          <a:prstGeom prst="leftArrow">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a:t>
            </a:r>
            <a:endParaRPr lang="en-US" dirty="0"/>
          </a:p>
        </p:txBody>
      </p:sp>
      <p:sp>
        <p:nvSpPr>
          <p:cNvPr id="14" name="Rechteck 13"/>
          <p:cNvSpPr/>
          <p:nvPr/>
        </p:nvSpPr>
        <p:spPr>
          <a:xfrm>
            <a:off x="7559381" y="4865350"/>
            <a:ext cx="1499899" cy="584775"/>
          </a:xfrm>
          <a:prstGeom prst="rect">
            <a:avLst/>
          </a:prstGeom>
        </p:spPr>
        <p:txBody>
          <a:bodyPr wrap="none">
            <a:spAutoFit/>
          </a:bodyPr>
          <a:lstStyle/>
          <a:p>
            <a:pPr algn="ctr"/>
            <a:r>
              <a:rPr lang="en-US" sz="1600" dirty="0" smtClean="0"/>
              <a:t>*German Targets </a:t>
            </a:r>
          </a:p>
          <a:p>
            <a:pPr algn="ctr"/>
            <a:r>
              <a:rPr lang="en-US" sz="1600" dirty="0"/>
              <a:t>f</a:t>
            </a:r>
            <a:r>
              <a:rPr lang="en-US" sz="1600" dirty="0" smtClean="0"/>
              <a:t>or 2030</a:t>
            </a:r>
            <a:endParaRPr lang="en-US" sz="2800" dirty="0"/>
          </a:p>
        </p:txBody>
      </p:sp>
      <p:sp>
        <p:nvSpPr>
          <p:cNvPr id="10"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18342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Employment in the RE Sector</a:t>
            </a:r>
            <a:endParaRPr lang="en-US"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12</a:t>
            </a:fld>
            <a:endParaRPr lang="de-DE"/>
          </a:p>
        </p:txBody>
      </p:sp>
      <p:graphicFrame>
        <p:nvGraphicFramePr>
          <p:cNvPr id="18" name="Inhaltsplatzhalter 18"/>
          <p:cNvGraphicFramePr>
            <a:graphicFrameLocks noGrp="1"/>
          </p:cNvGraphicFramePr>
          <p:nvPr>
            <p:ph sz="quarter" idx="4294967295"/>
            <p:extLst>
              <p:ext uri="{D42A27DB-BD31-4B8C-83A1-F6EECF244321}">
                <p14:modId xmlns:p14="http://schemas.microsoft.com/office/powerpoint/2010/main" val="655473701"/>
              </p:ext>
            </p:extLst>
          </p:nvPr>
        </p:nvGraphicFramePr>
        <p:xfrm>
          <a:off x="146264" y="1662806"/>
          <a:ext cx="7958251" cy="453281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3"/>
          <p:cNvSpPr txBox="1">
            <a:spLocks noChangeArrowheads="1"/>
          </p:cNvSpPr>
          <p:nvPr/>
        </p:nvSpPr>
        <p:spPr bwMode="auto">
          <a:xfrm>
            <a:off x="6123694" y="6167834"/>
            <a:ext cx="2339752" cy="193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a:buClrTx/>
            </a:pPr>
            <a:r>
              <a:rPr lang="de-DE" sz="1000" dirty="0" smtClean="0">
                <a:solidFill>
                  <a:srgbClr val="595959"/>
                </a:solidFill>
              </a:rPr>
              <a:t>Source: </a:t>
            </a:r>
            <a:r>
              <a:rPr lang="de-DE" sz="1000" dirty="0" err="1" smtClean="0">
                <a:solidFill>
                  <a:srgbClr val="595959"/>
                </a:solidFill>
                <a:latin typeface="+mn-lt"/>
              </a:rPr>
              <a:t>BMWi</a:t>
            </a:r>
            <a:r>
              <a:rPr lang="de-DE" sz="1000" dirty="0" smtClean="0">
                <a:solidFill>
                  <a:srgbClr val="595959"/>
                </a:solidFill>
                <a:latin typeface="+mn-lt"/>
              </a:rPr>
              <a:t> 2018</a:t>
            </a:r>
            <a:endParaRPr lang="de-DE" sz="1000" dirty="0">
              <a:solidFill>
                <a:srgbClr val="595959"/>
              </a:solidFill>
              <a:latin typeface="+mn-lt"/>
            </a:endParaRPr>
          </a:p>
        </p:txBody>
      </p:sp>
      <p:sp>
        <p:nvSpPr>
          <p:cNvPr id="20" name="Rechteck 19"/>
          <p:cNvSpPr/>
          <p:nvPr/>
        </p:nvSpPr>
        <p:spPr>
          <a:xfrm>
            <a:off x="3444248" y="4048873"/>
            <a:ext cx="4315140" cy="188776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graphicFrame>
        <p:nvGraphicFramePr>
          <p:cNvPr id="21" name="Inhaltsplatzhalter 8"/>
          <p:cNvGraphicFramePr>
            <a:graphicFrameLocks/>
          </p:cNvGraphicFramePr>
          <p:nvPr>
            <p:extLst>
              <p:ext uri="{D42A27DB-BD31-4B8C-83A1-F6EECF244321}">
                <p14:modId xmlns:p14="http://schemas.microsoft.com/office/powerpoint/2010/main" val="639171722"/>
              </p:ext>
            </p:extLst>
          </p:nvPr>
        </p:nvGraphicFramePr>
        <p:xfrm>
          <a:off x="3451290" y="3983384"/>
          <a:ext cx="4104073" cy="263185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feld 21"/>
          <p:cNvSpPr txBox="1"/>
          <p:nvPr/>
        </p:nvSpPr>
        <p:spPr>
          <a:xfrm>
            <a:off x="3602783" y="4087959"/>
            <a:ext cx="993862" cy="307777"/>
          </a:xfrm>
          <a:prstGeom prst="rect">
            <a:avLst/>
          </a:prstGeom>
          <a:noFill/>
        </p:spPr>
        <p:txBody>
          <a:bodyPr wrap="none" lIns="0" rIns="0" rtlCol="0">
            <a:spAutoFit/>
          </a:bodyPr>
          <a:lstStyle/>
          <a:p>
            <a:r>
              <a:rPr lang="de-DE" sz="1400" dirty="0" smtClean="0">
                <a:solidFill>
                  <a:srgbClr val="595959"/>
                </a:solidFill>
              </a:rPr>
              <a:t>Overall Jobs RE</a:t>
            </a:r>
          </a:p>
        </p:txBody>
      </p:sp>
      <p:sp>
        <p:nvSpPr>
          <p:cNvPr id="23" name="Textfeld 22"/>
          <p:cNvSpPr txBox="1"/>
          <p:nvPr/>
        </p:nvSpPr>
        <p:spPr>
          <a:xfrm>
            <a:off x="6805527" y="2477588"/>
            <a:ext cx="749836" cy="1169551"/>
          </a:xfrm>
          <a:prstGeom prst="rect">
            <a:avLst/>
          </a:prstGeom>
          <a:solidFill>
            <a:schemeClr val="bg1"/>
          </a:solidFill>
        </p:spPr>
        <p:txBody>
          <a:bodyPr wrap="square" lIns="0" rIns="0" rtlCol="0">
            <a:spAutoFit/>
          </a:bodyPr>
          <a:lstStyle/>
          <a:p>
            <a:pPr algn="r"/>
            <a:r>
              <a:rPr lang="de-DE" sz="1400" dirty="0" smtClean="0">
                <a:solidFill>
                  <a:srgbClr val="595959"/>
                </a:solidFill>
              </a:rPr>
              <a:t>2016</a:t>
            </a:r>
            <a:endParaRPr lang="de-DE" sz="1400" dirty="0">
              <a:solidFill>
                <a:srgbClr val="595959"/>
              </a:solidFill>
            </a:endParaRPr>
          </a:p>
          <a:p>
            <a:pPr algn="r"/>
            <a:r>
              <a:rPr lang="de-DE" sz="1400" dirty="0" smtClean="0">
                <a:solidFill>
                  <a:srgbClr val="595959"/>
                </a:solidFill>
              </a:rPr>
              <a:t>2014</a:t>
            </a:r>
            <a:endParaRPr lang="de-DE" sz="1400" dirty="0">
              <a:solidFill>
                <a:srgbClr val="595959"/>
              </a:solidFill>
            </a:endParaRPr>
          </a:p>
          <a:p>
            <a:pPr algn="r"/>
            <a:r>
              <a:rPr lang="de-DE" sz="1400" dirty="0" smtClean="0">
                <a:solidFill>
                  <a:srgbClr val="595959"/>
                </a:solidFill>
              </a:rPr>
              <a:t>2010</a:t>
            </a:r>
            <a:endParaRPr lang="de-DE" sz="1400" dirty="0">
              <a:solidFill>
                <a:srgbClr val="595959"/>
              </a:solidFill>
            </a:endParaRPr>
          </a:p>
          <a:p>
            <a:pPr algn="r"/>
            <a:r>
              <a:rPr lang="de-DE" sz="1400" dirty="0" smtClean="0">
                <a:solidFill>
                  <a:srgbClr val="595959"/>
                </a:solidFill>
              </a:rPr>
              <a:t>2005</a:t>
            </a:r>
            <a:endParaRPr lang="de-DE" sz="1400" dirty="0">
              <a:solidFill>
                <a:srgbClr val="595959"/>
              </a:solidFill>
            </a:endParaRPr>
          </a:p>
          <a:p>
            <a:pPr algn="r"/>
            <a:r>
              <a:rPr lang="de-DE" sz="1400" dirty="0" smtClean="0">
                <a:solidFill>
                  <a:srgbClr val="595959"/>
                </a:solidFill>
              </a:rPr>
              <a:t>2000</a:t>
            </a:r>
            <a:endParaRPr lang="de-DE" sz="1400" dirty="0">
              <a:solidFill>
                <a:srgbClr val="595959"/>
              </a:solidFill>
            </a:endParaRPr>
          </a:p>
        </p:txBody>
      </p:sp>
      <p:sp>
        <p:nvSpPr>
          <p:cNvPr id="24" name="Rechteck 23"/>
          <p:cNvSpPr/>
          <p:nvPr/>
        </p:nvSpPr>
        <p:spPr>
          <a:xfrm>
            <a:off x="6934808" y="2601749"/>
            <a:ext cx="144016" cy="72008"/>
          </a:xfrm>
          <a:prstGeom prst="rect">
            <a:avLst/>
          </a:prstGeom>
          <a:solidFill>
            <a:srgbClr val="F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sp>
        <p:nvSpPr>
          <p:cNvPr id="25" name="Rechteck 24"/>
          <p:cNvSpPr/>
          <p:nvPr/>
        </p:nvSpPr>
        <p:spPr>
          <a:xfrm>
            <a:off x="6934808" y="3021822"/>
            <a:ext cx="144016" cy="72008"/>
          </a:xfrm>
          <a:prstGeom prst="rect">
            <a:avLst/>
          </a:prstGeom>
          <a:solidFill>
            <a:srgbClr val="5959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sp>
        <p:nvSpPr>
          <p:cNvPr id="26" name="Rechteck 25"/>
          <p:cNvSpPr/>
          <p:nvPr/>
        </p:nvSpPr>
        <p:spPr>
          <a:xfrm>
            <a:off x="6934808" y="3230567"/>
            <a:ext cx="144016" cy="72008"/>
          </a:xfrm>
          <a:prstGeom prst="rect">
            <a:avLst/>
          </a:prstGeom>
          <a:solidFill>
            <a:srgbClr val="8D8D8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sp>
        <p:nvSpPr>
          <p:cNvPr id="27" name="Rechteck 26"/>
          <p:cNvSpPr/>
          <p:nvPr/>
        </p:nvSpPr>
        <p:spPr>
          <a:xfrm>
            <a:off x="6934808" y="3414929"/>
            <a:ext cx="144016" cy="72008"/>
          </a:xfrm>
          <a:prstGeom prst="rect">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sp>
        <p:nvSpPr>
          <p:cNvPr id="28" name="Rechteck 27"/>
          <p:cNvSpPr/>
          <p:nvPr/>
        </p:nvSpPr>
        <p:spPr>
          <a:xfrm>
            <a:off x="6934808" y="2816874"/>
            <a:ext cx="144016" cy="72008"/>
          </a:xfrm>
          <a:prstGeom prst="rect">
            <a:avLst/>
          </a:prstGeom>
          <a:solidFill>
            <a:srgbClr val="7F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smtClean="0"/>
          </a:p>
        </p:txBody>
      </p:sp>
      <p:sp>
        <p:nvSpPr>
          <p:cNvPr id="17"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87363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Working Conditions in RE Sector</a:t>
            </a:r>
            <a:endParaRPr lang="de-DE"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13</a:t>
            </a:fld>
            <a:endParaRPr lang="de-DE"/>
          </a:p>
        </p:txBody>
      </p:sp>
      <p:pic>
        <p:nvPicPr>
          <p:cNvPr id="8" name="Inhaltsplatzhalter 7"/>
          <p:cNvPicPr>
            <a:picLocks noGrp="1" noChangeAspect="1"/>
          </p:cNvPicPr>
          <p:nvPr>
            <p:ph sz="quarter" idx="19"/>
          </p:nvPr>
        </p:nvPicPr>
        <p:blipFill>
          <a:blip r:embed="rId3"/>
          <a:stretch>
            <a:fillRect/>
          </a:stretch>
        </p:blipFill>
        <p:spPr>
          <a:xfrm>
            <a:off x="1749546" y="1844675"/>
            <a:ext cx="5486750" cy="4547998"/>
          </a:xfrm>
          <a:prstGeom prst="rect">
            <a:avLst/>
          </a:prstGeom>
        </p:spPr>
      </p:pic>
      <p:sp>
        <p:nvSpPr>
          <p:cNvPr id="9" name="Rechteck 8"/>
          <p:cNvSpPr/>
          <p:nvPr/>
        </p:nvSpPr>
        <p:spPr>
          <a:xfrm>
            <a:off x="529113" y="1813312"/>
            <a:ext cx="6912768" cy="646331"/>
          </a:xfrm>
          <a:prstGeom prst="rect">
            <a:avLst/>
          </a:prstGeom>
        </p:spPr>
        <p:txBody>
          <a:bodyPr wrap="square">
            <a:spAutoFit/>
          </a:bodyPr>
          <a:lstStyle/>
          <a:p>
            <a:pPr eaLnBrk="0" fontAlgn="base" hangingPunct="0">
              <a:spcBef>
                <a:spcPct val="0"/>
              </a:spcBef>
              <a:spcAft>
                <a:spcPct val="0"/>
              </a:spcAft>
            </a:pPr>
            <a:r>
              <a:rPr lang="de-DE" b="1" dirty="0">
                <a:solidFill>
                  <a:prstClr val="black"/>
                </a:solidFill>
              </a:rPr>
              <a:t>43 % </a:t>
            </a:r>
            <a:r>
              <a:rPr lang="de-DE" b="1" dirty="0" err="1">
                <a:solidFill>
                  <a:prstClr val="black"/>
                </a:solidFill>
              </a:rPr>
              <a:t>of</a:t>
            </a:r>
            <a:r>
              <a:rPr lang="de-DE" b="1" dirty="0">
                <a:solidFill>
                  <a:prstClr val="black"/>
                </a:solidFill>
              </a:rPr>
              <a:t> </a:t>
            </a:r>
            <a:r>
              <a:rPr lang="de-DE" b="1" dirty="0" err="1">
                <a:solidFill>
                  <a:prstClr val="black"/>
                </a:solidFill>
              </a:rPr>
              <a:t>employees</a:t>
            </a:r>
            <a:r>
              <a:rPr lang="de-DE" b="1" dirty="0">
                <a:solidFill>
                  <a:prstClr val="black"/>
                </a:solidFill>
              </a:rPr>
              <a:t> in wind </a:t>
            </a:r>
            <a:r>
              <a:rPr lang="de-DE" b="1" dirty="0" err="1">
                <a:solidFill>
                  <a:prstClr val="black"/>
                </a:solidFill>
              </a:rPr>
              <a:t>energy</a:t>
            </a:r>
            <a:r>
              <a:rPr lang="de-DE" b="1" dirty="0">
                <a:solidFill>
                  <a:prstClr val="black"/>
                </a:solidFill>
              </a:rPr>
              <a:t> </a:t>
            </a:r>
            <a:r>
              <a:rPr lang="de-DE" b="1" dirty="0" err="1">
                <a:solidFill>
                  <a:prstClr val="black"/>
                </a:solidFill>
              </a:rPr>
              <a:t>businesses</a:t>
            </a:r>
            <a:r>
              <a:rPr lang="de-DE" b="1" dirty="0">
                <a:solidFill>
                  <a:prstClr val="black"/>
                </a:solidFill>
              </a:rPr>
              <a:t> </a:t>
            </a:r>
            <a:r>
              <a:rPr lang="de-DE" b="1" dirty="0" err="1">
                <a:solidFill>
                  <a:prstClr val="black"/>
                </a:solidFill>
              </a:rPr>
              <a:t>work</a:t>
            </a:r>
            <a:r>
              <a:rPr lang="de-DE" b="1" dirty="0">
                <a:solidFill>
                  <a:prstClr val="black"/>
                </a:solidFill>
              </a:rPr>
              <a:t> </a:t>
            </a:r>
            <a:r>
              <a:rPr lang="de-DE" b="1" dirty="0" err="1">
                <a:solidFill>
                  <a:prstClr val="black"/>
                </a:solidFill>
              </a:rPr>
              <a:t>without</a:t>
            </a:r>
            <a:r>
              <a:rPr lang="de-DE" b="1" dirty="0">
                <a:solidFill>
                  <a:prstClr val="black"/>
                </a:solidFill>
              </a:rPr>
              <a:t> a </a:t>
            </a:r>
            <a:r>
              <a:rPr lang="de-DE" b="1" dirty="0" err="1">
                <a:solidFill>
                  <a:prstClr val="black"/>
                </a:solidFill>
              </a:rPr>
              <a:t>collective</a:t>
            </a:r>
            <a:r>
              <a:rPr lang="de-DE" b="1" dirty="0">
                <a:solidFill>
                  <a:prstClr val="black"/>
                </a:solidFill>
              </a:rPr>
              <a:t> </a:t>
            </a:r>
            <a:r>
              <a:rPr lang="de-DE" b="1" dirty="0" err="1">
                <a:solidFill>
                  <a:prstClr val="black"/>
                </a:solidFill>
              </a:rPr>
              <a:t>bargaining</a:t>
            </a:r>
            <a:r>
              <a:rPr lang="de-DE" b="1" dirty="0">
                <a:solidFill>
                  <a:prstClr val="black"/>
                </a:solidFill>
              </a:rPr>
              <a:t> </a:t>
            </a:r>
            <a:r>
              <a:rPr lang="de-DE" b="1" dirty="0" err="1">
                <a:solidFill>
                  <a:prstClr val="black"/>
                </a:solidFill>
              </a:rPr>
              <a:t>agreement</a:t>
            </a:r>
            <a:r>
              <a:rPr lang="de-DE" b="1" dirty="0">
                <a:solidFill>
                  <a:prstClr val="black"/>
                </a:solidFill>
              </a:rPr>
              <a:t> </a:t>
            </a:r>
            <a:endParaRPr lang="de-DE" dirty="0">
              <a:solidFill>
                <a:prstClr val="black"/>
              </a:solidFill>
            </a:endParaRPr>
          </a:p>
        </p:txBody>
      </p:sp>
      <p:sp>
        <p:nvSpPr>
          <p:cNvPr id="10"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
        <p:nvSpPr>
          <p:cNvPr id="11" name="Text Box 5"/>
          <p:cNvSpPr txBox="1">
            <a:spLocks noChangeArrowheads="1"/>
          </p:cNvSpPr>
          <p:nvPr/>
        </p:nvSpPr>
        <p:spPr bwMode="auto">
          <a:xfrm>
            <a:off x="7092280" y="6212175"/>
            <a:ext cx="1512168" cy="211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IG Metall 2019</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Tree>
    <p:extLst>
      <p:ext uri="{BB962C8B-B14F-4D97-AF65-F5344CB8AC3E}">
        <p14:creationId xmlns:p14="http://schemas.microsoft.com/office/powerpoint/2010/main" val="71698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Working Conditions in RE Sector</a:t>
            </a:r>
          </a:p>
        </p:txBody>
      </p:sp>
      <p:sp>
        <p:nvSpPr>
          <p:cNvPr id="3" name="Inhaltsplatzhalter 2"/>
          <p:cNvSpPr>
            <a:spLocks noGrp="1"/>
          </p:cNvSpPr>
          <p:nvPr>
            <p:ph sz="quarter" idx="19"/>
          </p:nvPr>
        </p:nvSpPr>
        <p:spPr>
          <a:xfrm>
            <a:off x="4520149" y="1916832"/>
            <a:ext cx="3887663" cy="4321175"/>
          </a:xfrm>
        </p:spPr>
        <p:txBody>
          <a:bodyPr>
            <a:noAutofit/>
          </a:bodyPr>
          <a:lstStyle/>
          <a:p>
            <a:r>
              <a:rPr lang="en-US" sz="1800" dirty="0"/>
              <a:t>Salaries in the renewable energy industry are lower than in the metal and electrical industry</a:t>
            </a:r>
          </a:p>
          <a:p>
            <a:r>
              <a:rPr lang="en-US" sz="1800" dirty="0"/>
              <a:t>Employees in the renewable energy industry work on average more than 40 hours a week.</a:t>
            </a:r>
          </a:p>
          <a:p>
            <a:r>
              <a:rPr lang="en-US" sz="1800" dirty="0"/>
              <a:t>Despite a high degree of identification with their work, only 20% of the colleagues could imagine working </a:t>
            </a:r>
            <a:r>
              <a:rPr lang="en-US" sz="1800" dirty="0" smtClean="0"/>
              <a:t>for </a:t>
            </a:r>
            <a:r>
              <a:rPr lang="en-US" sz="1800" dirty="0"/>
              <a:t>their current company until their retirement</a:t>
            </a:r>
          </a:p>
          <a:p>
            <a:r>
              <a:rPr lang="en-US" sz="1800" dirty="0"/>
              <a:t>Compliance to high standards of work safety</a:t>
            </a:r>
          </a:p>
          <a:p>
            <a:endParaRPr lang="en-US" sz="1800"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14</a:t>
            </a:fld>
            <a:endParaRPr lang="de-DE"/>
          </a:p>
        </p:txBody>
      </p:sp>
      <p:graphicFrame>
        <p:nvGraphicFramePr>
          <p:cNvPr id="6" name="Inhaltsplatzhalter 14"/>
          <p:cNvGraphicFramePr>
            <a:graphicFrameLocks/>
          </p:cNvGraphicFramePr>
          <p:nvPr>
            <p:extLst>
              <p:ext uri="{D42A27DB-BD31-4B8C-83A1-F6EECF244321}">
                <p14:modId xmlns:p14="http://schemas.microsoft.com/office/powerpoint/2010/main" val="3554669888"/>
              </p:ext>
            </p:extLst>
          </p:nvPr>
        </p:nvGraphicFramePr>
        <p:xfrm>
          <a:off x="468313" y="1844675"/>
          <a:ext cx="3816350"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7"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68630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Effectiveness of collective agreements within the RE Sector</a:t>
            </a:r>
            <a:endParaRPr lang="de-DE"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15</a:t>
            </a:fld>
            <a:endParaRPr lang="de-DE"/>
          </a:p>
        </p:txBody>
      </p:sp>
      <p:pic>
        <p:nvPicPr>
          <p:cNvPr id="7" name="Grafik 6"/>
          <p:cNvPicPr>
            <a:picLocks noChangeAspect="1"/>
          </p:cNvPicPr>
          <p:nvPr/>
        </p:nvPicPr>
        <p:blipFill>
          <a:blip r:embed="rId3"/>
          <a:stretch>
            <a:fillRect/>
          </a:stretch>
        </p:blipFill>
        <p:spPr>
          <a:xfrm>
            <a:off x="757301" y="2349761"/>
            <a:ext cx="6056249" cy="4011179"/>
          </a:xfrm>
          <a:prstGeom prst="rect">
            <a:avLst/>
          </a:prstGeom>
        </p:spPr>
      </p:pic>
      <p:sp>
        <p:nvSpPr>
          <p:cNvPr id="8" name="Textfeld 7"/>
          <p:cNvSpPr txBox="1"/>
          <p:nvPr/>
        </p:nvSpPr>
        <p:spPr>
          <a:xfrm>
            <a:off x="1123337" y="2630449"/>
            <a:ext cx="1584176" cy="276999"/>
          </a:xfrm>
          <a:prstGeom prst="rect">
            <a:avLst/>
          </a:prstGeom>
          <a:solidFill>
            <a:srgbClr val="EDEEE9"/>
          </a:solidFill>
        </p:spPr>
        <p:txBody>
          <a:bodyPr wrap="square" rtlCol="0">
            <a:spAutoFit/>
          </a:bodyPr>
          <a:lstStyle/>
          <a:p>
            <a:r>
              <a:rPr lang="de-DE" sz="1200" b="1" i="1" dirty="0" err="1">
                <a:solidFill>
                  <a:prstClr val="black"/>
                </a:solidFill>
              </a:rPr>
              <a:t>t</a:t>
            </a:r>
            <a:r>
              <a:rPr lang="de-DE" sz="1200" b="1" i="1" dirty="0" err="1" smtClean="0">
                <a:solidFill>
                  <a:prstClr val="black"/>
                </a:solidFill>
              </a:rPr>
              <a:t>raining</a:t>
            </a:r>
            <a:r>
              <a:rPr lang="de-DE" sz="1200" b="1" i="1" dirty="0" smtClean="0">
                <a:solidFill>
                  <a:prstClr val="black"/>
                </a:solidFill>
              </a:rPr>
              <a:t> </a:t>
            </a:r>
            <a:r>
              <a:rPr lang="de-DE" sz="1200" b="1" i="1" dirty="0" err="1" smtClean="0">
                <a:solidFill>
                  <a:prstClr val="black"/>
                </a:solidFill>
              </a:rPr>
              <a:t>rates</a:t>
            </a:r>
            <a:endParaRPr lang="de-DE" sz="1200" b="1" i="1" dirty="0">
              <a:solidFill>
                <a:prstClr val="black"/>
              </a:solidFill>
            </a:endParaRPr>
          </a:p>
        </p:txBody>
      </p:sp>
      <p:sp>
        <p:nvSpPr>
          <p:cNvPr id="9" name="Textfeld 8"/>
          <p:cNvSpPr txBox="1"/>
          <p:nvPr/>
        </p:nvSpPr>
        <p:spPr>
          <a:xfrm>
            <a:off x="1125552" y="3207485"/>
            <a:ext cx="1624196" cy="461665"/>
          </a:xfrm>
          <a:prstGeom prst="rect">
            <a:avLst/>
          </a:prstGeom>
          <a:solidFill>
            <a:srgbClr val="EDEEE9"/>
          </a:solidFill>
        </p:spPr>
        <p:txBody>
          <a:bodyPr wrap="square" rtlCol="0">
            <a:spAutoFit/>
          </a:bodyPr>
          <a:lstStyle/>
          <a:p>
            <a:r>
              <a:rPr lang="de-DE" sz="1200" b="1" i="1" dirty="0" err="1">
                <a:solidFill>
                  <a:prstClr val="black"/>
                </a:solidFill>
              </a:rPr>
              <a:t>temporary</a:t>
            </a:r>
            <a:r>
              <a:rPr lang="de-DE" sz="1200" b="1" i="1" dirty="0">
                <a:solidFill>
                  <a:prstClr val="black"/>
                </a:solidFill>
              </a:rPr>
              <a:t> </a:t>
            </a:r>
            <a:r>
              <a:rPr lang="de-DE" sz="1200" b="1" i="1" dirty="0" err="1">
                <a:solidFill>
                  <a:prstClr val="black"/>
                </a:solidFill>
              </a:rPr>
              <a:t>employment</a:t>
            </a:r>
            <a:r>
              <a:rPr lang="de-DE" sz="1200" b="1" i="1" dirty="0">
                <a:solidFill>
                  <a:prstClr val="black"/>
                </a:solidFill>
              </a:rPr>
              <a:t> </a:t>
            </a:r>
            <a:r>
              <a:rPr lang="de-DE" sz="1200" b="1" i="1" dirty="0" err="1" smtClean="0">
                <a:solidFill>
                  <a:prstClr val="black"/>
                </a:solidFill>
              </a:rPr>
              <a:t>rates</a:t>
            </a:r>
            <a:endParaRPr lang="de-DE" sz="1200" b="1" i="1" dirty="0">
              <a:solidFill>
                <a:prstClr val="black"/>
              </a:solidFill>
            </a:endParaRPr>
          </a:p>
        </p:txBody>
      </p:sp>
      <p:sp>
        <p:nvSpPr>
          <p:cNvPr id="10" name="Textfeld 9"/>
          <p:cNvSpPr txBox="1"/>
          <p:nvPr/>
        </p:nvSpPr>
        <p:spPr>
          <a:xfrm>
            <a:off x="1145559" y="4526874"/>
            <a:ext cx="1561953" cy="461665"/>
          </a:xfrm>
          <a:prstGeom prst="rect">
            <a:avLst/>
          </a:prstGeom>
          <a:solidFill>
            <a:srgbClr val="EDEEE9"/>
          </a:solidFill>
        </p:spPr>
        <p:txBody>
          <a:bodyPr wrap="square" rtlCol="0">
            <a:spAutoFit/>
          </a:bodyPr>
          <a:lstStyle/>
          <a:p>
            <a:r>
              <a:rPr lang="en-US" sz="1200" b="1" i="1" dirty="0" smtClean="0">
                <a:solidFill>
                  <a:prstClr val="black"/>
                </a:solidFill>
              </a:rPr>
              <a:t>recruitment problems</a:t>
            </a:r>
            <a:endParaRPr lang="en-US" sz="1200" b="1" i="1" dirty="0">
              <a:solidFill>
                <a:prstClr val="black"/>
              </a:solidFill>
            </a:endParaRPr>
          </a:p>
        </p:txBody>
      </p:sp>
      <p:sp>
        <p:nvSpPr>
          <p:cNvPr id="11" name="Textfeld 10"/>
          <p:cNvSpPr txBox="1"/>
          <p:nvPr/>
        </p:nvSpPr>
        <p:spPr>
          <a:xfrm>
            <a:off x="1145562" y="5174945"/>
            <a:ext cx="1539726" cy="646331"/>
          </a:xfrm>
          <a:prstGeom prst="rect">
            <a:avLst/>
          </a:prstGeom>
          <a:solidFill>
            <a:srgbClr val="EDEEE9"/>
          </a:solidFill>
        </p:spPr>
        <p:txBody>
          <a:bodyPr wrap="square" rtlCol="0">
            <a:spAutoFit/>
          </a:bodyPr>
          <a:lstStyle/>
          <a:p>
            <a:r>
              <a:rPr lang="de-DE" sz="1200" b="1" i="1" dirty="0">
                <a:solidFill>
                  <a:prstClr val="black"/>
                </a:solidFill>
              </a:rPr>
              <a:t>35-hour-week-contracts</a:t>
            </a:r>
          </a:p>
          <a:p>
            <a:endParaRPr lang="de-DE" sz="1200" b="1" i="1" dirty="0">
              <a:solidFill>
                <a:prstClr val="black"/>
              </a:solidFill>
              <a:latin typeface="Calibri" panose="020F0502020204030204"/>
            </a:endParaRPr>
          </a:p>
        </p:txBody>
      </p:sp>
      <p:sp>
        <p:nvSpPr>
          <p:cNvPr id="12" name="Textfeld 11"/>
          <p:cNvSpPr txBox="1"/>
          <p:nvPr/>
        </p:nvSpPr>
        <p:spPr>
          <a:xfrm>
            <a:off x="1145560" y="5717335"/>
            <a:ext cx="1512168" cy="646331"/>
          </a:xfrm>
          <a:prstGeom prst="rect">
            <a:avLst/>
          </a:prstGeom>
          <a:solidFill>
            <a:srgbClr val="EDEEE9"/>
          </a:solidFill>
        </p:spPr>
        <p:txBody>
          <a:bodyPr wrap="square" rtlCol="0">
            <a:spAutoFit/>
          </a:bodyPr>
          <a:lstStyle/>
          <a:p>
            <a:r>
              <a:rPr lang="de-DE" sz="1200" b="1" i="1" dirty="0" err="1">
                <a:solidFill>
                  <a:prstClr val="black"/>
                </a:solidFill>
              </a:rPr>
              <a:t>trust</a:t>
            </a:r>
            <a:r>
              <a:rPr lang="de-DE" sz="1200" b="1" i="1" dirty="0">
                <a:solidFill>
                  <a:prstClr val="black"/>
                </a:solidFill>
              </a:rPr>
              <a:t> </a:t>
            </a:r>
            <a:r>
              <a:rPr lang="de-DE" sz="1200" b="1" i="1" dirty="0" err="1">
                <a:solidFill>
                  <a:prstClr val="black"/>
                </a:solidFill>
              </a:rPr>
              <a:t>based</a:t>
            </a:r>
            <a:r>
              <a:rPr lang="de-DE" sz="1200" b="1" i="1" dirty="0">
                <a:solidFill>
                  <a:prstClr val="black"/>
                </a:solidFill>
              </a:rPr>
              <a:t> </a:t>
            </a:r>
            <a:r>
              <a:rPr lang="de-DE" sz="1200" b="1" i="1" dirty="0" err="1">
                <a:solidFill>
                  <a:prstClr val="black"/>
                </a:solidFill>
              </a:rPr>
              <a:t>working</a:t>
            </a:r>
            <a:r>
              <a:rPr lang="de-DE" sz="1200" b="1" i="1" dirty="0">
                <a:solidFill>
                  <a:prstClr val="black"/>
                </a:solidFill>
              </a:rPr>
              <a:t> </a:t>
            </a:r>
            <a:r>
              <a:rPr lang="de-DE" sz="1200" b="1" i="1" dirty="0" err="1">
                <a:solidFill>
                  <a:prstClr val="black"/>
                </a:solidFill>
              </a:rPr>
              <a:t>hours</a:t>
            </a:r>
            <a:endParaRPr lang="de-DE" sz="1200" b="1" i="1" dirty="0">
              <a:solidFill>
                <a:prstClr val="black"/>
              </a:solidFill>
            </a:endParaRPr>
          </a:p>
          <a:p>
            <a:endParaRPr lang="de-DE" sz="1200" b="1" i="1" dirty="0">
              <a:solidFill>
                <a:prstClr val="black"/>
              </a:solidFill>
              <a:latin typeface="Calibri" panose="020F0502020204030204"/>
            </a:endParaRPr>
          </a:p>
        </p:txBody>
      </p:sp>
      <p:sp>
        <p:nvSpPr>
          <p:cNvPr id="13" name="Textfeld 12"/>
          <p:cNvSpPr txBox="1"/>
          <p:nvPr/>
        </p:nvSpPr>
        <p:spPr>
          <a:xfrm>
            <a:off x="1145562" y="3859866"/>
            <a:ext cx="1584176" cy="646331"/>
          </a:xfrm>
          <a:prstGeom prst="rect">
            <a:avLst/>
          </a:prstGeom>
          <a:solidFill>
            <a:srgbClr val="EDEEE9"/>
          </a:solidFill>
        </p:spPr>
        <p:txBody>
          <a:bodyPr wrap="square" rtlCol="0">
            <a:spAutoFit/>
          </a:bodyPr>
          <a:lstStyle/>
          <a:p>
            <a:r>
              <a:rPr lang="de-DE" sz="1200" b="1" i="1" dirty="0" err="1">
                <a:solidFill>
                  <a:prstClr val="black"/>
                </a:solidFill>
              </a:rPr>
              <a:t>strategic</a:t>
            </a:r>
            <a:r>
              <a:rPr lang="de-DE" sz="1200" b="1" i="1" dirty="0">
                <a:solidFill>
                  <a:prstClr val="black"/>
                </a:solidFill>
              </a:rPr>
              <a:t> </a:t>
            </a:r>
            <a:r>
              <a:rPr lang="de-DE" sz="1200" b="1" i="1" dirty="0" err="1">
                <a:solidFill>
                  <a:prstClr val="black"/>
                </a:solidFill>
              </a:rPr>
              <a:t>personnel</a:t>
            </a:r>
            <a:r>
              <a:rPr lang="de-DE" sz="1200" b="1" i="1" dirty="0">
                <a:solidFill>
                  <a:prstClr val="black"/>
                </a:solidFill>
              </a:rPr>
              <a:t> </a:t>
            </a:r>
            <a:r>
              <a:rPr lang="de-DE" sz="1200" b="1" i="1" dirty="0" err="1" smtClean="0">
                <a:solidFill>
                  <a:prstClr val="black"/>
                </a:solidFill>
              </a:rPr>
              <a:t>planing</a:t>
            </a:r>
            <a:endParaRPr lang="de-DE" sz="1200" b="1" i="1" dirty="0">
              <a:solidFill>
                <a:prstClr val="black"/>
              </a:solidFill>
            </a:endParaRPr>
          </a:p>
          <a:p>
            <a:endParaRPr lang="de-DE" sz="1200" b="1" i="1" dirty="0">
              <a:solidFill>
                <a:prstClr val="black"/>
              </a:solidFill>
              <a:latin typeface="Calibri" panose="020F0502020204030204"/>
            </a:endParaRPr>
          </a:p>
        </p:txBody>
      </p:sp>
      <p:sp>
        <p:nvSpPr>
          <p:cNvPr id="14" name="Textfeld 13"/>
          <p:cNvSpPr txBox="1"/>
          <p:nvPr/>
        </p:nvSpPr>
        <p:spPr>
          <a:xfrm>
            <a:off x="757301" y="3839189"/>
            <a:ext cx="388259" cy="1551956"/>
          </a:xfrm>
          <a:prstGeom prst="rect">
            <a:avLst/>
          </a:prstGeom>
          <a:solidFill>
            <a:srgbClr val="EDEEE9"/>
          </a:solidFill>
        </p:spPr>
        <p:txBody>
          <a:bodyPr wrap="square" rtlCol="0">
            <a:spAutoFit/>
          </a:bodyPr>
          <a:lstStyle/>
          <a:p>
            <a:pPr eaLnBrk="0" fontAlgn="base" hangingPunct="0">
              <a:spcBef>
                <a:spcPct val="0"/>
              </a:spcBef>
              <a:spcAft>
                <a:spcPct val="0"/>
              </a:spcAft>
            </a:pPr>
            <a:endParaRPr lang="de-DE" sz="2400" dirty="0">
              <a:solidFill>
                <a:srgbClr val="000000"/>
              </a:solidFill>
            </a:endParaRPr>
          </a:p>
        </p:txBody>
      </p:sp>
      <p:pic>
        <p:nvPicPr>
          <p:cNvPr id="15" name="Grafik 14"/>
          <p:cNvPicPr>
            <a:picLocks noChangeAspect="1"/>
          </p:cNvPicPr>
          <p:nvPr/>
        </p:nvPicPr>
        <p:blipFill>
          <a:blip r:embed="rId4"/>
          <a:stretch>
            <a:fillRect/>
          </a:stretch>
        </p:blipFill>
        <p:spPr>
          <a:xfrm>
            <a:off x="6945931" y="5379865"/>
            <a:ext cx="2066925" cy="981075"/>
          </a:xfrm>
          <a:prstGeom prst="rect">
            <a:avLst/>
          </a:prstGeom>
        </p:spPr>
      </p:pic>
      <p:sp>
        <p:nvSpPr>
          <p:cNvPr id="16" name="Textfeld 15"/>
          <p:cNvSpPr txBox="1"/>
          <p:nvPr/>
        </p:nvSpPr>
        <p:spPr>
          <a:xfrm>
            <a:off x="7373475" y="5450125"/>
            <a:ext cx="1584176" cy="430887"/>
          </a:xfrm>
          <a:prstGeom prst="rect">
            <a:avLst/>
          </a:prstGeom>
          <a:solidFill>
            <a:srgbClr val="EDEEE9"/>
          </a:solidFill>
        </p:spPr>
        <p:txBody>
          <a:bodyPr wrap="square" rtlCol="0">
            <a:spAutoFit/>
          </a:bodyPr>
          <a:lstStyle/>
          <a:p>
            <a:pPr eaLnBrk="0" fontAlgn="base" hangingPunct="0">
              <a:spcBef>
                <a:spcPct val="0"/>
              </a:spcBef>
              <a:spcAft>
                <a:spcPct val="0"/>
              </a:spcAft>
            </a:pPr>
            <a:r>
              <a:rPr lang="de-DE" sz="1100" b="1" i="1" dirty="0">
                <a:solidFill>
                  <a:srgbClr val="000000"/>
                </a:solidFill>
              </a:rPr>
              <a:t>Collective </a:t>
            </a:r>
            <a:r>
              <a:rPr lang="de-DE" sz="1100" b="1" i="1" dirty="0" err="1">
                <a:solidFill>
                  <a:srgbClr val="000000"/>
                </a:solidFill>
              </a:rPr>
              <a:t>bargaining</a:t>
            </a:r>
            <a:r>
              <a:rPr lang="de-DE" sz="1100" b="1" i="1" dirty="0">
                <a:solidFill>
                  <a:srgbClr val="000000"/>
                </a:solidFill>
              </a:rPr>
              <a:t> </a:t>
            </a:r>
            <a:r>
              <a:rPr lang="de-DE" sz="1100" b="1" i="1" dirty="0" err="1">
                <a:solidFill>
                  <a:srgbClr val="000000"/>
                </a:solidFill>
              </a:rPr>
              <a:t>agreement</a:t>
            </a:r>
            <a:endParaRPr lang="de-DE" sz="1100" b="1" i="1" dirty="0">
              <a:solidFill>
                <a:srgbClr val="000000"/>
              </a:solidFill>
            </a:endParaRPr>
          </a:p>
        </p:txBody>
      </p:sp>
      <p:sp>
        <p:nvSpPr>
          <p:cNvPr id="17" name="Textfeld 16"/>
          <p:cNvSpPr txBox="1"/>
          <p:nvPr/>
        </p:nvSpPr>
        <p:spPr>
          <a:xfrm>
            <a:off x="7373475" y="5850584"/>
            <a:ext cx="1640548" cy="430887"/>
          </a:xfrm>
          <a:prstGeom prst="rect">
            <a:avLst/>
          </a:prstGeom>
          <a:solidFill>
            <a:srgbClr val="EDEEE9"/>
          </a:solidFill>
        </p:spPr>
        <p:txBody>
          <a:bodyPr wrap="square" rtlCol="0">
            <a:spAutoFit/>
          </a:bodyPr>
          <a:lstStyle/>
          <a:p>
            <a:pPr eaLnBrk="0" fontAlgn="base" hangingPunct="0">
              <a:spcBef>
                <a:spcPct val="0"/>
              </a:spcBef>
              <a:spcAft>
                <a:spcPct val="0"/>
              </a:spcAft>
            </a:pPr>
            <a:r>
              <a:rPr lang="de-DE" sz="1100" b="1" i="1" dirty="0" err="1">
                <a:solidFill>
                  <a:srgbClr val="000000"/>
                </a:solidFill>
              </a:rPr>
              <a:t>No</a:t>
            </a:r>
            <a:r>
              <a:rPr lang="de-DE" sz="1100" b="1" i="1" dirty="0">
                <a:solidFill>
                  <a:srgbClr val="000000"/>
                </a:solidFill>
              </a:rPr>
              <a:t> </a:t>
            </a:r>
            <a:r>
              <a:rPr lang="de-DE" sz="1100" b="1" i="1" dirty="0" err="1">
                <a:solidFill>
                  <a:srgbClr val="000000"/>
                </a:solidFill>
              </a:rPr>
              <a:t>collective</a:t>
            </a:r>
            <a:r>
              <a:rPr lang="de-DE" sz="1100" b="1" i="1" dirty="0">
                <a:solidFill>
                  <a:srgbClr val="000000"/>
                </a:solidFill>
              </a:rPr>
              <a:t> </a:t>
            </a:r>
            <a:r>
              <a:rPr lang="de-DE" sz="1100" b="1" i="1" dirty="0" err="1">
                <a:solidFill>
                  <a:srgbClr val="000000"/>
                </a:solidFill>
              </a:rPr>
              <a:t>bargaining</a:t>
            </a:r>
            <a:r>
              <a:rPr lang="de-DE" sz="1100" b="1" i="1" dirty="0">
                <a:solidFill>
                  <a:srgbClr val="000000"/>
                </a:solidFill>
              </a:rPr>
              <a:t> </a:t>
            </a:r>
            <a:r>
              <a:rPr lang="de-DE" sz="1100" b="1" i="1" dirty="0" err="1">
                <a:solidFill>
                  <a:srgbClr val="000000"/>
                </a:solidFill>
              </a:rPr>
              <a:t>agreement</a:t>
            </a:r>
            <a:endParaRPr lang="de-DE" sz="1100" b="1" i="1" dirty="0">
              <a:solidFill>
                <a:srgbClr val="000000"/>
              </a:solidFill>
            </a:endParaRPr>
          </a:p>
        </p:txBody>
      </p:sp>
      <p:sp>
        <p:nvSpPr>
          <p:cNvPr id="19" name="Inhaltsplatzhalter 18"/>
          <p:cNvSpPr>
            <a:spLocks noGrp="1"/>
          </p:cNvSpPr>
          <p:nvPr>
            <p:ph sz="quarter" idx="19"/>
          </p:nvPr>
        </p:nvSpPr>
        <p:spPr>
          <a:xfrm>
            <a:off x="468313" y="1642239"/>
            <a:ext cx="7775575" cy="1015663"/>
          </a:xfrm>
          <a:prstGeom prst="rect">
            <a:avLst/>
          </a:prstGeom>
        </p:spPr>
        <p:txBody>
          <a:bodyPr wrap="square">
            <a:spAutoFit/>
          </a:bodyPr>
          <a:lstStyle/>
          <a:p>
            <a:pPr eaLnBrk="0" fontAlgn="base" hangingPunct="0">
              <a:spcBef>
                <a:spcPct val="0"/>
              </a:spcBef>
              <a:spcAft>
                <a:spcPct val="0"/>
              </a:spcAft>
            </a:pPr>
            <a:r>
              <a:rPr lang="en-US" sz="2000" b="1" dirty="0">
                <a:solidFill>
                  <a:prstClr val="black"/>
                </a:solidFill>
              </a:rPr>
              <a:t>Working conditions in the wind sector with collective bargaining agreements </a:t>
            </a:r>
            <a:r>
              <a:rPr lang="en-US" sz="2000" b="1" dirty="0" smtClean="0">
                <a:solidFill>
                  <a:prstClr val="black"/>
                </a:solidFill>
              </a:rPr>
              <a:t>are way better</a:t>
            </a:r>
            <a:endParaRPr lang="en-US" sz="2000" b="1" dirty="0">
              <a:solidFill>
                <a:prstClr val="black"/>
              </a:solidFill>
            </a:endParaRPr>
          </a:p>
          <a:p>
            <a:pPr marL="0" indent="0" eaLnBrk="0" fontAlgn="base" hangingPunct="0">
              <a:spcBef>
                <a:spcPct val="0"/>
              </a:spcBef>
              <a:spcAft>
                <a:spcPct val="0"/>
              </a:spcAft>
              <a:buNone/>
            </a:pPr>
            <a:endParaRPr lang="de-DE" sz="2000" dirty="0">
              <a:solidFill>
                <a:prstClr val="black"/>
              </a:solidFill>
            </a:endParaRPr>
          </a:p>
        </p:txBody>
      </p:sp>
      <p:sp>
        <p:nvSpPr>
          <p:cNvPr id="20"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
        <p:nvSpPr>
          <p:cNvPr id="21" name="Text Box 5"/>
          <p:cNvSpPr txBox="1">
            <a:spLocks noChangeArrowheads="1"/>
          </p:cNvSpPr>
          <p:nvPr/>
        </p:nvSpPr>
        <p:spPr bwMode="auto">
          <a:xfrm>
            <a:off x="6813550" y="6351731"/>
            <a:ext cx="1512168" cy="211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IG Metall 2019</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Tree>
    <p:extLst>
      <p:ext uri="{BB962C8B-B14F-4D97-AF65-F5344CB8AC3E}">
        <p14:creationId xmlns:p14="http://schemas.microsoft.com/office/powerpoint/2010/main" val="2786897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Let‘s</a:t>
            </a:r>
            <a:r>
              <a:rPr lang="de-DE" dirty="0" smtClean="0"/>
              <a:t> </a:t>
            </a:r>
            <a:r>
              <a:rPr lang="de-DE" dirty="0"/>
              <a:t>T</a:t>
            </a:r>
            <a:r>
              <a:rPr lang="de-DE" dirty="0" smtClean="0"/>
              <a:t>alk </a:t>
            </a:r>
            <a:r>
              <a:rPr lang="de-DE" dirty="0" err="1"/>
              <a:t>A</a:t>
            </a:r>
            <a:r>
              <a:rPr lang="de-DE" dirty="0" err="1" smtClean="0"/>
              <a:t>bout</a:t>
            </a:r>
            <a:r>
              <a:rPr lang="de-DE" dirty="0" smtClean="0"/>
              <a:t> </a:t>
            </a:r>
            <a:r>
              <a:rPr lang="de-DE" dirty="0"/>
              <a:t>J</a:t>
            </a:r>
            <a:r>
              <a:rPr lang="de-DE" dirty="0" smtClean="0"/>
              <a:t>ust </a:t>
            </a:r>
            <a:r>
              <a:rPr lang="de-DE" dirty="0"/>
              <a:t>T</a:t>
            </a:r>
            <a:r>
              <a:rPr lang="de-DE" dirty="0" smtClean="0"/>
              <a:t>ransition</a:t>
            </a:r>
            <a:r>
              <a:rPr lang="de-DE" dirty="0"/>
              <a:t>!</a:t>
            </a:r>
          </a:p>
        </p:txBody>
      </p:sp>
      <p:sp>
        <p:nvSpPr>
          <p:cNvPr id="5" name="Foliennummernplatzhalter 4"/>
          <p:cNvSpPr>
            <a:spLocks noGrp="1"/>
          </p:cNvSpPr>
          <p:nvPr>
            <p:ph type="sldNum" sz="quarter" idx="21"/>
          </p:nvPr>
        </p:nvSpPr>
        <p:spPr/>
        <p:txBody>
          <a:bodyPr/>
          <a:lstStyle/>
          <a:p>
            <a:fld id="{AFD614E4-375A-4EDC-BFFF-A8EED9A9DFC6}" type="slidenum">
              <a:rPr lang="de-DE" smtClean="0"/>
              <a:pPr/>
              <a:t>16</a:t>
            </a:fld>
            <a:endParaRPr lang="de-DE"/>
          </a:p>
        </p:txBody>
      </p:sp>
      <p:pic>
        <p:nvPicPr>
          <p:cNvPr id="6" name="Inhaltsplatzhalter 5"/>
          <p:cNvPicPr>
            <a:picLocks noGrp="1" noChangeAspect="1"/>
          </p:cNvPicPr>
          <p:nvPr>
            <p:ph sz="quarter" idx="19"/>
          </p:nvPr>
        </p:nvPicPr>
        <p:blipFill>
          <a:blip r:embed="rId3"/>
          <a:stretch>
            <a:fillRect/>
          </a:stretch>
        </p:blipFill>
        <p:spPr>
          <a:xfrm>
            <a:off x="611560" y="1554290"/>
            <a:ext cx="5014389" cy="5026925"/>
          </a:xfrm>
          <a:prstGeom prst="rect">
            <a:avLst/>
          </a:prstGeom>
        </p:spPr>
      </p:pic>
      <p:pic>
        <p:nvPicPr>
          <p:cNvPr id="7" name="Grafik 6"/>
          <p:cNvPicPr>
            <a:picLocks noChangeAspect="1"/>
          </p:cNvPicPr>
          <p:nvPr/>
        </p:nvPicPr>
        <p:blipFill>
          <a:blip r:embed="rId4" cstate="print">
            <a:lum bright="16000"/>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tretch>
            <a:fillRect/>
          </a:stretch>
        </p:blipFill>
        <p:spPr>
          <a:xfrm>
            <a:off x="5731846" y="3175055"/>
            <a:ext cx="2512561" cy="1884421"/>
          </a:xfrm>
          <a:prstGeom prst="rect">
            <a:avLst/>
          </a:prstGeom>
        </p:spPr>
      </p:pic>
      <p:sp>
        <p:nvSpPr>
          <p:cNvPr id="8"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130317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67544" y="4634827"/>
            <a:ext cx="2304628" cy="288000"/>
          </a:xfrm>
        </p:spPr>
        <p:txBody>
          <a:bodyPr/>
          <a:lstStyle/>
          <a:p>
            <a:r>
              <a:rPr lang="de-DE" dirty="0"/>
              <a:t>Jan Philipp </a:t>
            </a:r>
            <a:r>
              <a:rPr lang="de-DE" dirty="0" smtClean="0"/>
              <a:t>Paprotny</a:t>
            </a:r>
            <a:endParaRPr lang="de-DE" dirty="0"/>
          </a:p>
        </p:txBody>
      </p:sp>
      <p:sp>
        <p:nvSpPr>
          <p:cNvPr id="3" name="Textplatzhalter 2"/>
          <p:cNvSpPr>
            <a:spLocks noGrp="1"/>
          </p:cNvSpPr>
          <p:nvPr>
            <p:ph type="body" sz="quarter" idx="13"/>
          </p:nvPr>
        </p:nvSpPr>
        <p:spPr/>
        <p:txBody>
          <a:bodyPr/>
          <a:lstStyle/>
          <a:p>
            <a:r>
              <a:rPr lang="de-DE" dirty="0"/>
              <a:t>Bundesvorstand</a:t>
            </a:r>
          </a:p>
          <a:p>
            <a:endParaRPr lang="de-DE" dirty="0"/>
          </a:p>
        </p:txBody>
      </p:sp>
      <p:sp>
        <p:nvSpPr>
          <p:cNvPr id="4" name="Textplatzhalter 3"/>
          <p:cNvSpPr>
            <a:spLocks noGrp="1"/>
          </p:cNvSpPr>
          <p:nvPr>
            <p:ph type="body" sz="quarter" idx="14"/>
          </p:nvPr>
        </p:nvSpPr>
        <p:spPr>
          <a:xfrm>
            <a:off x="3117512" y="4922858"/>
            <a:ext cx="3758744" cy="216000"/>
          </a:xfrm>
        </p:spPr>
        <p:txBody>
          <a:bodyPr>
            <a:normAutofit fontScale="92500"/>
          </a:bodyPr>
          <a:lstStyle/>
          <a:p>
            <a:r>
              <a:rPr lang="de-DE" sz="1300" dirty="0"/>
              <a:t>Abteilung</a:t>
            </a:r>
            <a:r>
              <a:rPr lang="de-DE" dirty="0"/>
              <a:t> Struktur-, Industrie- und Dienstleistungspolitik (SID)</a:t>
            </a:r>
          </a:p>
        </p:txBody>
      </p:sp>
      <p:sp>
        <p:nvSpPr>
          <p:cNvPr id="5" name="Textplatzhalter 4"/>
          <p:cNvSpPr>
            <a:spLocks noGrp="1"/>
          </p:cNvSpPr>
          <p:nvPr>
            <p:ph type="body" sz="quarter" idx="15"/>
          </p:nvPr>
        </p:nvSpPr>
        <p:spPr/>
        <p:txBody>
          <a:bodyPr>
            <a:normAutofit lnSpcReduction="10000"/>
          </a:bodyPr>
          <a:lstStyle/>
          <a:p>
            <a:r>
              <a:rPr lang="de-DE" dirty="0"/>
              <a:t>Henriette-Herz Platz </a:t>
            </a:r>
            <a:r>
              <a:rPr lang="de-DE" dirty="0" smtClean="0"/>
              <a:t>2</a:t>
            </a:r>
            <a:endParaRPr lang="de-DE" dirty="0"/>
          </a:p>
        </p:txBody>
      </p:sp>
      <p:sp>
        <p:nvSpPr>
          <p:cNvPr id="6" name="Textplatzhalter 5"/>
          <p:cNvSpPr>
            <a:spLocks noGrp="1"/>
          </p:cNvSpPr>
          <p:nvPr>
            <p:ph type="body" sz="quarter" idx="16"/>
          </p:nvPr>
        </p:nvSpPr>
        <p:spPr/>
        <p:txBody>
          <a:bodyPr>
            <a:normAutofit lnSpcReduction="10000"/>
          </a:bodyPr>
          <a:lstStyle/>
          <a:p>
            <a:r>
              <a:rPr lang="de-DE" dirty="0"/>
              <a:t>10178 Berlin</a:t>
            </a:r>
          </a:p>
          <a:p>
            <a:endParaRPr lang="de-DE" dirty="0"/>
          </a:p>
        </p:txBody>
      </p:sp>
      <p:sp>
        <p:nvSpPr>
          <p:cNvPr id="7" name="Textplatzhalter 6"/>
          <p:cNvSpPr>
            <a:spLocks noGrp="1"/>
          </p:cNvSpPr>
          <p:nvPr>
            <p:ph type="body" sz="quarter" idx="17"/>
          </p:nvPr>
        </p:nvSpPr>
        <p:spPr/>
        <p:txBody>
          <a:bodyPr>
            <a:normAutofit lnSpcReduction="10000"/>
          </a:bodyPr>
          <a:lstStyle/>
          <a:p>
            <a:r>
              <a:rPr lang="de-DE" dirty="0"/>
              <a:t>30 240 60 303</a:t>
            </a:r>
          </a:p>
        </p:txBody>
      </p:sp>
      <p:sp>
        <p:nvSpPr>
          <p:cNvPr id="9" name="Textplatzhalter 8"/>
          <p:cNvSpPr>
            <a:spLocks noGrp="1"/>
          </p:cNvSpPr>
          <p:nvPr>
            <p:ph type="body" sz="quarter" idx="19"/>
          </p:nvPr>
        </p:nvSpPr>
        <p:spPr/>
        <p:txBody>
          <a:bodyPr>
            <a:normAutofit lnSpcReduction="10000"/>
          </a:bodyPr>
          <a:lstStyle/>
          <a:p>
            <a:r>
              <a:rPr lang="de-DE" dirty="0"/>
              <a:t>janphilipp.paprotny@dgb.de</a:t>
            </a:r>
          </a:p>
        </p:txBody>
      </p:sp>
      <p:sp>
        <p:nvSpPr>
          <p:cNvPr id="10" name="Titel 1"/>
          <p:cNvSpPr txBox="1">
            <a:spLocks/>
          </p:cNvSpPr>
          <p:nvPr/>
        </p:nvSpPr>
        <p:spPr>
          <a:xfrm>
            <a:off x="467544" y="1839718"/>
            <a:ext cx="8064500" cy="1433395"/>
          </a:xfrm>
          <a:prstGeom prst="rect">
            <a:avLst/>
          </a:prstGeom>
        </p:spPr>
        <p:txBody>
          <a:bodyPr lIns="0" rIns="0" anchor="b">
            <a:normAutofit/>
          </a:bodyPr>
          <a:lstStyle>
            <a:lvl1pPr algn="l" defTabSz="914400" rtl="0" eaLnBrk="1" latinLnBrk="0" hangingPunct="1">
              <a:spcBef>
                <a:spcPct val="0"/>
              </a:spcBef>
              <a:buNone/>
              <a:defRPr sz="2400" b="1" kern="1200">
                <a:solidFill>
                  <a:schemeClr val="accent3"/>
                </a:solidFill>
                <a:latin typeface="+mj-lt"/>
                <a:ea typeface="+mj-ea"/>
                <a:cs typeface="+mj-cs"/>
              </a:defRPr>
            </a:lvl1pPr>
          </a:lstStyle>
          <a:p>
            <a:r>
              <a:rPr lang="de-DE" sz="3600" dirty="0" err="1">
                <a:solidFill>
                  <a:schemeClr val="tx1"/>
                </a:solidFill>
              </a:rPr>
              <a:t>Thank</a:t>
            </a:r>
            <a:r>
              <a:rPr lang="de-DE" sz="3600" dirty="0">
                <a:solidFill>
                  <a:schemeClr val="tx1"/>
                </a:solidFill>
              </a:rPr>
              <a:t> </a:t>
            </a:r>
            <a:r>
              <a:rPr lang="de-DE" sz="3600" dirty="0" err="1">
                <a:solidFill>
                  <a:schemeClr val="tx1"/>
                </a:solidFill>
              </a:rPr>
              <a:t>you</a:t>
            </a:r>
            <a:r>
              <a:rPr lang="de-DE" sz="3600" dirty="0">
                <a:solidFill>
                  <a:schemeClr val="tx1"/>
                </a:solidFill>
              </a:rPr>
              <a:t> </a:t>
            </a:r>
            <a:r>
              <a:rPr lang="de-DE" sz="3600" dirty="0" err="1">
                <a:solidFill>
                  <a:schemeClr val="tx1"/>
                </a:solidFill>
              </a:rPr>
              <a:t>for</a:t>
            </a:r>
            <a:r>
              <a:rPr lang="de-DE" sz="3600" dirty="0">
                <a:solidFill>
                  <a:schemeClr val="tx1"/>
                </a:solidFill>
              </a:rPr>
              <a:t> </a:t>
            </a:r>
            <a:r>
              <a:rPr lang="de-DE" sz="3600" dirty="0" err="1">
                <a:solidFill>
                  <a:schemeClr val="tx1"/>
                </a:solidFill>
              </a:rPr>
              <a:t>your</a:t>
            </a:r>
            <a:r>
              <a:rPr lang="de-DE" sz="3600" dirty="0">
                <a:solidFill>
                  <a:schemeClr val="tx1"/>
                </a:solidFill>
              </a:rPr>
              <a:t> </a:t>
            </a:r>
            <a:r>
              <a:rPr lang="de-DE" sz="3600" dirty="0" err="1">
                <a:solidFill>
                  <a:schemeClr val="tx1"/>
                </a:solidFill>
              </a:rPr>
              <a:t>attention</a:t>
            </a:r>
            <a:r>
              <a:rPr lang="de-DE" sz="3600" dirty="0">
                <a:solidFill>
                  <a:schemeClr val="tx1"/>
                </a:solidFill>
              </a:rPr>
              <a:t>!</a:t>
            </a:r>
          </a:p>
        </p:txBody>
      </p:sp>
    </p:spTree>
    <p:extLst>
      <p:ext uri="{BB962C8B-B14F-4D97-AF65-F5344CB8AC3E}">
        <p14:creationId xmlns:p14="http://schemas.microsoft.com/office/powerpoint/2010/main" val="1717028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Backup</a:t>
            </a:r>
            <a:endParaRPr lang="en-US" dirty="0"/>
          </a:p>
        </p:txBody>
      </p:sp>
      <p:sp>
        <p:nvSpPr>
          <p:cNvPr id="4" name="Fußzeilenplatzhalter 3"/>
          <p:cNvSpPr>
            <a:spLocks noGrp="1"/>
          </p:cNvSpPr>
          <p:nvPr>
            <p:ph type="ftr" sz="quarter" idx="10"/>
          </p:nvPr>
        </p:nvSpPr>
        <p:spPr/>
        <p:txBody>
          <a:bodyPr/>
          <a:lstStyle/>
          <a:p>
            <a:r>
              <a:rPr lang="de-DE" smtClean="0"/>
              <a:t>Thema, Bereich, Autor, Version, Datum</a:t>
            </a:r>
            <a:endParaRPr lang="de-DE"/>
          </a:p>
        </p:txBody>
      </p:sp>
      <p:sp>
        <p:nvSpPr>
          <p:cNvPr id="5" name="Foliennummernplatzhalter 4"/>
          <p:cNvSpPr>
            <a:spLocks noGrp="1"/>
          </p:cNvSpPr>
          <p:nvPr>
            <p:ph type="sldNum" sz="quarter" idx="11"/>
          </p:nvPr>
        </p:nvSpPr>
        <p:spPr/>
        <p:txBody>
          <a:bodyPr/>
          <a:lstStyle/>
          <a:p>
            <a:fld id="{AFD614E4-375A-4EDC-BFFF-A8EED9A9DFC6}" type="slidenum">
              <a:rPr lang="de-DE" smtClean="0"/>
              <a:pPr/>
              <a:t>18</a:t>
            </a:fld>
            <a:endParaRPr lang="de-DE"/>
          </a:p>
        </p:txBody>
      </p:sp>
    </p:spTree>
    <p:extLst>
      <p:ext uri="{BB962C8B-B14F-4D97-AF65-F5344CB8AC3E}">
        <p14:creationId xmlns:p14="http://schemas.microsoft.com/office/powerpoint/2010/main" val="242773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Germany‘s</a:t>
            </a:r>
            <a:r>
              <a:rPr lang="de-DE" dirty="0" smtClean="0"/>
              <a:t> </a:t>
            </a:r>
            <a:r>
              <a:rPr lang="de-DE" dirty="0" err="1" smtClean="0"/>
              <a:t>Climate</a:t>
            </a:r>
            <a:r>
              <a:rPr lang="de-DE" dirty="0" smtClean="0"/>
              <a:t> Action Plan 2050</a:t>
            </a:r>
            <a:endParaRPr lang="de-DE" dirty="0"/>
          </a:p>
        </p:txBody>
      </p:sp>
      <p:sp>
        <p:nvSpPr>
          <p:cNvPr id="3" name="Foliennummernplatzhalter 2"/>
          <p:cNvSpPr>
            <a:spLocks noGrp="1"/>
          </p:cNvSpPr>
          <p:nvPr>
            <p:ph type="sldNum" sz="quarter" idx="11"/>
          </p:nvPr>
        </p:nvSpPr>
        <p:spPr/>
        <p:txBody>
          <a:bodyPr/>
          <a:lstStyle/>
          <a:p>
            <a:fld id="{AFD614E4-375A-4EDC-BFFF-A8EED9A9DFC6}" type="slidenum">
              <a:rPr lang="de-DE" smtClean="0"/>
              <a:pPr/>
              <a:t>19</a:t>
            </a:fld>
            <a:endParaRPr lang="de-DE"/>
          </a:p>
        </p:txBody>
      </p:sp>
      <p:graphicFrame>
        <p:nvGraphicFramePr>
          <p:cNvPr id="8" name="Inhaltsplatzhalter 10"/>
          <p:cNvGraphicFramePr>
            <a:graphicFrameLocks noGrp="1"/>
          </p:cNvGraphicFramePr>
          <p:nvPr>
            <p:ph type="tbl" sz="quarter" idx="13"/>
            <p:extLst>
              <p:ext uri="{D42A27DB-BD31-4B8C-83A1-F6EECF244321}">
                <p14:modId xmlns:p14="http://schemas.microsoft.com/office/powerpoint/2010/main" val="2342337396"/>
              </p:ext>
            </p:extLst>
          </p:nvPr>
        </p:nvGraphicFramePr>
        <p:xfrm>
          <a:off x="468313" y="1844675"/>
          <a:ext cx="7775575"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5"/>
          <p:cNvSpPr txBox="1">
            <a:spLocks noChangeArrowheads="1"/>
          </p:cNvSpPr>
          <p:nvPr/>
        </p:nvSpPr>
        <p:spPr bwMode="auto">
          <a:xfrm>
            <a:off x="7335985" y="6264809"/>
            <a:ext cx="1270579" cy="233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BMU 2017</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
        <p:nvSpPr>
          <p:cNvPr id="11" name="Fußzeilenplatzhalter 8"/>
          <p:cNvSpPr>
            <a:spLocks noGrp="1"/>
          </p:cNvSpPr>
          <p:nvPr>
            <p:ph type="ftr" sz="quarter" idx="12"/>
          </p:nvPr>
        </p:nvSpPr>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283070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10" name="Foliennummernplatzhalter 9"/>
          <p:cNvSpPr>
            <a:spLocks noGrp="1"/>
          </p:cNvSpPr>
          <p:nvPr>
            <p:ph type="sldNum" sz="quarter" idx="11"/>
          </p:nvPr>
        </p:nvSpPr>
        <p:spPr/>
        <p:txBody>
          <a:bodyPr/>
          <a:lstStyle/>
          <a:p>
            <a:fld id="{AFD614E4-375A-4EDC-BFFF-A8EED9A9DFC6}" type="slidenum">
              <a:rPr lang="de-DE" smtClean="0"/>
              <a:pPr/>
              <a:t>2</a:t>
            </a:fld>
            <a:endParaRPr lang="de-DE"/>
          </a:p>
        </p:txBody>
      </p:sp>
      <p:sp>
        <p:nvSpPr>
          <p:cNvPr id="9" name="Fußzeilenplatzhalter 8"/>
          <p:cNvSpPr>
            <a:spLocks noGrp="1"/>
          </p:cNvSpPr>
          <p:nvPr>
            <p:ph type="ftr" sz="quarter" idx="12"/>
          </p:nvPr>
        </p:nvSpPr>
        <p:spPr/>
        <p:txBody>
          <a:bodyPr/>
          <a:lstStyle/>
          <a:p>
            <a:r>
              <a:rPr lang="de-DE" dirty="0"/>
              <a:t>DGB-BVV, </a:t>
            </a:r>
            <a:r>
              <a:rPr lang="de-DE" dirty="0" smtClean="0"/>
              <a:t>Jan Philipp Paprotny, 30.04.2019</a:t>
            </a:r>
            <a:endParaRPr lang="de-DE" dirty="0"/>
          </a:p>
        </p:txBody>
      </p:sp>
      <p:graphicFrame>
        <p:nvGraphicFramePr>
          <p:cNvPr id="6" name="Inhaltsplatzhalter 5"/>
          <p:cNvGraphicFramePr>
            <a:graphicFrameLocks noGrp="1"/>
          </p:cNvGraphicFramePr>
          <p:nvPr>
            <p:ph type="tbl" sz="quarter" idx="13"/>
            <p:extLst>
              <p:ext uri="{D42A27DB-BD31-4B8C-83A1-F6EECF244321}">
                <p14:modId xmlns:p14="http://schemas.microsoft.com/office/powerpoint/2010/main" val="49465910"/>
              </p:ext>
            </p:extLst>
          </p:nvPr>
        </p:nvGraphicFramePr>
        <p:xfrm>
          <a:off x="468313" y="1844675"/>
          <a:ext cx="7775575" cy="2160588"/>
        </p:xfrm>
        <a:graphic>
          <a:graphicData uri="http://schemas.openxmlformats.org/drawingml/2006/table">
            <a:tbl>
              <a:tblPr bandRow="1">
                <a:tableStyleId>{3B4B98B0-60AC-42C2-AFA5-B58CD77FA1E5}</a:tableStyleId>
              </a:tblPr>
              <a:tblGrid>
                <a:gridCol w="603057"/>
                <a:gridCol w="7172518"/>
              </a:tblGrid>
              <a:tr h="540147">
                <a:tc>
                  <a:txBody>
                    <a:bodyPr/>
                    <a:lstStyle/>
                    <a:p>
                      <a:pPr algn="ctr"/>
                      <a:r>
                        <a:rPr lang="en-US" sz="2000" noProof="0" dirty="0" smtClean="0">
                          <a:ln>
                            <a:noFill/>
                          </a:ln>
                        </a:rPr>
                        <a:t>1</a:t>
                      </a:r>
                      <a:endParaRPr lang="en-US" sz="2000" noProof="0" dirty="0">
                        <a:ln>
                          <a:noFill/>
                        </a:ln>
                        <a:solidFill>
                          <a:schemeClr val="bg1"/>
                        </a:solidFill>
                      </a:endParaRPr>
                    </a:p>
                  </a:txBody>
                  <a:tcPr marL="144000" marR="144000" marT="0" marB="0" anchor="ctr"/>
                </a:tc>
                <a:tc>
                  <a:txBody>
                    <a:bodyPr/>
                    <a:lstStyle/>
                    <a:p>
                      <a:r>
                        <a:rPr lang="en-US" sz="2000" noProof="0" dirty="0" smtClean="0">
                          <a:ln>
                            <a:noFill/>
                          </a:ln>
                        </a:rPr>
                        <a:t>About</a:t>
                      </a:r>
                      <a:r>
                        <a:rPr lang="en-US" sz="2000" baseline="0" noProof="0" dirty="0" smtClean="0">
                          <a:ln>
                            <a:noFill/>
                          </a:ln>
                        </a:rPr>
                        <a:t> DGB</a:t>
                      </a:r>
                      <a:endParaRPr lang="en-US" sz="2000" b="0" noProof="0" dirty="0">
                        <a:ln>
                          <a:noFill/>
                        </a:ln>
                        <a:solidFill>
                          <a:schemeClr val="bg1"/>
                        </a:solidFill>
                      </a:endParaRPr>
                    </a:p>
                  </a:txBody>
                  <a:tcPr marL="144000" marR="144000" marT="0" marB="0" anchor="ctr"/>
                </a:tc>
              </a:tr>
              <a:tr h="540147">
                <a:tc>
                  <a:txBody>
                    <a:bodyPr/>
                    <a:lstStyle/>
                    <a:p>
                      <a:pPr algn="ctr"/>
                      <a:r>
                        <a:rPr lang="en-US" sz="2000" noProof="0" dirty="0" smtClean="0">
                          <a:ln>
                            <a:noFill/>
                          </a:ln>
                        </a:rPr>
                        <a:t>2</a:t>
                      </a:r>
                      <a:endParaRPr lang="en-US" sz="2000" noProof="0" dirty="0">
                        <a:ln>
                          <a:noFill/>
                        </a:ln>
                        <a:solidFill>
                          <a:schemeClr val="bg1"/>
                        </a:solidFill>
                      </a:endParaRPr>
                    </a:p>
                  </a:txBody>
                  <a:tcPr marL="144000" marR="144000" marT="0" marB="0" anchor="ctr"/>
                </a:tc>
                <a:tc>
                  <a:txBody>
                    <a:bodyPr/>
                    <a:lstStyle/>
                    <a:p>
                      <a:r>
                        <a:rPr lang="en-US" sz="2000" noProof="0" dirty="0" smtClean="0">
                          <a:ln>
                            <a:noFill/>
                          </a:ln>
                        </a:rPr>
                        <a:t>Current Situation and Challenges</a:t>
                      </a:r>
                      <a:endParaRPr lang="en-US" sz="2000" noProof="0" dirty="0">
                        <a:ln>
                          <a:noFill/>
                        </a:ln>
                        <a:solidFill>
                          <a:schemeClr val="accent4"/>
                        </a:solidFill>
                      </a:endParaRPr>
                    </a:p>
                  </a:txBody>
                  <a:tcPr marL="144000" marR="144000" marT="0" marB="0" anchor="ctr"/>
                </a:tc>
              </a:tr>
              <a:tr h="540147">
                <a:tc>
                  <a:txBody>
                    <a:bodyPr/>
                    <a:lstStyle/>
                    <a:p>
                      <a:pPr algn="ctr"/>
                      <a:r>
                        <a:rPr lang="en-US" sz="2000" noProof="0" dirty="0" smtClean="0">
                          <a:ln>
                            <a:noFill/>
                          </a:ln>
                        </a:rPr>
                        <a:t>3</a:t>
                      </a:r>
                      <a:endParaRPr lang="en-US" sz="2000" noProof="0" dirty="0">
                        <a:ln>
                          <a:noFill/>
                        </a:ln>
                        <a:solidFill>
                          <a:schemeClr val="bg1"/>
                        </a:solidFill>
                      </a:endParaRPr>
                    </a:p>
                  </a:txBody>
                  <a:tcPr marL="144000" marR="144000" marT="0" marB="0" anchor="ctr"/>
                </a:tc>
                <a:tc>
                  <a:txBody>
                    <a:bodyPr/>
                    <a:lstStyle/>
                    <a:p>
                      <a:r>
                        <a:rPr lang="en-US" sz="2000" noProof="0" dirty="0" smtClean="0">
                          <a:ln>
                            <a:noFill/>
                          </a:ln>
                        </a:rPr>
                        <a:t>Overview</a:t>
                      </a:r>
                      <a:r>
                        <a:rPr lang="en-US" sz="2000" baseline="0" noProof="0" dirty="0" smtClean="0">
                          <a:ln>
                            <a:noFill/>
                          </a:ln>
                        </a:rPr>
                        <a:t> and Experiences in Germany</a:t>
                      </a:r>
                      <a:endParaRPr lang="en-US" sz="2000" noProof="0" dirty="0">
                        <a:ln>
                          <a:noFill/>
                        </a:ln>
                        <a:solidFill>
                          <a:schemeClr val="accent4"/>
                        </a:solidFill>
                      </a:endParaRPr>
                    </a:p>
                  </a:txBody>
                  <a:tcPr marL="144000" marR="144000" marT="0" marB="0" anchor="ctr"/>
                </a:tc>
              </a:tr>
              <a:tr h="540147">
                <a:tc>
                  <a:txBody>
                    <a:bodyPr/>
                    <a:lstStyle/>
                    <a:p>
                      <a:pPr algn="ctr"/>
                      <a:r>
                        <a:rPr lang="en-US" sz="2000" noProof="0" dirty="0" smtClean="0">
                          <a:ln>
                            <a:noFill/>
                          </a:ln>
                        </a:rPr>
                        <a:t>4</a:t>
                      </a:r>
                      <a:endParaRPr lang="en-US" sz="2000" noProof="0" dirty="0">
                        <a:ln>
                          <a:noFill/>
                        </a:ln>
                        <a:solidFill>
                          <a:schemeClr val="bg1"/>
                        </a:solidFill>
                      </a:endParaRPr>
                    </a:p>
                  </a:txBody>
                  <a:tcPr marL="144000" marR="144000" marT="0" marB="0" anchor="ctr"/>
                </a:tc>
                <a:tc>
                  <a:txBody>
                    <a:bodyPr/>
                    <a:lstStyle/>
                    <a:p>
                      <a:r>
                        <a:rPr lang="en-US" sz="2000" noProof="0" dirty="0" smtClean="0">
                          <a:ln>
                            <a:noFill/>
                          </a:ln>
                        </a:rPr>
                        <a:t>The Concept </a:t>
                      </a:r>
                      <a:r>
                        <a:rPr lang="en-US" sz="2000" baseline="0" noProof="0" dirty="0" smtClean="0">
                          <a:ln>
                            <a:noFill/>
                          </a:ln>
                        </a:rPr>
                        <a:t>of Just Transition</a:t>
                      </a:r>
                      <a:endParaRPr lang="en-US" sz="2000" baseline="0" noProof="0" dirty="0" smtClean="0">
                        <a:ln>
                          <a:noFill/>
                        </a:ln>
                        <a:solidFill>
                          <a:schemeClr val="accent4"/>
                        </a:solidFill>
                      </a:endParaRPr>
                    </a:p>
                  </a:txBody>
                  <a:tcPr marL="144000" marR="144000" marT="0" marB="0" anchor="ctr"/>
                </a:tc>
              </a:tr>
            </a:tbl>
          </a:graphicData>
        </a:graphic>
      </p:graphicFrame>
    </p:spTree>
    <p:extLst>
      <p:ext uri="{BB962C8B-B14F-4D97-AF65-F5344CB8AC3E}">
        <p14:creationId xmlns:p14="http://schemas.microsoft.com/office/powerpoint/2010/main" val="269663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Gross Electricity Generation in Germany </a:t>
            </a:r>
            <a:r>
              <a:rPr lang="en-US" dirty="0" smtClean="0"/>
              <a:t>2017</a:t>
            </a:r>
            <a:endParaRPr lang="en-US" dirty="0"/>
          </a:p>
        </p:txBody>
      </p:sp>
      <p:sp>
        <p:nvSpPr>
          <p:cNvPr id="4" name="Fußzeilenplatzhalter 3"/>
          <p:cNvSpPr>
            <a:spLocks noGrp="1"/>
          </p:cNvSpPr>
          <p:nvPr>
            <p:ph type="ftr" sz="quarter" idx="20"/>
          </p:nvPr>
        </p:nvSpPr>
        <p:spPr/>
        <p:txBody>
          <a:bodyPr/>
          <a:lstStyle/>
          <a:p>
            <a:r>
              <a:rPr lang="de-DE" smtClean="0"/>
              <a:t>Thema, Bereich, Autor, Version, Datum</a:t>
            </a:r>
            <a:endParaRPr lang="de-DE"/>
          </a:p>
        </p:txBody>
      </p:sp>
      <p:sp>
        <p:nvSpPr>
          <p:cNvPr id="5" name="Foliennummernplatzhalter 4"/>
          <p:cNvSpPr>
            <a:spLocks noGrp="1"/>
          </p:cNvSpPr>
          <p:nvPr>
            <p:ph type="sldNum" sz="quarter" idx="21"/>
          </p:nvPr>
        </p:nvSpPr>
        <p:spPr/>
        <p:txBody>
          <a:bodyPr/>
          <a:lstStyle/>
          <a:p>
            <a:fld id="{AFD614E4-375A-4EDC-BFFF-A8EED9A9DFC6}" type="slidenum">
              <a:rPr lang="de-DE" smtClean="0"/>
              <a:pPr/>
              <a:t>20</a:t>
            </a:fld>
            <a:endParaRPr lang="de-DE"/>
          </a:p>
        </p:txBody>
      </p:sp>
      <p:graphicFrame>
        <p:nvGraphicFramePr>
          <p:cNvPr id="6" name="Inhaltsplatzhalter 29"/>
          <p:cNvGraphicFramePr>
            <a:graphicFrameLocks noGrp="1"/>
          </p:cNvGraphicFramePr>
          <p:nvPr>
            <p:ph sz="quarter" idx="4294967295"/>
            <p:extLst>
              <p:ext uri="{D42A27DB-BD31-4B8C-83A1-F6EECF244321}">
                <p14:modId xmlns:p14="http://schemas.microsoft.com/office/powerpoint/2010/main" val="2757746589"/>
              </p:ext>
            </p:extLst>
          </p:nvPr>
        </p:nvGraphicFramePr>
        <p:xfrm>
          <a:off x="333066" y="1781016"/>
          <a:ext cx="8280920" cy="424889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7092280" y="6212176"/>
            <a:ext cx="1512168" cy="97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algn="ctr">
              <a:buClrTx/>
            </a:pPr>
            <a:r>
              <a:rPr lang="de-DE" sz="1000" dirty="0" smtClean="0">
                <a:solidFill>
                  <a:srgbClr val="595959"/>
                </a:solidFill>
              </a:rPr>
              <a:t>Source: </a:t>
            </a:r>
            <a:r>
              <a:rPr lang="de-DE" sz="1000" dirty="0" smtClean="0">
                <a:solidFill>
                  <a:srgbClr val="595959"/>
                </a:solidFill>
                <a:latin typeface="+mn-lt"/>
              </a:rPr>
              <a:t>AGEB 2018</a:t>
            </a:r>
            <a:endParaRPr lang="de-DE" sz="1000" dirty="0">
              <a:solidFill>
                <a:srgbClr val="595959"/>
              </a:solidFill>
              <a:latin typeface="+mn-lt"/>
            </a:endParaRPr>
          </a:p>
        </p:txBody>
      </p:sp>
    </p:spTree>
    <p:extLst>
      <p:ext uri="{BB962C8B-B14F-4D97-AF65-F5344CB8AC3E}">
        <p14:creationId xmlns:p14="http://schemas.microsoft.com/office/powerpoint/2010/main" val="2016238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6632"/>
            <a:ext cx="6591117" cy="121443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de-DE" dirty="0" err="1" smtClean="0"/>
              <a:t>Germany‘s</a:t>
            </a:r>
            <a:r>
              <a:rPr lang="de-DE" dirty="0" smtClean="0"/>
              <a:t> </a:t>
            </a:r>
            <a:r>
              <a:rPr lang="de-DE" dirty="0" err="1" smtClean="0"/>
              <a:t>Climate</a:t>
            </a:r>
            <a:r>
              <a:rPr lang="de-DE" dirty="0" smtClean="0"/>
              <a:t> </a:t>
            </a:r>
            <a:r>
              <a:rPr lang="de-DE" dirty="0" err="1" smtClean="0"/>
              <a:t>and</a:t>
            </a:r>
            <a:r>
              <a:rPr lang="de-DE" dirty="0" smtClean="0"/>
              <a:t> </a:t>
            </a:r>
            <a:r>
              <a:rPr lang="de-DE" dirty="0" err="1"/>
              <a:t>E</a:t>
            </a:r>
            <a:r>
              <a:rPr lang="de-DE" dirty="0" err="1" smtClean="0"/>
              <a:t>nergy</a:t>
            </a:r>
            <a:r>
              <a:rPr lang="de-DE" dirty="0" smtClean="0"/>
              <a:t> </a:t>
            </a:r>
            <a:r>
              <a:rPr lang="de-DE" dirty="0"/>
              <a:t>T</a:t>
            </a:r>
            <a:r>
              <a:rPr lang="de-DE" dirty="0" smtClean="0"/>
              <a:t>argets</a:t>
            </a:r>
            <a:endParaRPr lang="de-DE" dirty="0"/>
          </a:p>
        </p:txBody>
      </p:sp>
      <p:sp>
        <p:nvSpPr>
          <p:cNvPr id="23" name="Foliennummernplatzhalter 4"/>
          <p:cNvSpPr>
            <a:spLocks noGrp="1"/>
          </p:cNvSpPr>
          <p:nvPr>
            <p:ph type="sldNum" sz="quarter" idx="21"/>
          </p:nvPr>
        </p:nvSpPr>
        <p:spPr>
          <a:xfrm>
            <a:off x="8426564" y="6597351"/>
            <a:ext cx="360000" cy="144017"/>
          </a:xfrm>
        </p:spPr>
        <p:txBody>
          <a:bodyPr/>
          <a:lstStyle/>
          <a:p>
            <a:r>
              <a:rPr lang="de-DE" dirty="0"/>
              <a:t>2</a:t>
            </a:r>
          </a:p>
        </p:txBody>
      </p:sp>
      <p:sp>
        <p:nvSpPr>
          <p:cNvPr id="27"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graphicFrame>
        <p:nvGraphicFramePr>
          <p:cNvPr id="31" name="Inhaltsplatzhalter 6"/>
          <p:cNvGraphicFramePr>
            <a:graphicFrameLocks noGrp="1"/>
          </p:cNvGraphicFramePr>
          <p:nvPr>
            <p:ph sz="quarter" idx="4294967295"/>
            <p:extLst/>
          </p:nvPr>
        </p:nvGraphicFramePr>
        <p:xfrm>
          <a:off x="222433" y="1534145"/>
          <a:ext cx="8564131" cy="4906115"/>
        </p:xfrm>
        <a:graphic>
          <a:graphicData uri="http://schemas.openxmlformats.org/drawingml/2006/table">
            <a:tbl>
              <a:tblPr firstRow="1" bandRow="1">
                <a:tableStyleId>{69CF1AB2-1976-4502-BF36-3FF5EA218861}</a:tableStyleId>
              </a:tblPr>
              <a:tblGrid>
                <a:gridCol w="1883873"/>
                <a:gridCol w="2082176"/>
                <a:gridCol w="1751670"/>
                <a:gridCol w="1440160"/>
                <a:gridCol w="1406252"/>
              </a:tblGrid>
              <a:tr h="778774">
                <a:tc gridSpan="2">
                  <a:txBody>
                    <a:bodyPr/>
                    <a:lstStyle/>
                    <a:p>
                      <a:pPr algn="ctr"/>
                      <a:endParaRPr lang="de-DE" sz="1600" dirty="0">
                        <a:solidFill>
                          <a:schemeClr val="tx1"/>
                        </a:solidFill>
                      </a:endParaRPr>
                    </a:p>
                  </a:txBody>
                  <a:tcPr anchor="ctr"/>
                </a:tc>
                <a:tc hMerge="1">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1200" b="1" i="0" u="none" strike="noStrike" cap="none" normalizeH="0" baseline="0" dirty="0" smtClean="0">
                        <a:ln>
                          <a:noFill/>
                        </a:ln>
                        <a:solidFill>
                          <a:srgbClr val="FFFFFF"/>
                        </a:solidFill>
                        <a:effectLst/>
                        <a:latin typeface="+mn-lt"/>
                        <a:cs typeface="Times New Roman" panose="02020603050405020304" pitchFamily="18" charset="0"/>
                      </a:endParaRP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u="none" strike="noStrike" cap="none" normalizeH="0" baseline="0" dirty="0" smtClean="0">
                          <a:ln>
                            <a:noFill/>
                          </a:ln>
                          <a:effectLst/>
                        </a:rPr>
                        <a:t>2017</a:t>
                      </a: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u="none" strike="noStrike" cap="none" normalizeH="0" baseline="0" dirty="0" smtClean="0">
                          <a:ln>
                            <a:noFill/>
                          </a:ln>
                          <a:effectLst/>
                        </a:rPr>
                        <a:t>2030</a:t>
                      </a: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u="none" strike="noStrike" cap="none" normalizeH="0" baseline="0" dirty="0" smtClean="0">
                          <a:ln>
                            <a:noFill/>
                          </a:ln>
                          <a:effectLst/>
                        </a:rPr>
                        <a:t>2050</a:t>
                      </a: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r>
              <a:tr h="711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err="1" smtClean="0"/>
                        <a:t>Climate</a:t>
                      </a:r>
                      <a:r>
                        <a:rPr lang="de-DE" sz="1600" baseline="0" dirty="0" smtClean="0"/>
                        <a:t> </a:t>
                      </a:r>
                      <a:r>
                        <a:rPr lang="de-DE" sz="1600" baseline="0" dirty="0" err="1" smtClean="0"/>
                        <a:t>targets</a:t>
                      </a:r>
                      <a:endParaRPr lang="de-DE" sz="1600" b="1" dirty="0" smtClean="0"/>
                    </a:p>
                    <a:p>
                      <a:endParaRPr lang="de-DE" sz="2400" b="1" dirty="0"/>
                    </a:p>
                  </a:txBody>
                  <a:tcPr anchor="ctr"/>
                </a:tc>
                <a:tc>
                  <a:txBody>
                    <a:body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u="none" strike="noStrike" kern="1200" cap="none" normalizeH="0" baseline="0" noProof="0" dirty="0" smtClean="0">
                          <a:ln>
                            <a:noFill/>
                          </a:ln>
                          <a:effectLst/>
                        </a:rPr>
                        <a:t>Reduction of greenhouse gas emissions – compared to 1990</a:t>
                      </a:r>
                      <a:endParaRPr kumimoji="0" lang="en-GB" sz="1600" b="1" i="0" u="none" strike="noStrike" kern="1200" cap="none" normalizeH="0" baseline="0" noProof="0" dirty="0" smtClean="0">
                        <a:ln>
                          <a:noFill/>
                        </a:ln>
                        <a:solidFill>
                          <a:schemeClr val="tx1"/>
                        </a:solidFill>
                        <a:effectLst/>
                        <a:latin typeface="+mn-lt"/>
                        <a:ea typeface="+mn-ea"/>
                        <a:cs typeface="Times New Roman" panose="02020603050405020304" pitchFamily="18" charset="0"/>
                      </a:endParaRP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kern="1200" cap="none" normalizeH="0" baseline="0" dirty="0" smtClean="0">
                          <a:ln>
                            <a:noFill/>
                          </a:ln>
                          <a:effectLst/>
                        </a:rPr>
                        <a:t>- 27 %</a:t>
                      </a:r>
                    </a:p>
                    <a:p>
                      <a:pPr marL="0" marR="0" lvl="0" indent="0" algn="ctr" defTabSz="449263" rtl="0" eaLnBrk="1" fontAlgn="base" latinLnBrk="0" hangingPunct="1">
                        <a:lnSpc>
                          <a:spcPct val="90000"/>
                        </a:lnSpc>
                        <a:spcBef>
                          <a:spcPts val="40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u="none" strike="noStrike" kern="1200" cap="none" normalizeH="0" baseline="0" dirty="0" smtClean="0">
                          <a:ln>
                            <a:noFill/>
                          </a:ln>
                          <a:effectLst/>
                        </a:rPr>
                        <a:t>905 MT</a:t>
                      </a:r>
                      <a:endPar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endParaRP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cap="none" normalizeH="0" baseline="0" dirty="0" smtClean="0">
                          <a:ln>
                            <a:noFill/>
                          </a:ln>
                          <a:effectLst/>
                        </a:rPr>
                        <a:t>- 55 %</a:t>
                      </a:r>
                    </a:p>
                    <a:p>
                      <a:pPr marL="0" marR="0" lvl="0" indent="0" algn="ctr" defTabSz="449263" rtl="0" eaLnBrk="1" fontAlgn="base" latinLnBrk="0" hangingPunct="1">
                        <a:lnSpc>
                          <a:spcPct val="90000"/>
                        </a:lnSpc>
                        <a:spcBef>
                          <a:spcPts val="40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u="none" strike="noStrike" kern="1200" cap="none" normalizeH="0" baseline="0" dirty="0" smtClean="0">
                          <a:ln>
                            <a:noFill/>
                          </a:ln>
                          <a:solidFill>
                            <a:schemeClr val="dk1"/>
                          </a:solidFill>
                          <a:effectLst/>
                          <a:latin typeface="+mn-lt"/>
                          <a:ea typeface="+mn-ea"/>
                          <a:cs typeface="+mn-cs"/>
                        </a:rPr>
                        <a:t>(543-562 MT)</a:t>
                      </a:r>
                    </a:p>
                  </a:txBody>
                  <a:tcPr marL="90000" marR="90000" marT="77039" marB="46799" anchor="ctr" horzOverflow="overflow"/>
                </a:tc>
                <a:tc>
                  <a:txBody>
                    <a:bodyPr/>
                    <a:lstStyle/>
                    <a:p>
                      <a:pPr marL="285750" marR="0" lvl="0" indent="-285750" algn="ctr" defTabSz="449263" rtl="0" eaLnBrk="1" fontAlgn="base" latinLnBrk="0" hangingPunct="1">
                        <a:lnSpc>
                          <a:spcPct val="90000"/>
                        </a:lnSpc>
                        <a:spcBef>
                          <a:spcPts val="400"/>
                        </a:spcBef>
                        <a:spcAft>
                          <a:spcPct val="0"/>
                        </a:spcAft>
                        <a:buClr>
                          <a:srgbClr val="000000"/>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cap="none" normalizeH="0" baseline="0" dirty="0" smtClean="0">
                          <a:ln>
                            <a:noFill/>
                          </a:ln>
                          <a:effectLst/>
                        </a:rPr>
                        <a:t>80/95 %</a:t>
                      </a:r>
                    </a:p>
                    <a:p>
                      <a:pPr marL="0" marR="0" lvl="0" indent="0" algn="ctr" defTabSz="449263" rtl="0" eaLnBrk="1" fontAlgn="base" latinLnBrk="0" hangingPunct="1">
                        <a:lnSpc>
                          <a:spcPct val="90000"/>
                        </a:lnSpc>
                        <a:spcBef>
                          <a:spcPts val="400"/>
                        </a:spcBef>
                        <a:spcAft>
                          <a:spcPct val="0"/>
                        </a:spcAft>
                        <a:buClr>
                          <a:srgbClr val="000000"/>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r>
              <a:tr h="323844">
                <a:tc>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0" kern="1200" noProof="0" dirty="0" smtClean="0">
                          <a:solidFill>
                            <a:schemeClr val="dk1"/>
                          </a:solidFill>
                          <a:latin typeface="+mn-lt"/>
                          <a:ea typeface="+mn-ea"/>
                          <a:cs typeface="+mn-cs"/>
                        </a:rPr>
                        <a:t>-</a:t>
                      </a:r>
                      <a:r>
                        <a:rPr lang="en-GB" sz="1600" b="0" kern="1200" baseline="0" noProof="0" dirty="0" smtClean="0">
                          <a:solidFill>
                            <a:schemeClr val="dk1"/>
                          </a:solidFill>
                          <a:latin typeface="+mn-lt"/>
                          <a:ea typeface="+mn-ea"/>
                          <a:cs typeface="+mn-cs"/>
                        </a:rPr>
                        <a:t> By sector</a:t>
                      </a:r>
                      <a:endParaRPr lang="en-GB" sz="1600" b="0" kern="1200" noProof="0" dirty="0" smtClean="0">
                        <a:solidFill>
                          <a:schemeClr val="dk1"/>
                        </a:solidFill>
                        <a:latin typeface="+mn-lt"/>
                        <a:ea typeface="+mn-ea"/>
                        <a:cs typeface="+mn-cs"/>
                      </a:endParaRPr>
                    </a:p>
                  </a:txBody>
                  <a:tcPr/>
                </a:tc>
                <a:tc>
                  <a:txBody>
                    <a:body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Energy industry</a:t>
                      </a:r>
                    </a:p>
                  </a:txBody>
                  <a:tcPr marL="90000" marR="90000" marT="77039" marB="46799"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328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175-183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r>
              <a:tr h="403414">
                <a:tc rowSpan="4">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kern="1200" noProof="0" dirty="0" smtClean="0">
                        <a:solidFill>
                          <a:schemeClr val="dk1"/>
                        </a:solidFill>
                        <a:latin typeface="+mn-lt"/>
                        <a:ea typeface="+mn-ea"/>
                        <a:cs typeface="+mn-cs"/>
                      </a:endParaRPr>
                    </a:p>
                  </a:txBody>
                  <a:tcPr/>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Industry</a:t>
                      </a:r>
                    </a:p>
                  </a:txBody>
                  <a:tcPr marL="90000" marR="90000" marT="77039" marB="46799"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193 MT</a:t>
                      </a: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140-143 MT</a:t>
                      </a: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r>
              <a:tr h="380250">
                <a:tc vMerge="1">
                  <a:txBody>
                    <a:bodyPr/>
                    <a:lstStyle/>
                    <a:p>
                      <a:endParaRPr lang="de-DE" dirty="0"/>
                    </a:p>
                  </a:txBody>
                  <a:tcPr/>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Buildings</a:t>
                      </a:r>
                    </a:p>
                  </a:txBody>
                  <a:tcPr marL="90000" marR="90000" marT="77039" marB="46799"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130 MT</a:t>
                      </a: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70-72 MT</a:t>
                      </a: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r>
              <a:tr h="380250">
                <a:tc vMerge="1">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kern="1200" noProof="0" dirty="0" smtClean="0">
                        <a:solidFill>
                          <a:schemeClr val="dk1"/>
                        </a:solidFill>
                        <a:latin typeface="+mn-lt"/>
                        <a:ea typeface="+mn-ea"/>
                        <a:cs typeface="+mn-cs"/>
                      </a:endParaRPr>
                    </a:p>
                  </a:txBody>
                  <a:tcPr/>
                </a:tc>
                <a:tc>
                  <a:txBody>
                    <a:body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Mobility </a:t>
                      </a:r>
                    </a:p>
                  </a:txBody>
                  <a:tcPr marL="90000" marR="90000" marT="77039" marB="46799"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171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95-98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r>
              <a:tr h="380250">
                <a:tc vMerge="1">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0" kern="1200" noProof="0" dirty="0" smtClean="0">
                        <a:solidFill>
                          <a:schemeClr val="dk1"/>
                        </a:solidFill>
                        <a:latin typeface="+mn-lt"/>
                        <a:ea typeface="+mn-ea"/>
                        <a:cs typeface="+mn-cs"/>
                      </a:endParaRPr>
                    </a:p>
                  </a:txBody>
                  <a:tcPr/>
                </a:tc>
                <a:tc>
                  <a:txBody>
                    <a:body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Agriculture</a:t>
                      </a:r>
                    </a:p>
                  </a:txBody>
                  <a:tcPr marL="90000" marR="90000" marT="77039" marB="46799"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72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58-61 MT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r>
              <a:tr h="657069">
                <a:tc>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kern="1200" noProof="0" dirty="0" smtClean="0"/>
                        <a:t>Renewable energy targets</a:t>
                      </a:r>
                      <a:endParaRPr lang="en-GB" sz="1600" b="1" kern="1200" noProof="0" dirty="0" smtClean="0">
                        <a:solidFill>
                          <a:schemeClr val="dk1"/>
                        </a:solidFill>
                        <a:latin typeface="+mn-lt"/>
                        <a:ea typeface="+mn-ea"/>
                        <a:cs typeface="+mn-cs"/>
                      </a:endParaRPr>
                    </a:p>
                  </a:txBody>
                  <a:tcPr/>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600" u="none" strike="noStrike" kern="1200" cap="none" normalizeH="0" baseline="0" noProof="0" dirty="0" smtClean="0">
                          <a:ln>
                            <a:noFill/>
                          </a:ln>
                          <a:effectLst/>
                        </a:rPr>
                        <a:t>Share of electricity</a:t>
                      </a:r>
                      <a:endParaRPr kumimoji="0" lang="en-GB" sz="1600" b="1" i="0" u="none" strike="noStrike" kern="1200" cap="none" normalizeH="0" baseline="0" noProof="0" dirty="0" smtClean="0">
                        <a:ln>
                          <a:noFill/>
                        </a:ln>
                        <a:solidFill>
                          <a:schemeClr val="tx1"/>
                        </a:solidFill>
                        <a:effectLst/>
                        <a:latin typeface="+mn-lt"/>
                        <a:ea typeface="+mn-ea"/>
                        <a:cs typeface="Times New Roman" panose="02020603050405020304" pitchFamily="18" charset="0"/>
                      </a:endParaRPr>
                    </a:p>
                  </a:txBody>
                  <a:tcPr marL="90000" marR="90000" marT="77039" marB="46799"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kern="1200" cap="none" normalizeH="0" baseline="0" dirty="0" smtClean="0">
                          <a:ln>
                            <a:noFill/>
                          </a:ln>
                          <a:effectLst/>
                        </a:rPr>
                        <a:t>31,6%</a:t>
                      </a:r>
                      <a:endParaRPr kumimoji="0" lang="de-DE" sz="1600" b="1"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endParaRP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cap="none" normalizeH="0" baseline="0" dirty="0" smtClean="0">
                          <a:ln>
                            <a:noFill/>
                          </a:ln>
                          <a:effectLst/>
                        </a:rPr>
                        <a:t>65 %</a:t>
                      </a: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c>
                  <a:txBody>
                    <a:bodyPr/>
                    <a:lstStyle>
                      <a:lvl1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1pPr>
                      <a:lvl2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2pPr>
                      <a:lvl3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3pPr>
                      <a:lvl4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4pPr>
                      <a:lvl5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5pPr>
                      <a:lvl6pPr marL="25146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6pPr>
                      <a:lvl7pPr marL="29718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7pPr>
                      <a:lvl8pPr marL="34290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8pPr>
                      <a:lvl9pPr marL="3886200" indent="-228600" defTabSz="449263" fontAlgn="base">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DGB" panose="020B0406020204020204" pitchFamily="34" charset="0"/>
                          <a:cs typeface="Times New Roman" panose="02020603050405020304" pitchFamily="18" charset="0"/>
                        </a:defRPr>
                      </a:lvl9p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1" u="none" strike="noStrike" cap="none" normalizeH="0" baseline="0" dirty="0" smtClean="0">
                          <a:ln>
                            <a:noFill/>
                          </a:ln>
                          <a:effectLst/>
                        </a:rPr>
                        <a:t>80 %</a:t>
                      </a:r>
                      <a:endParaRPr kumimoji="0" lang="de-DE" sz="1600" b="1" i="0" u="none" strike="noStrike" cap="none" normalizeH="0" baseline="0" dirty="0" smtClean="0">
                        <a:ln>
                          <a:noFill/>
                        </a:ln>
                        <a:solidFill>
                          <a:schemeClr val="tx1"/>
                        </a:solidFill>
                        <a:effectLst/>
                        <a:latin typeface="+mn-lt"/>
                        <a:cs typeface="Times New Roman" panose="02020603050405020304" pitchFamily="18" charset="0"/>
                      </a:endParaRPr>
                    </a:p>
                  </a:txBody>
                  <a:tcPr marL="90000" marR="90000" marT="77039" marB="46799" anchor="ctr" horzOverflow="overflow"/>
                </a:tc>
              </a:tr>
              <a:tr h="714107">
                <a:tc>
                  <a:txBody>
                    <a:bodyPr/>
                    <a:lstStyle/>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1600" kern="1200" noProof="0" dirty="0" smtClean="0"/>
                        <a:t>Energy efficiency</a:t>
                      </a:r>
                      <a:r>
                        <a:rPr lang="en-GB" sz="1600" kern="1200" baseline="0" noProof="0" dirty="0" smtClean="0"/>
                        <a:t> targets</a:t>
                      </a:r>
                      <a:endParaRPr lang="en-GB" sz="1600" b="1" kern="1200" noProof="0" dirty="0" smtClean="0">
                        <a:solidFill>
                          <a:schemeClr val="dk1"/>
                        </a:solidFill>
                        <a:latin typeface="+mn-lt"/>
                        <a:ea typeface="+mn-ea"/>
                        <a:cs typeface="+mn-cs"/>
                      </a:endParaRPr>
                    </a:p>
                    <a:p>
                      <a:pPr marL="0" marR="0" lvl="0" indent="0" algn="l" defTabSz="914400"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b="1" kern="1200" noProof="0" dirty="0" smtClean="0">
                        <a:solidFill>
                          <a:schemeClr val="dk1"/>
                        </a:solidFill>
                        <a:latin typeface="+mn-lt"/>
                        <a:ea typeface="+mn-ea"/>
                        <a:cs typeface="+mn-cs"/>
                      </a:endParaRPr>
                    </a:p>
                  </a:txBody>
                  <a:tcPr/>
                </a:tc>
                <a:tc>
                  <a:txBody>
                    <a:bodyPr/>
                    <a:lstStyle/>
                    <a:p>
                      <a:pPr marL="0" marR="0" lvl="0" indent="0" algn="l" defTabSz="449263" rtl="0" eaLnBrk="1" fontAlgn="base" latinLnBrk="0" hangingPunct="1">
                        <a:lnSpc>
                          <a:spcPct val="90000"/>
                        </a:lnSpc>
                        <a:spcBef>
                          <a:spcPts val="40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rPr>
                        <a:t>Reduction of primary energy consumption</a:t>
                      </a:r>
                      <a:endParaRPr kumimoji="0" lang="en-GB" sz="1600" b="0" i="0" u="none" strike="noStrike" kern="1200" cap="none" normalizeH="0" baseline="0" noProof="0" dirty="0" smtClean="0">
                        <a:ln>
                          <a:noFill/>
                        </a:ln>
                        <a:solidFill>
                          <a:schemeClr val="tx1"/>
                        </a:solidFill>
                        <a:effectLst/>
                        <a:latin typeface="+mn-lt"/>
                        <a:ea typeface="+mn-ea"/>
                        <a:cs typeface="Times New Roman" panose="02020603050405020304" pitchFamily="18" charset="0"/>
                      </a:endParaRPr>
                    </a:p>
                  </a:txBody>
                  <a:tcPr marL="90000" marR="90000" marT="77039" marB="46799"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kern="1200" cap="none" normalizeH="0" baseline="0" dirty="0" smtClean="0">
                          <a:ln>
                            <a:noFill/>
                          </a:ln>
                          <a:solidFill>
                            <a:schemeClr val="tx1"/>
                          </a:solidFill>
                          <a:effectLst/>
                          <a:latin typeface="DGB" panose="020B0406020204020204" pitchFamily="34" charset="0"/>
                          <a:ea typeface="+mn-ea"/>
                          <a:cs typeface="Times New Roman" panose="02020603050405020304" pitchFamily="18" charset="0"/>
                        </a:rPr>
                        <a:t>-6,5 %</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a:t>
                      </a:r>
                    </a:p>
                  </a:txBody>
                  <a:tcPr marL="90000" marR="90000" marT="77039" marB="46799" anchor="ctr" horzOverflow="overflow"/>
                </a:tc>
                <a:tc>
                  <a:txBody>
                    <a:bodyPr/>
                    <a:lstStyle/>
                    <a:p>
                      <a:pPr marL="0" marR="0" lvl="0" indent="0" algn="ctr" defTabSz="449263" rtl="0" eaLnBrk="1" fontAlgn="base" latinLnBrk="0" hangingPunct="1">
                        <a:lnSpc>
                          <a:spcPct val="90000"/>
                        </a:lnSpc>
                        <a:spcBef>
                          <a:spcPts val="400"/>
                        </a:spcBef>
                        <a:spcAft>
                          <a:spcPct val="0"/>
                        </a:spcAft>
                        <a:buClr>
                          <a:srgbClr val="000000"/>
                        </a:buClr>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600" b="0" i="0" u="none" strike="noStrike" cap="none" normalizeH="0" baseline="0" dirty="0" smtClean="0">
                          <a:ln>
                            <a:noFill/>
                          </a:ln>
                          <a:solidFill>
                            <a:schemeClr val="tx1"/>
                          </a:solidFill>
                          <a:effectLst/>
                          <a:latin typeface="+mn-lt"/>
                          <a:cs typeface="Times New Roman" panose="02020603050405020304" pitchFamily="18" charset="0"/>
                        </a:rPr>
                        <a:t>-50 %</a:t>
                      </a:r>
                    </a:p>
                  </a:txBody>
                  <a:tcPr marL="90000" marR="90000" marT="77039" marB="46799" anchor="ctr" horzOverflow="overflow"/>
                </a:tc>
              </a:tr>
            </a:tbl>
          </a:graphicData>
        </a:graphic>
      </p:graphicFrame>
    </p:spTree>
    <p:extLst>
      <p:ext uri="{BB962C8B-B14F-4D97-AF65-F5344CB8AC3E}">
        <p14:creationId xmlns:p14="http://schemas.microsoft.com/office/powerpoint/2010/main" val="67443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881" y="131807"/>
            <a:ext cx="6254636" cy="1016760"/>
          </a:xfrm>
        </p:spPr>
        <p:txBody>
          <a:bodyPr/>
          <a:lstStyle/>
          <a:p>
            <a:r>
              <a:rPr lang="en-US" dirty="0" smtClean="0"/>
              <a:t>Share of coal in electricity </a:t>
            </a:r>
            <a:r>
              <a:rPr lang="en-US" dirty="0"/>
              <a:t>generation</a:t>
            </a:r>
            <a:endParaRPr lang="de-DE"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22</a:t>
            </a:fld>
            <a:endParaRPr lang="de-DE" dirty="0"/>
          </a:p>
        </p:txBody>
      </p:sp>
      <p:sp>
        <p:nvSpPr>
          <p:cNvPr id="6"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
        <p:nvSpPr>
          <p:cNvPr id="9" name="Textfeld 8"/>
          <p:cNvSpPr txBox="1"/>
          <p:nvPr/>
        </p:nvSpPr>
        <p:spPr>
          <a:xfrm>
            <a:off x="7642059" y="6621651"/>
            <a:ext cx="1569009" cy="246221"/>
          </a:xfrm>
          <a:prstGeom prst="rect">
            <a:avLst/>
          </a:prstGeom>
          <a:noFill/>
        </p:spPr>
        <p:txBody>
          <a:bodyPr wrap="square" lIns="0" rIns="0" rtlCol="0">
            <a:spAutoFit/>
          </a:bodyPr>
          <a:lstStyle/>
          <a:p>
            <a:r>
              <a:rPr lang="de-DE" sz="1000" kern="0" dirty="0">
                <a:solidFill>
                  <a:srgbClr val="595959"/>
                </a:solidFill>
                <a:latin typeface="DGB"/>
                <a:cs typeface="Times New Roman" panose="02020603050405020304" pitchFamily="18" charset="0"/>
              </a:rPr>
              <a:t>Source: </a:t>
            </a:r>
            <a:r>
              <a:rPr lang="de-DE" sz="1000" kern="0" dirty="0" smtClean="0">
                <a:solidFill>
                  <a:srgbClr val="595959"/>
                </a:solidFill>
                <a:latin typeface="DGB"/>
                <a:cs typeface="Times New Roman" panose="02020603050405020304" pitchFamily="18" charset="0"/>
              </a:rPr>
              <a:t>AGEB 2019</a:t>
            </a:r>
            <a:endParaRPr lang="de-DE" sz="1000" kern="0" dirty="0">
              <a:solidFill>
                <a:srgbClr val="595959"/>
              </a:solidFill>
              <a:latin typeface="DGB"/>
              <a:cs typeface="Times New Roman" panose="02020603050405020304" pitchFamily="18" charset="0"/>
            </a:endParaRPr>
          </a:p>
        </p:txBody>
      </p:sp>
      <p:sp>
        <p:nvSpPr>
          <p:cNvPr id="3" name="Textfeld 2"/>
          <p:cNvSpPr txBox="1"/>
          <p:nvPr/>
        </p:nvSpPr>
        <p:spPr>
          <a:xfrm>
            <a:off x="2706208" y="1361239"/>
            <a:ext cx="1304637" cy="830997"/>
          </a:xfrm>
          <a:prstGeom prst="rect">
            <a:avLst/>
          </a:prstGeom>
          <a:noFill/>
        </p:spPr>
        <p:txBody>
          <a:bodyPr wrap="square" lIns="0" rIns="0" rtlCol="0">
            <a:spAutoFit/>
          </a:bodyPr>
          <a:lstStyle/>
          <a:p>
            <a:r>
              <a:rPr lang="de-DE" sz="2400" dirty="0" smtClean="0"/>
              <a:t>Share </a:t>
            </a:r>
            <a:r>
              <a:rPr lang="de-DE" sz="2400" dirty="0" err="1" smtClean="0"/>
              <a:t>of</a:t>
            </a:r>
            <a:r>
              <a:rPr lang="de-DE" sz="2400" dirty="0" smtClean="0"/>
              <a:t> </a:t>
            </a:r>
            <a:r>
              <a:rPr lang="de-DE" sz="2400" dirty="0" err="1" smtClean="0"/>
              <a:t>coal</a:t>
            </a:r>
            <a:r>
              <a:rPr lang="de-DE" sz="2400" dirty="0" smtClean="0"/>
              <a:t>: 57 % </a:t>
            </a:r>
          </a:p>
        </p:txBody>
      </p:sp>
      <p:sp>
        <p:nvSpPr>
          <p:cNvPr id="12" name="Textfeld 11"/>
          <p:cNvSpPr txBox="1"/>
          <p:nvPr/>
        </p:nvSpPr>
        <p:spPr>
          <a:xfrm>
            <a:off x="2507832" y="4016791"/>
            <a:ext cx="1304637" cy="830997"/>
          </a:xfrm>
          <a:prstGeom prst="rect">
            <a:avLst/>
          </a:prstGeom>
          <a:noFill/>
        </p:spPr>
        <p:txBody>
          <a:bodyPr wrap="square" lIns="0" rIns="0" rtlCol="0">
            <a:spAutoFit/>
          </a:bodyPr>
          <a:lstStyle/>
          <a:p>
            <a:r>
              <a:rPr lang="de-DE" sz="2400" dirty="0" smtClean="0"/>
              <a:t>Share </a:t>
            </a:r>
            <a:r>
              <a:rPr lang="de-DE" sz="2400" dirty="0" err="1" smtClean="0"/>
              <a:t>of</a:t>
            </a:r>
            <a:r>
              <a:rPr lang="de-DE" sz="2400" dirty="0" smtClean="0"/>
              <a:t> </a:t>
            </a:r>
            <a:r>
              <a:rPr lang="de-DE" sz="2400" dirty="0" err="1" smtClean="0"/>
              <a:t>coal</a:t>
            </a:r>
            <a:r>
              <a:rPr lang="de-DE" sz="2400" dirty="0" smtClean="0"/>
              <a:t>: 41 % </a:t>
            </a:r>
          </a:p>
        </p:txBody>
      </p:sp>
      <p:graphicFrame>
        <p:nvGraphicFramePr>
          <p:cNvPr id="15" name="Diagramm 14"/>
          <p:cNvGraphicFramePr>
            <a:graphicFrameLocks/>
          </p:cNvGraphicFramePr>
          <p:nvPr>
            <p:extLst/>
          </p:nvPr>
        </p:nvGraphicFramePr>
        <p:xfrm>
          <a:off x="-533802" y="108764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m 15"/>
          <p:cNvGraphicFramePr>
            <a:graphicFrameLocks/>
          </p:cNvGraphicFramePr>
          <p:nvPr>
            <p:extLst/>
          </p:nvPr>
        </p:nvGraphicFramePr>
        <p:xfrm>
          <a:off x="3556599" y="1173742"/>
          <a:ext cx="49625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m 16"/>
          <p:cNvGraphicFramePr>
            <a:graphicFrameLocks/>
          </p:cNvGraphicFramePr>
          <p:nvPr>
            <p:extLst/>
          </p:nvPr>
        </p:nvGraphicFramePr>
        <p:xfrm>
          <a:off x="-622783" y="3783254"/>
          <a:ext cx="456247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m 17"/>
          <p:cNvGraphicFramePr>
            <a:graphicFrameLocks/>
          </p:cNvGraphicFramePr>
          <p:nvPr>
            <p:extLst/>
          </p:nvPr>
        </p:nvGraphicFramePr>
        <p:xfrm>
          <a:off x="3637828" y="3828976"/>
          <a:ext cx="5022247" cy="285104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feld 12"/>
          <p:cNvSpPr txBox="1"/>
          <p:nvPr/>
        </p:nvSpPr>
        <p:spPr>
          <a:xfrm>
            <a:off x="7049181" y="4010651"/>
            <a:ext cx="1304637" cy="830997"/>
          </a:xfrm>
          <a:prstGeom prst="rect">
            <a:avLst/>
          </a:prstGeom>
          <a:noFill/>
        </p:spPr>
        <p:txBody>
          <a:bodyPr wrap="square" lIns="0" rIns="0" rtlCol="0">
            <a:spAutoFit/>
          </a:bodyPr>
          <a:lstStyle/>
          <a:p>
            <a:r>
              <a:rPr lang="de-DE" sz="2400" dirty="0" smtClean="0"/>
              <a:t>Share </a:t>
            </a:r>
            <a:r>
              <a:rPr lang="de-DE" sz="2400" dirty="0" err="1" smtClean="0"/>
              <a:t>of</a:t>
            </a:r>
            <a:r>
              <a:rPr lang="de-DE" sz="2400" dirty="0" smtClean="0"/>
              <a:t> </a:t>
            </a:r>
            <a:r>
              <a:rPr lang="de-DE" sz="2400" dirty="0" err="1" smtClean="0"/>
              <a:t>coal</a:t>
            </a:r>
            <a:r>
              <a:rPr lang="de-DE" sz="2400" dirty="0" smtClean="0"/>
              <a:t>: 35 % </a:t>
            </a:r>
          </a:p>
        </p:txBody>
      </p:sp>
      <p:sp>
        <p:nvSpPr>
          <p:cNvPr id="11" name="Textfeld 10"/>
          <p:cNvSpPr txBox="1"/>
          <p:nvPr/>
        </p:nvSpPr>
        <p:spPr>
          <a:xfrm>
            <a:off x="4302197" y="2596064"/>
            <a:ext cx="1304637" cy="830997"/>
          </a:xfrm>
          <a:prstGeom prst="rect">
            <a:avLst/>
          </a:prstGeom>
          <a:noFill/>
        </p:spPr>
        <p:txBody>
          <a:bodyPr wrap="square" lIns="0" rIns="0" rtlCol="0">
            <a:spAutoFit/>
          </a:bodyPr>
          <a:lstStyle/>
          <a:p>
            <a:r>
              <a:rPr lang="de-DE" sz="2400" dirty="0" smtClean="0"/>
              <a:t>Share </a:t>
            </a:r>
            <a:r>
              <a:rPr lang="de-DE" sz="2400" dirty="0" err="1" smtClean="0"/>
              <a:t>of</a:t>
            </a:r>
            <a:r>
              <a:rPr lang="de-DE" sz="2400" dirty="0" smtClean="0"/>
              <a:t> </a:t>
            </a:r>
            <a:r>
              <a:rPr lang="de-DE" sz="2400" dirty="0" err="1" smtClean="0"/>
              <a:t>coal</a:t>
            </a:r>
            <a:r>
              <a:rPr lang="de-DE" sz="2400" dirty="0" smtClean="0"/>
              <a:t>: 50 % </a:t>
            </a:r>
          </a:p>
        </p:txBody>
      </p:sp>
    </p:spTree>
    <p:extLst>
      <p:ext uri="{BB962C8B-B14F-4D97-AF65-F5344CB8AC3E}">
        <p14:creationId xmlns:p14="http://schemas.microsoft.com/office/powerpoint/2010/main" val="283611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a:t>What does </a:t>
            </a:r>
            <a:r>
              <a:rPr lang="en-US" dirty="0" smtClean="0"/>
              <a:t>the report </a:t>
            </a:r>
            <a:r>
              <a:rPr lang="en-US" dirty="0"/>
              <a:t>mean for the energy sector and industry?</a:t>
            </a:r>
            <a:endParaRPr lang="de-DE"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23</a:t>
            </a:fld>
            <a:endParaRPr lang="de-DE"/>
          </a:p>
        </p:txBody>
      </p:sp>
      <p:sp>
        <p:nvSpPr>
          <p:cNvPr id="9"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
        <p:nvSpPr>
          <p:cNvPr id="3" name="Inhaltsplatzhalter 2"/>
          <p:cNvSpPr>
            <a:spLocks noGrp="1"/>
          </p:cNvSpPr>
          <p:nvPr>
            <p:ph sz="quarter" idx="19"/>
          </p:nvPr>
        </p:nvSpPr>
        <p:spPr>
          <a:xfrm>
            <a:off x="457881" y="1349944"/>
            <a:ext cx="7775575" cy="4321175"/>
          </a:xfrm>
        </p:spPr>
        <p:txBody>
          <a:bodyPr/>
          <a:lstStyle/>
          <a:p>
            <a:r>
              <a:rPr lang="de-DE" dirty="0" err="1" smtClean="0"/>
              <a:t>Reduction</a:t>
            </a:r>
            <a:r>
              <a:rPr lang="de-DE" dirty="0" smtClean="0"/>
              <a:t> </a:t>
            </a:r>
            <a:r>
              <a:rPr lang="de-DE" dirty="0" err="1" smtClean="0"/>
              <a:t>of</a:t>
            </a:r>
            <a:r>
              <a:rPr lang="de-DE" dirty="0" smtClean="0"/>
              <a:t> </a:t>
            </a:r>
            <a:r>
              <a:rPr lang="de-DE" dirty="0" err="1" smtClean="0"/>
              <a:t>hard</a:t>
            </a:r>
            <a:r>
              <a:rPr lang="de-DE" dirty="0" smtClean="0"/>
              <a:t> </a:t>
            </a:r>
            <a:r>
              <a:rPr lang="de-DE" dirty="0" err="1" smtClean="0"/>
              <a:t>coal-fired</a:t>
            </a:r>
            <a:r>
              <a:rPr lang="de-DE" dirty="0" smtClean="0"/>
              <a:t> power </a:t>
            </a:r>
            <a:r>
              <a:rPr lang="de-DE" dirty="0" err="1" smtClean="0"/>
              <a:t>generation</a:t>
            </a:r>
            <a:endParaRPr lang="de-DE" dirty="0"/>
          </a:p>
        </p:txBody>
      </p:sp>
      <p:pic>
        <p:nvPicPr>
          <p:cNvPr id="5" name="Grafik 4"/>
          <p:cNvPicPr>
            <a:picLocks noChangeAspect="1"/>
          </p:cNvPicPr>
          <p:nvPr/>
        </p:nvPicPr>
        <p:blipFill>
          <a:blip r:embed="rId3"/>
          <a:stretch>
            <a:fillRect/>
          </a:stretch>
        </p:blipFill>
        <p:spPr>
          <a:xfrm>
            <a:off x="468313" y="1772816"/>
            <a:ext cx="7963175" cy="4705053"/>
          </a:xfrm>
          <a:prstGeom prst="rect">
            <a:avLst/>
          </a:prstGeom>
        </p:spPr>
      </p:pic>
    </p:spTree>
    <p:extLst>
      <p:ext uri="{BB962C8B-B14F-4D97-AF65-F5344CB8AC3E}">
        <p14:creationId xmlns:p14="http://schemas.microsoft.com/office/powerpoint/2010/main" val="3741455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32973" y="476672"/>
            <a:ext cx="6407943" cy="1016760"/>
          </a:xfrm>
        </p:spPr>
        <p:txBody>
          <a:bodyPr/>
          <a:lstStyle/>
          <a:p>
            <a:r>
              <a:rPr lang="en-US" dirty="0"/>
              <a:t>What does it mean for the energy sector and industry?</a:t>
            </a:r>
            <a:endParaRPr lang="de-DE"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24</a:t>
            </a:fld>
            <a:endParaRPr lang="de-DE"/>
          </a:p>
        </p:txBody>
      </p:sp>
      <p:sp>
        <p:nvSpPr>
          <p:cNvPr id="9"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
        <p:nvSpPr>
          <p:cNvPr id="2" name="Inhaltsplatzhalter 1"/>
          <p:cNvSpPr>
            <a:spLocks noGrp="1"/>
          </p:cNvSpPr>
          <p:nvPr>
            <p:ph sz="quarter" idx="19"/>
          </p:nvPr>
        </p:nvSpPr>
        <p:spPr>
          <a:xfrm>
            <a:off x="458242" y="1556792"/>
            <a:ext cx="7775575" cy="4321175"/>
          </a:xfrm>
        </p:spPr>
        <p:txBody>
          <a:bodyPr/>
          <a:lstStyle/>
          <a:p>
            <a:r>
              <a:rPr lang="de-DE" dirty="0" err="1" smtClean="0"/>
              <a:t>Reduction</a:t>
            </a:r>
            <a:r>
              <a:rPr lang="de-DE" dirty="0" smtClean="0"/>
              <a:t> </a:t>
            </a:r>
            <a:r>
              <a:rPr lang="de-DE" dirty="0" err="1" smtClean="0"/>
              <a:t>of</a:t>
            </a:r>
            <a:r>
              <a:rPr lang="de-DE" dirty="0" smtClean="0"/>
              <a:t> </a:t>
            </a:r>
            <a:r>
              <a:rPr lang="de-DE" dirty="0" err="1" smtClean="0"/>
              <a:t>lignite-fired</a:t>
            </a:r>
            <a:r>
              <a:rPr lang="de-DE" dirty="0" smtClean="0"/>
              <a:t> power </a:t>
            </a:r>
            <a:r>
              <a:rPr lang="de-DE" dirty="0" err="1" smtClean="0"/>
              <a:t>generation</a:t>
            </a:r>
            <a:endParaRPr lang="de-DE" dirty="0"/>
          </a:p>
        </p:txBody>
      </p:sp>
      <p:pic>
        <p:nvPicPr>
          <p:cNvPr id="4" name="Grafik 3"/>
          <p:cNvPicPr>
            <a:picLocks noChangeAspect="1"/>
          </p:cNvPicPr>
          <p:nvPr/>
        </p:nvPicPr>
        <p:blipFill>
          <a:blip r:embed="rId3"/>
          <a:stretch>
            <a:fillRect/>
          </a:stretch>
        </p:blipFill>
        <p:spPr>
          <a:xfrm>
            <a:off x="432973" y="1969469"/>
            <a:ext cx="8015613" cy="4627882"/>
          </a:xfrm>
          <a:prstGeom prst="rect">
            <a:avLst/>
          </a:prstGeom>
        </p:spPr>
      </p:pic>
    </p:spTree>
    <p:extLst>
      <p:ext uri="{BB962C8B-B14F-4D97-AF65-F5344CB8AC3E}">
        <p14:creationId xmlns:p14="http://schemas.microsoft.com/office/powerpoint/2010/main" val="1976527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68312" y="396414"/>
            <a:ext cx="6767984" cy="1016760"/>
          </a:xfrm>
        </p:spPr>
        <p:txBody>
          <a:bodyPr/>
          <a:lstStyle/>
          <a:p>
            <a:r>
              <a:rPr lang="de-DE" dirty="0" err="1" smtClean="0"/>
              <a:t>What</a:t>
            </a:r>
            <a:r>
              <a:rPr lang="de-DE" dirty="0" smtClean="0"/>
              <a:t> </a:t>
            </a:r>
            <a:r>
              <a:rPr lang="de-DE" dirty="0" err="1" smtClean="0"/>
              <a:t>does</a:t>
            </a:r>
            <a:r>
              <a:rPr lang="de-DE" dirty="0" smtClean="0"/>
              <a:t> </a:t>
            </a:r>
            <a:r>
              <a:rPr lang="de-DE" dirty="0" err="1" smtClean="0"/>
              <a:t>the</a:t>
            </a:r>
            <a:r>
              <a:rPr lang="de-DE" dirty="0" smtClean="0"/>
              <a:t> </a:t>
            </a:r>
            <a:r>
              <a:rPr lang="de-DE" dirty="0" err="1" smtClean="0"/>
              <a:t>report</a:t>
            </a:r>
            <a:r>
              <a:rPr lang="de-DE" dirty="0" smtClean="0"/>
              <a:t> </a:t>
            </a:r>
            <a:r>
              <a:rPr lang="de-DE" dirty="0" err="1" smtClean="0"/>
              <a:t>mean</a:t>
            </a:r>
            <a:r>
              <a:rPr lang="de-DE" dirty="0" smtClean="0"/>
              <a:t> </a:t>
            </a:r>
            <a:r>
              <a:rPr lang="de-DE" dirty="0" err="1" smtClean="0"/>
              <a:t>for</a:t>
            </a:r>
            <a:r>
              <a:rPr lang="de-DE" dirty="0" smtClean="0"/>
              <a:t> </a:t>
            </a:r>
            <a:r>
              <a:rPr lang="de-DE" dirty="0" err="1" smtClean="0"/>
              <a:t>workers</a:t>
            </a:r>
            <a:r>
              <a:rPr lang="de-DE" dirty="0" smtClean="0"/>
              <a:t>?</a:t>
            </a:r>
            <a:endParaRPr lang="de-DE" dirty="0"/>
          </a:p>
        </p:txBody>
      </p:sp>
      <p:sp>
        <p:nvSpPr>
          <p:cNvPr id="9" name="Inhaltsplatzhalter 8"/>
          <p:cNvSpPr>
            <a:spLocks noGrp="1"/>
          </p:cNvSpPr>
          <p:nvPr>
            <p:ph sz="quarter" idx="19"/>
          </p:nvPr>
        </p:nvSpPr>
        <p:spPr>
          <a:xfrm>
            <a:off x="468313" y="1844675"/>
            <a:ext cx="7775575" cy="4608661"/>
          </a:xfrm>
        </p:spPr>
        <p:txBody>
          <a:bodyPr>
            <a:normAutofit lnSpcReduction="10000"/>
          </a:bodyPr>
          <a:lstStyle/>
          <a:p>
            <a:r>
              <a:rPr lang="en-US" sz="2800" dirty="0" smtClean="0"/>
              <a:t>A </a:t>
            </a:r>
            <a:r>
              <a:rPr lang="en-US" sz="2800" dirty="0"/>
              <a:t>comprehensive </a:t>
            </a:r>
            <a:r>
              <a:rPr lang="en-US" sz="2800" b="1" dirty="0" smtClean="0"/>
              <a:t>package for the protection of employees</a:t>
            </a:r>
            <a:endParaRPr lang="en-US" sz="2800" dirty="0"/>
          </a:p>
          <a:p>
            <a:pPr lvl="1"/>
            <a:r>
              <a:rPr lang="en-US" sz="2800" dirty="0" smtClean="0"/>
              <a:t>No business-related lay-offs in mining and </a:t>
            </a:r>
            <a:r>
              <a:rPr lang="en-US" sz="2800" dirty="0"/>
              <a:t>power plants</a:t>
            </a:r>
          </a:p>
          <a:p>
            <a:pPr lvl="1"/>
            <a:r>
              <a:rPr lang="en-US" sz="2800" dirty="0" smtClean="0"/>
              <a:t>Compensation </a:t>
            </a:r>
            <a:r>
              <a:rPr lang="en-US" sz="2800" dirty="0"/>
              <a:t>of lost wages and pension deductions</a:t>
            </a:r>
          </a:p>
          <a:p>
            <a:pPr lvl="1"/>
            <a:r>
              <a:rPr lang="en-US" sz="2800" dirty="0" smtClean="0"/>
              <a:t>Adjustment </a:t>
            </a:r>
            <a:r>
              <a:rPr lang="en-US" sz="2800" dirty="0"/>
              <a:t>allowance as a bridge to retirement for older employees</a:t>
            </a:r>
          </a:p>
          <a:p>
            <a:pPr lvl="1"/>
            <a:r>
              <a:rPr lang="en-US" sz="2800" dirty="0" smtClean="0"/>
              <a:t>Qualification </a:t>
            </a:r>
            <a:r>
              <a:rPr lang="en-US" sz="2800" dirty="0" err="1" smtClean="0"/>
              <a:t>programmes</a:t>
            </a:r>
            <a:endParaRPr lang="en-US" sz="2800" dirty="0"/>
          </a:p>
          <a:p>
            <a:pPr lvl="1"/>
            <a:r>
              <a:rPr lang="en-US" sz="2800" dirty="0" smtClean="0"/>
              <a:t>Placement </a:t>
            </a:r>
            <a:r>
              <a:rPr lang="en-US" sz="2800" dirty="0"/>
              <a:t>of employees in new, good work</a:t>
            </a:r>
          </a:p>
          <a:p>
            <a:pPr lvl="1"/>
            <a:r>
              <a:rPr lang="en-US" sz="2800" dirty="0" smtClean="0"/>
              <a:t>Participation </a:t>
            </a:r>
            <a:r>
              <a:rPr lang="en-US" sz="2800" dirty="0"/>
              <a:t>of the trade unions and </a:t>
            </a:r>
            <a:r>
              <a:rPr lang="en-US" sz="2800" dirty="0" smtClean="0"/>
              <a:t>workers councils</a:t>
            </a:r>
          </a:p>
          <a:p>
            <a:pPr lvl="1"/>
            <a:r>
              <a:rPr lang="en-US" sz="2800" dirty="0" smtClean="0"/>
              <a:t>Accompanying collective bargaining agreements</a:t>
            </a:r>
            <a:endParaRPr lang="en-US" sz="2800"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25</a:t>
            </a:fld>
            <a:endParaRPr lang="de-DE"/>
          </a:p>
        </p:txBody>
      </p:sp>
      <p:sp>
        <p:nvSpPr>
          <p:cNvPr id="10"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6274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9"/>
          </p:nvPr>
        </p:nvSpPr>
        <p:spPr/>
        <p:txBody>
          <a:bodyPr>
            <a:normAutofit fontScale="92500" lnSpcReduction="10000"/>
          </a:bodyPr>
          <a:lstStyle/>
          <a:p>
            <a:r>
              <a:rPr lang="en-US" sz="2600" b="1" dirty="0" smtClean="0"/>
              <a:t>Structural </a:t>
            </a:r>
            <a:r>
              <a:rPr lang="en-US" sz="2600" b="1" dirty="0"/>
              <a:t>change is being actively shaped </a:t>
            </a:r>
            <a:r>
              <a:rPr lang="en-US" sz="2600" dirty="0" smtClean="0"/>
              <a:t>– in cooperation with social </a:t>
            </a:r>
            <a:r>
              <a:rPr lang="en-US" sz="2600" dirty="0"/>
              <a:t>partners</a:t>
            </a:r>
            <a:r>
              <a:rPr lang="de-DE" sz="2600" dirty="0" smtClean="0"/>
              <a:t> </a:t>
            </a:r>
          </a:p>
          <a:p>
            <a:pPr lvl="1"/>
            <a:r>
              <a:rPr lang="en-US" sz="2800" dirty="0" smtClean="0"/>
              <a:t>Target: </a:t>
            </a:r>
            <a:r>
              <a:rPr lang="en-US" sz="2800" dirty="0"/>
              <a:t>To create high-quality jobs and value creation to the same extent as they will be reduced </a:t>
            </a:r>
          </a:p>
          <a:p>
            <a:pPr lvl="1"/>
            <a:r>
              <a:rPr lang="en-US" sz="2800" dirty="0"/>
              <a:t>Consideration of </a:t>
            </a:r>
            <a:r>
              <a:rPr lang="en-US" sz="2800" dirty="0" smtClean="0"/>
              <a:t>lignite mining regions </a:t>
            </a:r>
            <a:r>
              <a:rPr lang="en-US" sz="2800" u="sng" dirty="0"/>
              <a:t>and</a:t>
            </a:r>
            <a:r>
              <a:rPr lang="en-US" sz="2800" dirty="0"/>
              <a:t> hard coal locations </a:t>
            </a:r>
            <a:endParaRPr lang="en-US" sz="2800" dirty="0" smtClean="0"/>
          </a:p>
          <a:p>
            <a:pPr lvl="1"/>
            <a:r>
              <a:rPr lang="en-US" sz="2800" dirty="0"/>
              <a:t>40 billion </a:t>
            </a:r>
            <a:r>
              <a:rPr lang="en-US" sz="2800" dirty="0" smtClean="0"/>
              <a:t>Euros over </a:t>
            </a:r>
            <a:r>
              <a:rPr lang="en-US" sz="2800" dirty="0"/>
              <a:t>a period of 20 </a:t>
            </a:r>
            <a:r>
              <a:rPr lang="en-US" sz="2800" dirty="0" smtClean="0"/>
              <a:t>years for structural </a:t>
            </a:r>
            <a:r>
              <a:rPr lang="en-US" sz="2800" dirty="0"/>
              <a:t>aid </a:t>
            </a:r>
            <a:endParaRPr lang="en-US" sz="2800" dirty="0" smtClean="0"/>
          </a:p>
          <a:p>
            <a:pPr lvl="1"/>
            <a:r>
              <a:rPr lang="en-US" sz="2800" dirty="0" smtClean="0"/>
              <a:t>Settlement </a:t>
            </a:r>
            <a:r>
              <a:rPr lang="en-US" sz="2800" dirty="0"/>
              <a:t>of federal authorities and research institutions </a:t>
            </a:r>
            <a:endParaRPr lang="en-US" sz="2800" dirty="0" smtClean="0"/>
          </a:p>
          <a:p>
            <a:pPr lvl="1"/>
            <a:r>
              <a:rPr lang="en-US" sz="2800" dirty="0"/>
              <a:t>Involvement of local social partners </a:t>
            </a:r>
            <a:endParaRPr lang="en-US" sz="2800" dirty="0" smtClean="0"/>
          </a:p>
          <a:p>
            <a:pPr lvl="1"/>
            <a:r>
              <a:rPr lang="en-US" sz="2800" dirty="0" smtClean="0"/>
              <a:t>An immediate action </a:t>
            </a:r>
            <a:r>
              <a:rPr lang="en-US" sz="2800" dirty="0" err="1" smtClean="0"/>
              <a:t>programme</a:t>
            </a:r>
            <a:r>
              <a:rPr lang="en-US" sz="2800" dirty="0" smtClean="0"/>
              <a:t> starting now</a:t>
            </a:r>
            <a:endParaRPr lang="de-DE" sz="2800"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26</a:t>
            </a:fld>
            <a:endParaRPr lang="de-DE"/>
          </a:p>
        </p:txBody>
      </p:sp>
      <p:sp>
        <p:nvSpPr>
          <p:cNvPr id="10" name="Titel 7"/>
          <p:cNvSpPr txBox="1">
            <a:spLocks/>
          </p:cNvSpPr>
          <p:nvPr/>
        </p:nvSpPr>
        <p:spPr>
          <a:xfrm>
            <a:off x="480905" y="630026"/>
            <a:ext cx="6254636" cy="1016760"/>
          </a:xfrm>
          <a:prstGeom prst="rect">
            <a:avLst/>
          </a:prstGeom>
        </p:spPr>
        <p:txBody>
          <a:bodyPr vert="horz" lIns="0" tIns="45720" rIns="0" bIns="45720" rtlCol="0" anchor="b">
            <a:noAutofit/>
          </a:bodyPr>
          <a:lst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a:lstStyle>
          <a:p>
            <a:r>
              <a:rPr lang="de-DE" dirty="0" err="1" smtClean="0"/>
              <a:t>What</a:t>
            </a:r>
            <a:r>
              <a:rPr lang="de-DE" dirty="0" smtClean="0"/>
              <a:t> </a:t>
            </a:r>
            <a:r>
              <a:rPr lang="de-DE" dirty="0" err="1" smtClean="0"/>
              <a:t>does</a:t>
            </a:r>
            <a:r>
              <a:rPr lang="de-DE" dirty="0" smtClean="0"/>
              <a:t> </a:t>
            </a:r>
            <a:r>
              <a:rPr lang="de-DE" dirty="0" err="1" smtClean="0"/>
              <a:t>the</a:t>
            </a:r>
            <a:r>
              <a:rPr lang="de-DE" dirty="0" smtClean="0"/>
              <a:t> </a:t>
            </a:r>
            <a:r>
              <a:rPr lang="de-DE" dirty="0" err="1" smtClean="0"/>
              <a:t>report</a:t>
            </a:r>
            <a:r>
              <a:rPr lang="de-DE" dirty="0" smtClean="0"/>
              <a:t> </a:t>
            </a:r>
            <a:r>
              <a:rPr lang="de-DE" dirty="0" err="1" smtClean="0"/>
              <a:t>mean</a:t>
            </a:r>
            <a:r>
              <a:rPr lang="de-DE" dirty="0" smtClean="0"/>
              <a:t> </a:t>
            </a:r>
            <a:r>
              <a:rPr lang="de-DE" dirty="0" err="1" smtClean="0"/>
              <a:t>for</a:t>
            </a:r>
            <a:r>
              <a:rPr lang="de-DE" dirty="0" smtClean="0"/>
              <a:t> </a:t>
            </a:r>
            <a:r>
              <a:rPr lang="de-DE" dirty="0" err="1" smtClean="0"/>
              <a:t>structural</a:t>
            </a:r>
            <a:r>
              <a:rPr lang="de-DE" dirty="0" smtClean="0"/>
              <a:t> </a:t>
            </a:r>
            <a:r>
              <a:rPr lang="de-DE" dirty="0" err="1" smtClean="0"/>
              <a:t>change</a:t>
            </a:r>
            <a:r>
              <a:rPr lang="de-DE" dirty="0" smtClean="0"/>
              <a:t>?</a:t>
            </a:r>
            <a:endParaRPr lang="de-DE" dirty="0"/>
          </a:p>
        </p:txBody>
      </p:sp>
      <p:sp>
        <p:nvSpPr>
          <p:cNvPr id="8"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35896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9"/>
          </p:nvPr>
        </p:nvSpPr>
        <p:spPr>
          <a:xfrm>
            <a:off x="457881" y="1702292"/>
            <a:ext cx="8074559" cy="4859337"/>
          </a:xfrm>
        </p:spPr>
        <p:txBody>
          <a:bodyPr>
            <a:noAutofit/>
          </a:bodyPr>
          <a:lstStyle/>
          <a:p>
            <a:r>
              <a:rPr lang="en-US" sz="2000" b="1" dirty="0" smtClean="0"/>
              <a:t>No </a:t>
            </a:r>
            <a:r>
              <a:rPr lang="en-US" sz="2000" b="1" dirty="0"/>
              <a:t>unconditional shutdown logic</a:t>
            </a:r>
            <a:r>
              <a:rPr lang="en-US" sz="2000" dirty="0"/>
              <a:t> for coal, </a:t>
            </a:r>
            <a:r>
              <a:rPr lang="en-US" sz="2000" dirty="0" smtClean="0"/>
              <a:t>but </a:t>
            </a:r>
            <a:r>
              <a:rPr lang="en-US" sz="2000" dirty="0"/>
              <a:t>conditioned and </a:t>
            </a:r>
            <a:r>
              <a:rPr lang="en-US" sz="2000" dirty="0" smtClean="0"/>
              <a:t>voluntary</a:t>
            </a:r>
            <a:endParaRPr lang="de-DE" sz="2000" dirty="0" smtClean="0"/>
          </a:p>
          <a:p>
            <a:r>
              <a:rPr lang="en-US" sz="2000" b="1" dirty="0" smtClean="0"/>
              <a:t>Monitoring-checkpoints with </a:t>
            </a:r>
            <a:r>
              <a:rPr lang="en-US" sz="2000" b="1" dirty="0"/>
              <a:t>a </a:t>
            </a:r>
            <a:r>
              <a:rPr lang="en-US" sz="2000" dirty="0" smtClean="0"/>
              <a:t>review </a:t>
            </a:r>
            <a:r>
              <a:rPr lang="en-US" sz="2000" dirty="0"/>
              <a:t>in 2023, 2026, 2029 and 2032 based </a:t>
            </a:r>
            <a:r>
              <a:rPr lang="en-US" sz="2000" dirty="0" smtClean="0"/>
              <a:t>on weather or not defined criteria are met:</a:t>
            </a:r>
            <a:endParaRPr lang="de-DE" sz="2000" dirty="0" smtClean="0"/>
          </a:p>
          <a:p>
            <a:pPr lvl="2"/>
            <a:r>
              <a:rPr lang="en-US" sz="1800" dirty="0" smtClean="0"/>
              <a:t>renewable energies target (65 % by 2030) </a:t>
            </a:r>
          </a:p>
          <a:p>
            <a:pPr lvl="2"/>
            <a:r>
              <a:rPr lang="en-US" sz="1800" dirty="0" smtClean="0"/>
              <a:t>electricity grid </a:t>
            </a:r>
            <a:r>
              <a:rPr lang="en-US" sz="1800" dirty="0"/>
              <a:t>expansion </a:t>
            </a:r>
            <a:r>
              <a:rPr lang="en-US" sz="1800" dirty="0" smtClean="0"/>
              <a:t>/ electricity </a:t>
            </a:r>
            <a:r>
              <a:rPr lang="en-US" sz="1800" dirty="0"/>
              <a:t>storage capacities</a:t>
            </a:r>
          </a:p>
          <a:p>
            <a:pPr lvl="2"/>
            <a:r>
              <a:rPr lang="en-US" sz="1800" dirty="0" smtClean="0"/>
              <a:t>combined </a:t>
            </a:r>
            <a:r>
              <a:rPr lang="en-US" sz="1800" dirty="0"/>
              <a:t>heat and </a:t>
            </a:r>
            <a:r>
              <a:rPr lang="en-US" sz="1800" dirty="0" smtClean="0"/>
              <a:t>power</a:t>
            </a:r>
            <a:endParaRPr lang="de-DE" sz="1800" dirty="0"/>
          </a:p>
          <a:p>
            <a:pPr lvl="2"/>
            <a:r>
              <a:rPr lang="en-US" sz="1800" dirty="0"/>
              <a:t>s</a:t>
            </a:r>
            <a:r>
              <a:rPr lang="en-US" sz="1800" dirty="0" smtClean="0"/>
              <a:t>ecurity </a:t>
            </a:r>
            <a:r>
              <a:rPr lang="en-US" sz="1800" dirty="0"/>
              <a:t>of </a:t>
            </a:r>
            <a:r>
              <a:rPr lang="en-US" sz="1800" dirty="0" smtClean="0"/>
              <a:t>supply / electricity </a:t>
            </a:r>
            <a:r>
              <a:rPr lang="en-US" sz="1800" dirty="0"/>
              <a:t>prices for industry and households</a:t>
            </a:r>
            <a:endParaRPr lang="de-DE" sz="1800" dirty="0"/>
          </a:p>
          <a:p>
            <a:pPr lvl="2"/>
            <a:r>
              <a:rPr lang="en-US" sz="1800" dirty="0" smtClean="0"/>
              <a:t>creation </a:t>
            </a:r>
            <a:r>
              <a:rPr lang="en-US" sz="1800" dirty="0"/>
              <a:t>of new value added and </a:t>
            </a:r>
            <a:r>
              <a:rPr lang="en-US" sz="1800" dirty="0" smtClean="0"/>
              <a:t>employment</a:t>
            </a:r>
          </a:p>
          <a:p>
            <a:pPr lvl="2"/>
            <a:r>
              <a:rPr lang="en-US" sz="1800" dirty="0"/>
              <a:t>a</a:t>
            </a:r>
            <a:r>
              <a:rPr lang="en-US" sz="1800" dirty="0" smtClean="0"/>
              <a:t>chieving climate </a:t>
            </a:r>
            <a:r>
              <a:rPr lang="en-US" sz="1800" dirty="0"/>
              <a:t>goals in the energy sector</a:t>
            </a:r>
            <a:r>
              <a:rPr lang="de-DE" sz="1800" dirty="0" smtClean="0"/>
              <a:t> </a:t>
            </a:r>
          </a:p>
          <a:p>
            <a:pPr marL="269875" lvl="2">
              <a:spcBef>
                <a:spcPts val="1200"/>
              </a:spcBef>
            </a:pPr>
            <a:r>
              <a:rPr lang="en-US" sz="2000" b="1" dirty="0" smtClean="0"/>
              <a:t>If the criteria are not met</a:t>
            </a:r>
            <a:r>
              <a:rPr lang="en-US" sz="2000" dirty="0" smtClean="0"/>
              <a:t> </a:t>
            </a:r>
            <a:r>
              <a:rPr lang="de-DE" sz="2000" dirty="0" err="1" smtClean="0"/>
              <a:t>the</a:t>
            </a:r>
            <a:r>
              <a:rPr lang="de-DE" sz="2000" dirty="0" smtClean="0"/>
              <a:t> </a:t>
            </a:r>
            <a:r>
              <a:rPr lang="de-DE" sz="2000" dirty="0" err="1" smtClean="0"/>
              <a:t>government</a:t>
            </a:r>
            <a:r>
              <a:rPr lang="de-DE" sz="2000" dirty="0" smtClean="0"/>
              <a:t> </a:t>
            </a:r>
            <a:r>
              <a:rPr lang="de-DE" sz="2000" dirty="0" err="1" smtClean="0"/>
              <a:t>has</a:t>
            </a:r>
            <a:r>
              <a:rPr lang="de-DE" sz="2000" dirty="0" smtClean="0"/>
              <a:t> </a:t>
            </a:r>
            <a:r>
              <a:rPr lang="de-DE" sz="2000" dirty="0" err="1" smtClean="0"/>
              <a:t>to</a:t>
            </a:r>
            <a:r>
              <a:rPr lang="de-DE" sz="2000" dirty="0" smtClean="0"/>
              <a:t> </a:t>
            </a:r>
            <a:r>
              <a:rPr lang="de-DE" sz="2000" dirty="0" err="1" smtClean="0"/>
              <a:t>act</a:t>
            </a:r>
            <a:r>
              <a:rPr lang="de-DE" sz="2000" dirty="0" smtClean="0"/>
              <a:t> </a:t>
            </a:r>
            <a:r>
              <a:rPr lang="de-DE" sz="2000" dirty="0" err="1" smtClean="0"/>
              <a:t>accordingly</a:t>
            </a:r>
            <a:r>
              <a:rPr lang="de-DE" sz="2000" dirty="0" smtClean="0"/>
              <a:t>.</a:t>
            </a:r>
          </a:p>
          <a:p>
            <a:pPr lvl="2"/>
            <a:r>
              <a:rPr lang="de-DE" sz="1800" dirty="0" err="1" smtClean="0"/>
              <a:t>supervision</a:t>
            </a:r>
            <a:r>
              <a:rPr lang="de-DE" sz="1800" dirty="0" smtClean="0"/>
              <a:t> </a:t>
            </a:r>
            <a:r>
              <a:rPr lang="de-DE" sz="1800" dirty="0" err="1"/>
              <a:t>by</a:t>
            </a:r>
            <a:r>
              <a:rPr lang="de-DE" sz="1800" dirty="0"/>
              <a:t> i</a:t>
            </a:r>
            <a:r>
              <a:rPr lang="en-US" sz="1800" dirty="0" err="1"/>
              <a:t>ndependent</a:t>
            </a:r>
            <a:r>
              <a:rPr lang="en-US" sz="1800" dirty="0"/>
              <a:t> expert </a:t>
            </a:r>
            <a:r>
              <a:rPr lang="en-US" sz="1800" dirty="0" smtClean="0"/>
              <a:t>panel (unions will be involved)</a:t>
            </a:r>
          </a:p>
          <a:p>
            <a:r>
              <a:rPr lang="en-US" sz="2000" b="1" dirty="0"/>
              <a:t>Secured competitiveness</a:t>
            </a:r>
          </a:p>
          <a:p>
            <a:pPr lvl="2"/>
            <a:r>
              <a:rPr lang="en-US" sz="1800" dirty="0" smtClean="0"/>
              <a:t>compensations </a:t>
            </a:r>
            <a:r>
              <a:rPr lang="en-US" sz="1800" dirty="0"/>
              <a:t>for losses of operating companies </a:t>
            </a:r>
          </a:p>
          <a:p>
            <a:pPr lvl="2"/>
            <a:r>
              <a:rPr lang="en-US" sz="1800" dirty="0"/>
              <a:t>compensation for increases in </a:t>
            </a:r>
            <a:r>
              <a:rPr lang="en-US" sz="1800" dirty="0" smtClean="0"/>
              <a:t>electricity prices for companies and private </a:t>
            </a:r>
            <a:r>
              <a:rPr lang="en-US" sz="1800" dirty="0" err="1" smtClean="0"/>
              <a:t>househoulds</a:t>
            </a:r>
            <a:endParaRPr lang="de-DE" sz="1800"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27</a:t>
            </a:fld>
            <a:endParaRPr lang="de-DE"/>
          </a:p>
        </p:txBody>
      </p:sp>
      <p:sp>
        <p:nvSpPr>
          <p:cNvPr id="10" name="Titel 7"/>
          <p:cNvSpPr txBox="1">
            <a:spLocks/>
          </p:cNvSpPr>
          <p:nvPr/>
        </p:nvSpPr>
        <p:spPr>
          <a:xfrm>
            <a:off x="479967" y="399134"/>
            <a:ext cx="6254636" cy="1016760"/>
          </a:xfrm>
          <a:prstGeom prst="rect">
            <a:avLst/>
          </a:prstGeom>
        </p:spPr>
        <p:txBody>
          <a:bodyPr vert="horz" lIns="0" tIns="45720" rIns="0" bIns="45720" rtlCol="0" anchor="b">
            <a:noAutofit/>
          </a:bodyPr>
          <a:lst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a:lstStyle>
          <a:p>
            <a:r>
              <a:rPr lang="en-US" dirty="0" smtClean="0"/>
              <a:t>What does it mean for the energy sector and industry?</a:t>
            </a:r>
            <a:endParaRPr lang="de-DE" dirty="0"/>
          </a:p>
        </p:txBody>
      </p:sp>
      <p:sp>
        <p:nvSpPr>
          <p:cNvPr id="8"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6016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Members </a:t>
            </a:r>
            <a:r>
              <a:rPr lang="de-DE" dirty="0" err="1" smtClean="0"/>
              <a:t>of</a:t>
            </a:r>
            <a:r>
              <a:rPr lang="de-DE" dirty="0" smtClean="0"/>
              <a:t> </a:t>
            </a:r>
            <a:r>
              <a:rPr lang="de-DE" dirty="0" err="1" smtClean="0"/>
              <a:t>the</a:t>
            </a:r>
            <a:r>
              <a:rPr lang="de-DE" dirty="0" smtClean="0"/>
              <a:t> </a:t>
            </a:r>
            <a:r>
              <a:rPr lang="de-DE" dirty="0" err="1" smtClean="0"/>
              <a:t>commission</a:t>
            </a:r>
            <a:endParaRPr lang="de-DE" dirty="0"/>
          </a:p>
        </p:txBody>
      </p:sp>
      <p:sp>
        <p:nvSpPr>
          <p:cNvPr id="3" name="Foliennummernplatzhalter 2"/>
          <p:cNvSpPr>
            <a:spLocks noGrp="1"/>
          </p:cNvSpPr>
          <p:nvPr>
            <p:ph type="sldNum" sz="quarter" idx="21"/>
          </p:nvPr>
        </p:nvSpPr>
        <p:spPr/>
        <p:txBody>
          <a:bodyPr/>
          <a:lstStyle/>
          <a:p>
            <a:fld id="{AFD614E4-375A-4EDC-BFFF-A8EED9A9DFC6}" type="slidenum">
              <a:rPr lang="de-DE" smtClean="0"/>
              <a:pPr/>
              <a:t>28</a:t>
            </a:fld>
            <a:endParaRPr lang="de-DE"/>
          </a:p>
        </p:txBody>
      </p:sp>
      <p:sp>
        <p:nvSpPr>
          <p:cNvPr id="6"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pic>
        <p:nvPicPr>
          <p:cNvPr id="7" name="Inhaltsplatzhalter 6"/>
          <p:cNvPicPr>
            <a:picLocks noGrp="1" noChangeAspect="1"/>
          </p:cNvPicPr>
          <p:nvPr>
            <p:ph sz="quarter" idx="19"/>
          </p:nvPr>
        </p:nvPicPr>
        <p:blipFill>
          <a:blip r:embed="rId3"/>
          <a:stretch>
            <a:fillRect/>
          </a:stretch>
        </p:blipFill>
        <p:spPr>
          <a:xfrm>
            <a:off x="395536" y="2564904"/>
            <a:ext cx="8325284" cy="3377766"/>
          </a:xfrm>
          <a:prstGeom prst="rect">
            <a:avLst/>
          </a:prstGeom>
        </p:spPr>
      </p:pic>
      <p:sp>
        <p:nvSpPr>
          <p:cNvPr id="8" name="Inhaltsplatzhalter 6"/>
          <p:cNvSpPr txBox="1">
            <a:spLocks/>
          </p:cNvSpPr>
          <p:nvPr/>
        </p:nvSpPr>
        <p:spPr>
          <a:xfrm>
            <a:off x="468313" y="1844675"/>
            <a:ext cx="7775575" cy="4752676"/>
          </a:xfrm>
          <a:prstGeom prst="rect">
            <a:avLst/>
          </a:prstGeom>
        </p:spPr>
        <p:txBody>
          <a:bodyPr vert="horz" lIns="0" tIns="45720" rIns="0" bIns="45720" rtlCol="0">
            <a:normAutofit/>
          </a:bodyPr>
          <a:lstStyle>
            <a:lvl1pPr marL="269875" indent="-269875" algn="l" defTabSz="914400" rtl="0" eaLnBrk="1" latinLnBrk="0" hangingPunct="1">
              <a:spcBef>
                <a:spcPts val="1200"/>
              </a:spcBef>
              <a:buClr>
                <a:schemeClr val="accent1"/>
              </a:buClr>
              <a:buSzPct val="90000"/>
              <a:buFont typeface="Wingdings" pitchFamily="2" charset="2"/>
              <a:buChar char="§"/>
              <a:defRPr sz="2400" kern="1200">
                <a:solidFill>
                  <a:schemeClr val="tx1"/>
                </a:solidFill>
                <a:latin typeface="+mn-lt"/>
                <a:ea typeface="+mn-ea"/>
                <a:cs typeface="+mn-cs"/>
              </a:defRPr>
            </a:lvl1pPr>
            <a:lvl2pPr marL="539750" indent="-269875" algn="l" defTabSz="914400" rtl="0" eaLnBrk="1" latinLnBrk="0" hangingPunct="1">
              <a:spcBef>
                <a:spcPts val="600"/>
              </a:spcBef>
              <a:buClr>
                <a:schemeClr val="accent1"/>
              </a:buClr>
              <a:buSzPct val="90000"/>
              <a:buFont typeface="Wingdings" pitchFamily="2" charset="2"/>
              <a:buChar char="§"/>
              <a:defRPr sz="2400" kern="1200">
                <a:solidFill>
                  <a:schemeClr val="tx1"/>
                </a:solidFill>
                <a:latin typeface="+mn-lt"/>
                <a:ea typeface="+mn-ea"/>
                <a:cs typeface="+mn-cs"/>
              </a:defRPr>
            </a:lvl2pPr>
            <a:lvl3pPr marL="809625" indent="-269875" algn="l" defTabSz="914400" rtl="0" eaLnBrk="1" latinLnBrk="0" hangingPunct="1">
              <a:spcBef>
                <a:spcPts val="300"/>
              </a:spcBef>
              <a:buClr>
                <a:schemeClr val="accent1"/>
              </a:buClr>
              <a:buSzPct val="90000"/>
              <a:buFont typeface="Wingdings" pitchFamily="2" charset="2"/>
              <a:buChar char="§"/>
              <a:defRPr sz="2400" kern="1200">
                <a:solidFill>
                  <a:schemeClr val="tx1"/>
                </a:solidFill>
                <a:latin typeface="+mn-lt"/>
                <a:ea typeface="+mn-ea"/>
                <a:cs typeface="+mn-cs"/>
              </a:defRPr>
            </a:lvl3pPr>
            <a:lvl4pPr marL="1079500" indent="-269875"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4pPr>
            <a:lvl5pPr marL="1341438" indent="-261938"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31 members from different groups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de-DE" sz="800" dirty="0" smtClean="0"/>
              <a:t>Source: Agora Energiewende</a:t>
            </a:r>
            <a:endParaRPr lang="de-DE" sz="800" dirty="0"/>
          </a:p>
        </p:txBody>
      </p:sp>
    </p:spTree>
    <p:extLst>
      <p:ext uri="{BB962C8B-B14F-4D97-AF65-F5344CB8AC3E}">
        <p14:creationId xmlns:p14="http://schemas.microsoft.com/office/powerpoint/2010/main" val="214648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What‘s</a:t>
            </a:r>
            <a:r>
              <a:rPr lang="de-DE" dirty="0" smtClean="0"/>
              <a:t> </a:t>
            </a:r>
            <a:r>
              <a:rPr lang="de-DE" dirty="0" err="1" smtClean="0"/>
              <a:t>next</a:t>
            </a:r>
            <a:r>
              <a:rPr lang="de-DE" dirty="0" smtClean="0"/>
              <a:t>?</a:t>
            </a:r>
            <a:endParaRPr lang="de-DE" dirty="0"/>
          </a:p>
        </p:txBody>
      </p:sp>
      <p:sp>
        <p:nvSpPr>
          <p:cNvPr id="3" name="Inhaltsplatzhalter 2"/>
          <p:cNvSpPr>
            <a:spLocks noGrp="1"/>
          </p:cNvSpPr>
          <p:nvPr>
            <p:ph sz="quarter" idx="19"/>
          </p:nvPr>
        </p:nvSpPr>
        <p:spPr>
          <a:xfrm>
            <a:off x="468313" y="1813060"/>
            <a:ext cx="7775575" cy="4321175"/>
          </a:xfrm>
        </p:spPr>
        <p:txBody>
          <a:bodyPr>
            <a:normAutofit/>
          </a:bodyPr>
          <a:lstStyle/>
          <a:p>
            <a:r>
              <a:rPr lang="en-US" dirty="0"/>
              <a:t>Implementation by the federal government </a:t>
            </a:r>
            <a:r>
              <a:rPr lang="en-US" dirty="0" smtClean="0"/>
              <a:t>begins now</a:t>
            </a:r>
          </a:p>
          <a:p>
            <a:r>
              <a:rPr lang="en-US" dirty="0"/>
              <a:t>Critical debate among coalition parties – so far no </a:t>
            </a:r>
            <a:r>
              <a:rPr lang="en-US" dirty="0" smtClean="0"/>
              <a:t>consensus on the whole package </a:t>
            </a:r>
            <a:endParaRPr lang="en-US" dirty="0"/>
          </a:p>
          <a:p>
            <a:r>
              <a:rPr lang="en-US" dirty="0" smtClean="0"/>
              <a:t>Draft law for </a:t>
            </a:r>
            <a:r>
              <a:rPr lang="en-US" b="1" dirty="0" smtClean="0"/>
              <a:t>structural aid </a:t>
            </a:r>
            <a:r>
              <a:rPr lang="en-US" dirty="0" smtClean="0"/>
              <a:t>in April</a:t>
            </a:r>
          </a:p>
          <a:p>
            <a:r>
              <a:rPr lang="de-DE" dirty="0" err="1" smtClean="0"/>
              <a:t>Draft</a:t>
            </a:r>
            <a:r>
              <a:rPr lang="de-DE" dirty="0" smtClean="0"/>
              <a:t> </a:t>
            </a:r>
            <a:r>
              <a:rPr lang="de-DE" dirty="0" err="1" smtClean="0"/>
              <a:t>law</a:t>
            </a:r>
            <a:r>
              <a:rPr lang="de-DE" dirty="0" smtClean="0"/>
              <a:t> </a:t>
            </a:r>
            <a:r>
              <a:rPr lang="de-DE" dirty="0" err="1" smtClean="0"/>
              <a:t>for</a:t>
            </a:r>
            <a:r>
              <a:rPr lang="de-DE" dirty="0" smtClean="0"/>
              <a:t> </a:t>
            </a:r>
            <a:r>
              <a:rPr lang="de-DE" b="1" dirty="0" err="1"/>
              <a:t>e</a:t>
            </a:r>
            <a:r>
              <a:rPr lang="de-DE" b="1" dirty="0" err="1" smtClean="0"/>
              <a:t>nergy</a:t>
            </a:r>
            <a:r>
              <a:rPr lang="de-DE" b="1" dirty="0" smtClean="0"/>
              <a:t> </a:t>
            </a:r>
            <a:r>
              <a:rPr lang="de-DE" b="1" dirty="0" err="1"/>
              <a:t>and</a:t>
            </a:r>
            <a:r>
              <a:rPr lang="de-DE" b="1" dirty="0"/>
              <a:t> </a:t>
            </a:r>
            <a:r>
              <a:rPr lang="de-DE" b="1" dirty="0" err="1" smtClean="0"/>
              <a:t>climate</a:t>
            </a:r>
            <a:r>
              <a:rPr lang="de-DE" b="1" dirty="0" smtClean="0"/>
              <a:t> </a:t>
            </a:r>
            <a:r>
              <a:rPr lang="de-DE" b="1" dirty="0" err="1"/>
              <a:t>p</a:t>
            </a:r>
            <a:r>
              <a:rPr lang="de-DE" b="1" dirty="0" err="1" smtClean="0"/>
              <a:t>olicy</a:t>
            </a:r>
            <a:r>
              <a:rPr lang="de-DE" b="1" dirty="0" smtClean="0"/>
              <a:t> </a:t>
            </a:r>
            <a:r>
              <a:rPr lang="de-DE" b="1" dirty="0" err="1" smtClean="0"/>
              <a:t>measures</a:t>
            </a:r>
            <a:r>
              <a:rPr lang="de-DE" b="1" dirty="0" smtClean="0"/>
              <a:t> </a:t>
            </a:r>
            <a:r>
              <a:rPr lang="de-DE" dirty="0" smtClean="0"/>
              <a:t>in </a:t>
            </a:r>
            <a:r>
              <a:rPr lang="de-DE" dirty="0" err="1" smtClean="0"/>
              <a:t>autumn</a:t>
            </a:r>
            <a:endParaRPr lang="de-DE" dirty="0" smtClean="0"/>
          </a:p>
          <a:p>
            <a:endParaRPr lang="de-DE" dirty="0"/>
          </a:p>
          <a:p>
            <a:r>
              <a:rPr lang="en-US" dirty="0"/>
              <a:t>First monitoring in 2023 by independent expert panel</a:t>
            </a:r>
            <a:endParaRPr lang="de-DE" dirty="0"/>
          </a:p>
          <a:p>
            <a:endParaRPr lang="de-DE" dirty="0" smtClean="0"/>
          </a:p>
          <a:p>
            <a:pPr marL="0" indent="0">
              <a:buNone/>
            </a:pPr>
            <a:endParaRPr lang="de-DE" dirty="0"/>
          </a:p>
          <a:p>
            <a:endParaRPr lang="en-US" dirty="0" smtClean="0"/>
          </a:p>
        </p:txBody>
      </p:sp>
      <p:sp>
        <p:nvSpPr>
          <p:cNvPr id="5" name="Foliennummernplatzhalter 4"/>
          <p:cNvSpPr>
            <a:spLocks noGrp="1"/>
          </p:cNvSpPr>
          <p:nvPr>
            <p:ph type="sldNum" sz="quarter" idx="21"/>
          </p:nvPr>
        </p:nvSpPr>
        <p:spPr/>
        <p:txBody>
          <a:bodyPr/>
          <a:lstStyle/>
          <a:p>
            <a:fld id="{AFD614E4-375A-4EDC-BFFF-A8EED9A9DFC6}" type="slidenum">
              <a:rPr lang="de-DE" smtClean="0"/>
              <a:pPr/>
              <a:t>29</a:t>
            </a:fld>
            <a:endParaRPr lang="de-DE"/>
          </a:p>
        </p:txBody>
      </p:sp>
      <p:sp>
        <p:nvSpPr>
          <p:cNvPr id="6"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64520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About DGB</a:t>
            </a:r>
            <a:endParaRPr lang="en-US" dirty="0"/>
          </a:p>
        </p:txBody>
      </p:sp>
      <p:sp>
        <p:nvSpPr>
          <p:cNvPr id="3" name="Foliennummernplatzhalter 2"/>
          <p:cNvSpPr>
            <a:spLocks noGrp="1"/>
          </p:cNvSpPr>
          <p:nvPr>
            <p:ph type="sldNum" sz="quarter" idx="11"/>
          </p:nvPr>
        </p:nvSpPr>
        <p:spPr/>
        <p:txBody>
          <a:bodyPr/>
          <a:lstStyle/>
          <a:p>
            <a:fld id="{AFD614E4-375A-4EDC-BFFF-A8EED9A9DFC6}" type="slidenum">
              <a:rPr lang="de-DE" smtClean="0"/>
              <a:pPr/>
              <a:t>3</a:t>
            </a:fld>
            <a:endParaRPr lang="de-DE"/>
          </a:p>
        </p:txBody>
      </p:sp>
      <p:pic>
        <p:nvPicPr>
          <p:cNvPr id="7" name="image1.png"/>
          <p:cNvPicPr>
            <a:picLocks/>
          </p:cNvPicPr>
          <p:nvPr/>
        </p:nvPicPr>
        <p:blipFill>
          <a:blip r:embed="rId3">
            <a:extLst/>
          </a:blip>
          <a:stretch>
            <a:fillRect/>
          </a:stretch>
        </p:blipFill>
        <p:spPr bwMode="auto">
          <a:xfrm>
            <a:off x="871847" y="2345057"/>
            <a:ext cx="7565451" cy="4252294"/>
          </a:xfrm>
          <a:prstGeom prst="rect">
            <a:avLst/>
          </a:prstGeom>
          <a:noFill/>
          <a:ln w="12700">
            <a:noFill/>
            <a:miter lim="4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3623502" y="5699854"/>
            <a:ext cx="2460666" cy="828000"/>
          </a:xfrm>
          <a:prstGeom prst="rect">
            <a:avLst/>
          </a:prstGeom>
          <a:solidFill>
            <a:schemeClr val="bg1"/>
          </a:solidFill>
        </p:spPr>
        <p:txBody>
          <a:bodyPr wrap="square" rtlCol="0">
            <a:spAutoFit/>
          </a:bodyPr>
          <a:lstStyle/>
          <a:p>
            <a:r>
              <a:rPr lang="de-DE" sz="1800" dirty="0" smtClean="0">
                <a:ln w="0"/>
                <a:effectLst>
                  <a:outerShdw blurRad="50800" dist="38100" dir="5400000" algn="t" rotWithShape="0">
                    <a:prstClr val="black">
                      <a:alpha val="40000"/>
                    </a:prstClr>
                  </a:outerShdw>
                </a:effectLst>
              </a:rPr>
              <a:t>8 </a:t>
            </a:r>
            <a:r>
              <a:rPr lang="de-DE" sz="1800" dirty="0" err="1" smtClean="0">
                <a:ln w="0"/>
                <a:effectLst>
                  <a:outerShdw blurRad="50800" dist="38100" dir="5400000" algn="t" rotWithShape="0">
                    <a:prstClr val="black">
                      <a:alpha val="40000"/>
                    </a:prstClr>
                  </a:outerShdw>
                </a:effectLst>
              </a:rPr>
              <a:t>trade</a:t>
            </a:r>
            <a:r>
              <a:rPr lang="de-DE" sz="1800" dirty="0" smtClean="0">
                <a:ln w="0"/>
                <a:effectLst>
                  <a:outerShdw blurRad="50800" dist="38100" dir="5400000" algn="t" rotWithShape="0">
                    <a:prstClr val="black">
                      <a:alpha val="40000"/>
                    </a:prstClr>
                  </a:outerShdw>
                </a:effectLst>
              </a:rPr>
              <a:t> </a:t>
            </a:r>
            <a:r>
              <a:rPr lang="de-DE" sz="1800" dirty="0" err="1" smtClean="0">
                <a:ln w="0"/>
                <a:effectLst>
                  <a:outerShdw blurRad="50800" dist="38100" dir="5400000" algn="t" rotWithShape="0">
                    <a:prstClr val="black">
                      <a:alpha val="40000"/>
                    </a:prstClr>
                  </a:outerShdw>
                </a:effectLst>
              </a:rPr>
              <a:t>unions</a:t>
            </a:r>
            <a:r>
              <a:rPr lang="de-DE" sz="1800" dirty="0" smtClean="0">
                <a:ln w="0"/>
                <a:effectLst>
                  <a:outerShdw blurRad="50800" dist="38100" dir="5400000" algn="t" rotWithShape="0">
                    <a:prstClr val="black">
                      <a:alpha val="40000"/>
                    </a:prstClr>
                  </a:outerShdw>
                </a:effectLst>
              </a:rPr>
              <a:t>:</a:t>
            </a:r>
          </a:p>
          <a:p>
            <a:r>
              <a:rPr lang="de-DE" sz="1800" dirty="0" smtClean="0">
                <a:ln w="0"/>
                <a:effectLst>
                  <a:outerShdw blurRad="50800" dist="38100" dir="5400000" algn="t" rotWithShape="0">
                    <a:prstClr val="black">
                      <a:alpha val="40000"/>
                    </a:prstClr>
                  </a:outerShdw>
                </a:effectLst>
              </a:rPr>
              <a:t>~ 6 </a:t>
            </a:r>
            <a:r>
              <a:rPr lang="de-DE" sz="1800" dirty="0" err="1" smtClean="0">
                <a:ln w="0"/>
                <a:effectLst>
                  <a:outerShdw blurRad="50800" dist="38100" dir="5400000" algn="t" rotWithShape="0">
                    <a:prstClr val="black">
                      <a:alpha val="40000"/>
                    </a:prstClr>
                  </a:outerShdw>
                </a:effectLst>
              </a:rPr>
              <a:t>million</a:t>
            </a:r>
            <a:r>
              <a:rPr lang="de-DE" sz="1800" dirty="0" smtClean="0">
                <a:ln w="0"/>
                <a:effectLst>
                  <a:outerShdw blurRad="50800" dist="38100" dir="5400000" algn="t" rotWithShape="0">
                    <a:prstClr val="black">
                      <a:alpha val="40000"/>
                    </a:prstClr>
                  </a:outerShdw>
                </a:effectLst>
              </a:rPr>
              <a:t> </a:t>
            </a:r>
            <a:r>
              <a:rPr lang="de-DE" sz="1800" dirty="0" err="1" smtClean="0">
                <a:ln w="0"/>
                <a:effectLst>
                  <a:outerShdw blurRad="50800" dist="38100" dir="5400000" algn="t" rotWithShape="0">
                    <a:prstClr val="black">
                      <a:alpha val="40000"/>
                    </a:prstClr>
                  </a:outerShdw>
                </a:effectLst>
              </a:rPr>
              <a:t>members</a:t>
            </a:r>
            <a:endParaRPr lang="de-DE" sz="1800" dirty="0" smtClean="0">
              <a:ln w="0"/>
              <a:effectLst>
                <a:outerShdw blurRad="50800" dist="38100" dir="5400000" algn="t" rotWithShape="0">
                  <a:prstClr val="black">
                    <a:alpha val="40000"/>
                  </a:prstClr>
                </a:outerShdw>
              </a:effectLst>
            </a:endParaRPr>
          </a:p>
        </p:txBody>
      </p:sp>
      <p:sp>
        <p:nvSpPr>
          <p:cNvPr id="6" name="Inhaltsplatzhalter 2"/>
          <p:cNvSpPr txBox="1">
            <a:spLocks/>
          </p:cNvSpPr>
          <p:nvPr/>
        </p:nvSpPr>
        <p:spPr>
          <a:xfrm>
            <a:off x="711223" y="1603277"/>
            <a:ext cx="7886700" cy="8896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269875" indent="-269875" algn="l" defTabSz="914400" rtl="0" eaLnBrk="1" latinLnBrk="0" hangingPunct="1">
              <a:spcBef>
                <a:spcPts val="1200"/>
              </a:spcBef>
              <a:buClr>
                <a:schemeClr val="accent1"/>
              </a:buClr>
              <a:buSzPct val="90000"/>
              <a:buFont typeface="Wingdings" pitchFamily="2" charset="2"/>
              <a:buChar char="§"/>
              <a:defRPr sz="2400" kern="1200">
                <a:solidFill>
                  <a:schemeClr val="tx1"/>
                </a:solidFill>
                <a:latin typeface="+mn-lt"/>
                <a:ea typeface="+mn-ea"/>
                <a:cs typeface="+mn-cs"/>
              </a:defRPr>
            </a:lvl1pPr>
            <a:lvl2pPr marL="539750" indent="-269875" algn="l" defTabSz="914400" rtl="0" eaLnBrk="1" latinLnBrk="0" hangingPunct="1">
              <a:spcBef>
                <a:spcPts val="600"/>
              </a:spcBef>
              <a:buClr>
                <a:schemeClr val="accent1"/>
              </a:buClr>
              <a:buSzPct val="90000"/>
              <a:buFont typeface="Wingdings" pitchFamily="2" charset="2"/>
              <a:buChar char="§"/>
              <a:defRPr sz="2400" kern="1200">
                <a:solidFill>
                  <a:schemeClr val="tx1"/>
                </a:solidFill>
                <a:latin typeface="+mn-lt"/>
                <a:ea typeface="+mn-ea"/>
                <a:cs typeface="+mn-cs"/>
              </a:defRPr>
            </a:lvl2pPr>
            <a:lvl3pPr marL="809625" indent="-269875" algn="l" defTabSz="914400" rtl="0" eaLnBrk="1" latinLnBrk="0" hangingPunct="1">
              <a:spcBef>
                <a:spcPts val="300"/>
              </a:spcBef>
              <a:buClr>
                <a:schemeClr val="accent1"/>
              </a:buClr>
              <a:buSzPct val="90000"/>
              <a:buFont typeface="Wingdings" pitchFamily="2" charset="2"/>
              <a:buChar char="§"/>
              <a:defRPr sz="2400" kern="1200">
                <a:solidFill>
                  <a:schemeClr val="tx1"/>
                </a:solidFill>
                <a:latin typeface="+mn-lt"/>
                <a:ea typeface="+mn-ea"/>
                <a:cs typeface="+mn-cs"/>
              </a:defRPr>
            </a:lvl3pPr>
            <a:lvl4pPr marL="1079500" indent="-269875"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4pPr>
            <a:lvl5pPr marL="1341438" indent="-261938" algn="l" defTabSz="914400" rtl="0" eaLnBrk="1" latinLnBrk="0" hangingPunct="1">
              <a:spcBef>
                <a:spcPts val="0"/>
              </a:spcBef>
              <a:buClr>
                <a:schemeClr val="accent1"/>
              </a:buClr>
              <a:buSzPct val="90000"/>
              <a:buFont typeface="Wingdings" pitchFamily="2" charset="2"/>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smtClean="0"/>
              <a:t>The </a:t>
            </a:r>
            <a:r>
              <a:rPr lang="de-DE" dirty="0" err="1" smtClean="0"/>
              <a:t>Confederation</a:t>
            </a:r>
            <a:r>
              <a:rPr lang="de-DE" dirty="0" smtClean="0"/>
              <a:t> </a:t>
            </a:r>
            <a:r>
              <a:rPr lang="de-DE" dirty="0" err="1" smtClean="0"/>
              <a:t>of</a:t>
            </a:r>
            <a:r>
              <a:rPr lang="de-DE" dirty="0" smtClean="0"/>
              <a:t> German Trade </a:t>
            </a:r>
            <a:r>
              <a:rPr lang="de-DE" dirty="0" err="1" smtClean="0"/>
              <a:t>Unions</a:t>
            </a:r>
            <a:r>
              <a:rPr lang="de-DE" dirty="0" smtClean="0"/>
              <a:t> (DGB) </a:t>
            </a:r>
            <a:r>
              <a:rPr lang="de-DE" dirty="0" err="1" smtClean="0"/>
              <a:t>is</a:t>
            </a:r>
            <a:r>
              <a:rPr lang="de-DE" dirty="0" smtClean="0"/>
              <a:t> </a:t>
            </a:r>
            <a:r>
              <a:rPr lang="de-DE" dirty="0" err="1" smtClean="0"/>
              <a:t>the</a:t>
            </a:r>
            <a:r>
              <a:rPr lang="de-DE" dirty="0" smtClean="0"/>
              <a:t> </a:t>
            </a:r>
            <a:r>
              <a:rPr lang="de-DE" dirty="0" err="1" smtClean="0"/>
              <a:t>umbrella</a:t>
            </a:r>
            <a:r>
              <a:rPr lang="de-DE" dirty="0" smtClean="0"/>
              <a:t> </a:t>
            </a:r>
            <a:r>
              <a:rPr lang="de-DE" dirty="0" err="1"/>
              <a:t>o</a:t>
            </a:r>
            <a:r>
              <a:rPr lang="de-DE" dirty="0" err="1" smtClean="0"/>
              <a:t>rganisation</a:t>
            </a:r>
            <a:r>
              <a:rPr lang="de-DE" dirty="0" smtClean="0"/>
              <a:t> </a:t>
            </a:r>
            <a:r>
              <a:rPr lang="de-DE" dirty="0" err="1" smtClean="0"/>
              <a:t>of</a:t>
            </a:r>
            <a:r>
              <a:rPr lang="de-DE" dirty="0" smtClean="0"/>
              <a:t> </a:t>
            </a:r>
            <a:r>
              <a:rPr lang="de-DE" dirty="0"/>
              <a:t>G</a:t>
            </a:r>
            <a:r>
              <a:rPr lang="de-DE" dirty="0" smtClean="0"/>
              <a:t>erman </a:t>
            </a:r>
            <a:r>
              <a:rPr lang="de-DE" dirty="0" err="1" smtClean="0"/>
              <a:t>trade</a:t>
            </a:r>
            <a:r>
              <a:rPr lang="de-DE" dirty="0" smtClean="0"/>
              <a:t> </a:t>
            </a:r>
            <a:r>
              <a:rPr lang="de-DE" dirty="0" err="1" smtClean="0"/>
              <a:t>unions</a:t>
            </a:r>
            <a:endParaRPr lang="de-DE" dirty="0" smtClean="0"/>
          </a:p>
          <a:p>
            <a:endParaRPr lang="de-DE" dirty="0"/>
          </a:p>
        </p:txBody>
      </p:sp>
      <p:sp>
        <p:nvSpPr>
          <p:cNvPr id="9" name="Fußzeilenplatzhalter 8"/>
          <p:cNvSpPr>
            <a:spLocks noGrp="1"/>
          </p:cNvSpPr>
          <p:nvPr>
            <p:ph type="ftr" sz="quarter" idx="12"/>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02340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timeline</a:t>
            </a:r>
            <a:endParaRPr lang="de-DE" dirty="0"/>
          </a:p>
        </p:txBody>
      </p:sp>
      <p:sp>
        <p:nvSpPr>
          <p:cNvPr id="7" name="Inhaltsplatzhalter 6"/>
          <p:cNvSpPr>
            <a:spLocks noGrp="1"/>
          </p:cNvSpPr>
          <p:nvPr>
            <p:ph sz="quarter" idx="19"/>
          </p:nvPr>
        </p:nvSpPr>
        <p:spPr/>
        <p:txBody>
          <a:bodyPr/>
          <a:lstStyle/>
          <a:p>
            <a:r>
              <a:rPr lang="en-US" dirty="0"/>
              <a:t>Coalition Agreement March </a:t>
            </a:r>
            <a:r>
              <a:rPr lang="en-US" dirty="0" smtClean="0"/>
              <a:t>14th, </a:t>
            </a:r>
            <a:r>
              <a:rPr lang="en-US" dirty="0"/>
              <a:t>2018</a:t>
            </a:r>
          </a:p>
          <a:p>
            <a:r>
              <a:rPr lang="en-US" dirty="0"/>
              <a:t>Mandate by the government </a:t>
            </a:r>
            <a:r>
              <a:rPr lang="en-US" dirty="0" smtClean="0"/>
              <a:t>June 6</a:t>
            </a:r>
            <a:r>
              <a:rPr lang="en-US" baseline="30000" dirty="0" smtClean="0"/>
              <a:t>th</a:t>
            </a:r>
            <a:r>
              <a:rPr lang="en-US" dirty="0" smtClean="0"/>
              <a:t>, 2018</a:t>
            </a:r>
            <a:endParaRPr lang="en-US" dirty="0"/>
          </a:p>
          <a:p>
            <a:r>
              <a:rPr lang="en-US" dirty="0" smtClean="0"/>
              <a:t>1st </a:t>
            </a:r>
            <a:r>
              <a:rPr lang="en-US" dirty="0"/>
              <a:t>meeting 26th June 2018</a:t>
            </a:r>
          </a:p>
          <a:p>
            <a:r>
              <a:rPr lang="en-US" dirty="0" smtClean="0"/>
              <a:t>Trips to lignite mining regions from </a:t>
            </a:r>
            <a:r>
              <a:rPr lang="en-US" dirty="0"/>
              <a:t>September to October </a:t>
            </a:r>
            <a:r>
              <a:rPr lang="en-US" dirty="0" smtClean="0"/>
              <a:t>2018</a:t>
            </a:r>
          </a:p>
          <a:p>
            <a:r>
              <a:rPr lang="en-US" dirty="0" smtClean="0"/>
              <a:t>Intermediate report on structural change</a:t>
            </a:r>
            <a:endParaRPr lang="en-US" dirty="0"/>
          </a:p>
          <a:p>
            <a:r>
              <a:rPr lang="en-US" dirty="0" smtClean="0"/>
              <a:t>Intensive </a:t>
            </a:r>
            <a:r>
              <a:rPr lang="en-US" dirty="0"/>
              <a:t>work of the working groups November to December 2018</a:t>
            </a:r>
          </a:p>
          <a:p>
            <a:r>
              <a:rPr lang="en-US" dirty="0" smtClean="0"/>
              <a:t>Last </a:t>
            </a:r>
            <a:r>
              <a:rPr lang="en-US" dirty="0"/>
              <a:t>meeting and final report on January 25, 2019</a:t>
            </a:r>
          </a:p>
          <a:p>
            <a:r>
              <a:rPr lang="en-US" dirty="0" smtClean="0"/>
              <a:t>Now the implementation </a:t>
            </a:r>
            <a:r>
              <a:rPr lang="en-US" dirty="0"/>
              <a:t>begins!</a:t>
            </a:r>
            <a:endParaRPr lang="de-DE" dirty="0"/>
          </a:p>
        </p:txBody>
      </p:sp>
      <p:sp>
        <p:nvSpPr>
          <p:cNvPr id="3" name="Foliennummernplatzhalter 2"/>
          <p:cNvSpPr>
            <a:spLocks noGrp="1"/>
          </p:cNvSpPr>
          <p:nvPr>
            <p:ph type="sldNum" sz="quarter" idx="21"/>
          </p:nvPr>
        </p:nvSpPr>
        <p:spPr/>
        <p:txBody>
          <a:bodyPr/>
          <a:lstStyle/>
          <a:p>
            <a:fld id="{AFD614E4-375A-4EDC-BFFF-A8EED9A9DFC6}" type="slidenum">
              <a:rPr lang="de-DE" smtClean="0"/>
              <a:pPr/>
              <a:t>30</a:t>
            </a:fld>
            <a:endParaRPr lang="de-DE"/>
          </a:p>
        </p:txBody>
      </p:sp>
      <p:sp>
        <p:nvSpPr>
          <p:cNvPr id="6" name="Rectangle 3"/>
          <p:cNvSpPr>
            <a:spLocks noGrp="1" noChangeArrowheads="1"/>
          </p:cNvSpPr>
          <p:nvPr>
            <p:ph type="ftr" sz="quarter" idx="20"/>
          </p:nvPr>
        </p:nvSpPr>
        <p:spPr bwMode="auto">
          <a:xfrm>
            <a:off x="457881" y="6561629"/>
            <a:ext cx="29626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smtClean="0">
                <a:ln>
                  <a:noFill/>
                </a:ln>
                <a:solidFill>
                  <a:schemeClr val="tx1"/>
                </a:solidFill>
                <a:effectLst/>
              </a:rPr>
              <a:t>Final </a:t>
            </a:r>
            <a:r>
              <a:rPr kumimoji="0" lang="de-DE" altLang="de-DE" b="0" i="0" u="none" strike="noStrike" cap="none" normalizeH="0" baseline="0" dirty="0" err="1" smtClean="0">
                <a:ln>
                  <a:noFill/>
                </a:ln>
                <a:solidFill>
                  <a:schemeClr val="tx1"/>
                </a:solidFill>
                <a:effectLst/>
              </a:rPr>
              <a:t>report</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of</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the</a:t>
            </a:r>
            <a:r>
              <a:rPr lang="de-DE" altLang="de-DE" dirty="0"/>
              <a:t> </a:t>
            </a:r>
            <a:r>
              <a:rPr lang="de-DE" altLang="de-DE" dirty="0" smtClean="0"/>
              <a:t>CG</a:t>
            </a:r>
            <a:r>
              <a:rPr kumimoji="0" lang="de-DE" altLang="de-DE" b="0" i="0" u="none" strike="noStrike" cap="none" normalizeH="0" baseline="0" dirty="0" smtClean="0">
                <a:ln>
                  <a:noFill/>
                </a:ln>
                <a:solidFill>
                  <a:schemeClr val="tx1"/>
                </a:solidFill>
                <a:effectLst/>
              </a:rPr>
              <a:t>SE, DGB-BVV, </a:t>
            </a:r>
            <a:r>
              <a:rPr kumimoji="0" lang="de-DE" altLang="de-DE" b="0" i="0" u="none" strike="noStrike" cap="none" normalizeH="0" baseline="0" dirty="0" err="1" smtClean="0">
                <a:ln>
                  <a:noFill/>
                </a:ln>
                <a:solidFill>
                  <a:schemeClr val="tx1"/>
                </a:solidFill>
                <a:effectLst/>
              </a:rPr>
              <a:t>structural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industrial</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and</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service</a:t>
            </a:r>
            <a:r>
              <a:rPr kumimoji="0" lang="de-DE" altLang="de-DE" b="0" i="0" u="none" strike="noStrike" cap="none" normalizeH="0" baseline="0" dirty="0" smtClean="0">
                <a:ln>
                  <a:noFill/>
                </a:ln>
                <a:solidFill>
                  <a:schemeClr val="tx1"/>
                </a:solidFill>
                <a:effectLst/>
              </a:rPr>
              <a:t> </a:t>
            </a:r>
            <a:r>
              <a:rPr kumimoji="0" lang="de-DE" altLang="de-DE" b="0" i="0" u="none" strike="noStrike" cap="none" normalizeH="0" baseline="0" dirty="0" err="1" smtClean="0">
                <a:ln>
                  <a:noFill/>
                </a:ln>
                <a:solidFill>
                  <a:schemeClr val="tx1"/>
                </a:solidFill>
                <a:effectLst/>
              </a:rPr>
              <a:t>policy</a:t>
            </a:r>
            <a:endParaRPr kumimoji="0" lang="de-DE" altLang="de-DE"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57952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-Just Transition- </a:t>
            </a:r>
            <a:br>
              <a:rPr lang="en-US" dirty="0" smtClean="0"/>
            </a:br>
            <a:r>
              <a:rPr lang="en-US" dirty="0" smtClean="0"/>
              <a:t>Trade Union Concept</a:t>
            </a:r>
            <a:endParaRPr lang="en-US" dirty="0"/>
          </a:p>
        </p:txBody>
      </p:sp>
      <p:graphicFrame>
        <p:nvGraphicFramePr>
          <p:cNvPr id="6" name="Inhaltsplatzhalter 5"/>
          <p:cNvGraphicFramePr>
            <a:graphicFrameLocks noGrp="1"/>
          </p:cNvGraphicFramePr>
          <p:nvPr>
            <p:ph sz="quarter" idx="19"/>
            <p:extLst>
              <p:ext uri="{D42A27DB-BD31-4B8C-83A1-F6EECF244321}">
                <p14:modId xmlns:p14="http://schemas.microsoft.com/office/powerpoint/2010/main" val="1133148247"/>
              </p:ext>
            </p:extLst>
          </p:nvPr>
        </p:nvGraphicFramePr>
        <p:xfrm>
          <a:off x="468313" y="1844675"/>
          <a:ext cx="7775575"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21"/>
          </p:nvPr>
        </p:nvSpPr>
        <p:spPr/>
        <p:txBody>
          <a:bodyPr/>
          <a:lstStyle/>
          <a:p>
            <a:fld id="{AFD614E4-375A-4EDC-BFFF-A8EED9A9DFC6}" type="slidenum">
              <a:rPr lang="de-DE" smtClean="0"/>
              <a:pPr/>
              <a:t>31</a:t>
            </a:fld>
            <a:endParaRPr lang="de-DE"/>
          </a:p>
        </p:txBody>
      </p:sp>
      <p:sp>
        <p:nvSpPr>
          <p:cNvPr id="7"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17507017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Germany‘s</a:t>
            </a:r>
            <a:r>
              <a:rPr lang="de-DE" dirty="0" smtClean="0"/>
              <a:t> </a:t>
            </a:r>
            <a:r>
              <a:rPr lang="de-DE" dirty="0" err="1" smtClean="0"/>
              <a:t>Role</a:t>
            </a:r>
            <a:r>
              <a:rPr lang="de-DE" dirty="0" smtClean="0"/>
              <a:t> </a:t>
            </a:r>
            <a:r>
              <a:rPr lang="de-DE" dirty="0" err="1"/>
              <a:t>R</a:t>
            </a:r>
            <a:r>
              <a:rPr lang="de-DE" dirty="0" err="1" smtClean="0"/>
              <a:t>egarding</a:t>
            </a:r>
            <a:r>
              <a:rPr lang="de-DE" dirty="0" smtClean="0"/>
              <a:t> </a:t>
            </a:r>
            <a:r>
              <a:rPr lang="de-DE" dirty="0" err="1" smtClean="0"/>
              <a:t>Climate</a:t>
            </a:r>
            <a:r>
              <a:rPr lang="de-DE" dirty="0" smtClean="0"/>
              <a:t> </a:t>
            </a:r>
            <a:r>
              <a:rPr lang="de-DE" dirty="0"/>
              <a:t>A</a:t>
            </a:r>
            <a:r>
              <a:rPr lang="de-DE" dirty="0" smtClean="0"/>
              <a:t>ction</a:t>
            </a:r>
            <a:endParaRPr lang="de-DE" dirty="0"/>
          </a:p>
        </p:txBody>
      </p:sp>
      <p:sp>
        <p:nvSpPr>
          <p:cNvPr id="3" name="Inhaltsplatzhalter 2"/>
          <p:cNvSpPr>
            <a:spLocks noGrp="1"/>
          </p:cNvSpPr>
          <p:nvPr>
            <p:ph sz="quarter" idx="19"/>
          </p:nvPr>
        </p:nvSpPr>
        <p:spPr/>
        <p:txBody>
          <a:bodyPr/>
          <a:lstStyle/>
          <a:p>
            <a:r>
              <a:rPr lang="de-DE" dirty="0" err="1"/>
              <a:t>r</a:t>
            </a:r>
            <a:r>
              <a:rPr lang="de-DE" dirty="0" err="1" smtClean="0"/>
              <a:t>eduction</a:t>
            </a:r>
            <a:r>
              <a:rPr lang="de-DE" dirty="0" smtClean="0"/>
              <a:t> </a:t>
            </a:r>
            <a:r>
              <a:rPr lang="de-DE" dirty="0" err="1" smtClean="0"/>
              <a:t>of</a:t>
            </a:r>
            <a:r>
              <a:rPr lang="de-DE" dirty="0" smtClean="0"/>
              <a:t> CO2 </a:t>
            </a:r>
            <a:r>
              <a:rPr lang="de-DE" dirty="0" smtClean="0">
                <a:sym typeface="Wingdings" panose="05000000000000000000" pitchFamily="2" charset="2"/>
              </a:rPr>
              <a:t> limited </a:t>
            </a:r>
            <a:r>
              <a:rPr lang="de-DE" dirty="0" err="1" smtClean="0">
                <a:sym typeface="Wingdings" panose="05000000000000000000" pitchFamily="2" charset="2"/>
              </a:rPr>
              <a:t>influence</a:t>
            </a:r>
            <a:r>
              <a:rPr lang="de-DE" dirty="0" smtClean="0">
                <a:sym typeface="Wingdings" panose="05000000000000000000" pitchFamily="2" charset="2"/>
              </a:rPr>
              <a:t> </a:t>
            </a:r>
            <a:r>
              <a:rPr lang="de-DE" dirty="0" err="1" smtClean="0">
                <a:sym typeface="Wingdings" panose="05000000000000000000" pitchFamily="2" charset="2"/>
              </a:rPr>
              <a:t>regarding</a:t>
            </a:r>
            <a:r>
              <a:rPr lang="de-DE" dirty="0" smtClean="0">
                <a:sym typeface="Wingdings" panose="05000000000000000000" pitchFamily="2" charset="2"/>
              </a:rPr>
              <a:t> </a:t>
            </a:r>
            <a:r>
              <a:rPr lang="de-DE" dirty="0" err="1" smtClean="0">
                <a:sym typeface="Wingdings" panose="05000000000000000000" pitchFamily="2" charset="2"/>
              </a:rPr>
              <a:t>worldwide</a:t>
            </a:r>
            <a:r>
              <a:rPr lang="de-DE" dirty="0" smtClean="0">
                <a:sym typeface="Wingdings" panose="05000000000000000000" pitchFamily="2" charset="2"/>
              </a:rPr>
              <a:t> </a:t>
            </a:r>
            <a:r>
              <a:rPr lang="de-DE" dirty="0" err="1" smtClean="0">
                <a:sym typeface="Wingdings" panose="05000000000000000000" pitchFamily="2" charset="2"/>
              </a:rPr>
              <a:t>emissions</a:t>
            </a:r>
            <a:r>
              <a:rPr lang="de-DE" dirty="0" smtClean="0">
                <a:sym typeface="Wingdings" panose="05000000000000000000" pitchFamily="2" charset="2"/>
              </a:rPr>
              <a:t> </a:t>
            </a:r>
          </a:p>
          <a:p>
            <a:r>
              <a:rPr lang="de-DE" dirty="0" err="1">
                <a:sym typeface="Wingdings" panose="05000000000000000000" pitchFamily="2" charset="2"/>
              </a:rPr>
              <a:t>r</a:t>
            </a:r>
            <a:r>
              <a:rPr lang="de-DE" dirty="0" err="1" smtClean="0">
                <a:sym typeface="Wingdings" panose="05000000000000000000" pitchFamily="2" charset="2"/>
              </a:rPr>
              <a:t>ole</a:t>
            </a:r>
            <a:r>
              <a:rPr lang="de-DE" dirty="0" smtClean="0">
                <a:sym typeface="Wingdings" panose="05000000000000000000" pitchFamily="2" charset="2"/>
              </a:rPr>
              <a:t> </a:t>
            </a:r>
            <a:r>
              <a:rPr lang="de-DE" dirty="0" err="1" smtClean="0">
                <a:sym typeface="Wingdings" panose="05000000000000000000" pitchFamily="2" charset="2"/>
              </a:rPr>
              <a:t>model</a:t>
            </a:r>
            <a:r>
              <a:rPr lang="de-DE" dirty="0" smtClean="0">
                <a:sym typeface="Wingdings" panose="05000000000000000000" pitchFamily="2" charset="2"/>
              </a:rPr>
              <a:t> </a:t>
            </a:r>
            <a:r>
              <a:rPr lang="de-DE" dirty="0" err="1" smtClean="0">
                <a:sym typeface="Wingdings" panose="05000000000000000000" pitchFamily="2" charset="2"/>
              </a:rPr>
              <a:t>to</a:t>
            </a:r>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a:t>
            </a:r>
            <a:r>
              <a:rPr lang="de-DE" dirty="0" err="1" smtClean="0">
                <a:sym typeface="Wingdings" panose="05000000000000000000" pitchFamily="2" charset="2"/>
              </a:rPr>
              <a:t>support</a:t>
            </a:r>
            <a:r>
              <a:rPr lang="de-DE" dirty="0" smtClean="0">
                <a:sym typeface="Wingdings" panose="05000000000000000000" pitchFamily="2" charset="2"/>
              </a:rPr>
              <a:t> </a:t>
            </a:r>
            <a:r>
              <a:rPr lang="de-DE" dirty="0" err="1" smtClean="0">
                <a:sym typeface="Wingdings" panose="05000000000000000000" pitchFamily="2" charset="2"/>
              </a:rPr>
              <a:t>for</a:t>
            </a:r>
            <a:r>
              <a:rPr lang="de-DE" dirty="0" smtClean="0">
                <a:sym typeface="Wingdings" panose="05000000000000000000" pitchFamily="2" charset="2"/>
              </a:rPr>
              <a:t> </a:t>
            </a:r>
            <a:r>
              <a:rPr lang="de-DE" dirty="0" err="1" smtClean="0">
                <a:sym typeface="Wingdings" panose="05000000000000000000" pitchFamily="2" charset="2"/>
              </a:rPr>
              <a:t>other</a:t>
            </a:r>
            <a:r>
              <a:rPr lang="de-DE" dirty="0" smtClean="0">
                <a:sym typeface="Wingdings" panose="05000000000000000000" pitchFamily="2" charset="2"/>
              </a:rPr>
              <a:t> countries</a:t>
            </a:r>
          </a:p>
          <a:p>
            <a:pPr lvl="1"/>
            <a:r>
              <a:rPr lang="de-DE" dirty="0" err="1">
                <a:sym typeface="Wingdings" panose="05000000000000000000" pitchFamily="2" charset="2"/>
              </a:rPr>
              <a:t>t</a:t>
            </a:r>
            <a:r>
              <a:rPr lang="de-DE" dirty="0" err="1" smtClean="0">
                <a:sym typeface="Wingdings" panose="05000000000000000000" pitchFamily="2" charset="2"/>
              </a:rPr>
              <a:t>ransfer</a:t>
            </a:r>
            <a:r>
              <a:rPr lang="de-DE" dirty="0" smtClean="0">
                <a:sym typeface="Wingdings" panose="05000000000000000000" pitchFamily="2" charset="2"/>
              </a:rPr>
              <a:t>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technologies</a:t>
            </a:r>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a:t>
            </a:r>
            <a:r>
              <a:rPr lang="de-DE" dirty="0" err="1" smtClean="0">
                <a:sym typeface="Wingdings" panose="05000000000000000000" pitchFamily="2" charset="2"/>
              </a:rPr>
              <a:t>policies</a:t>
            </a:r>
            <a:endParaRPr lang="de-DE" dirty="0" smtClean="0">
              <a:sym typeface="Wingdings" panose="05000000000000000000" pitchFamily="2" charset="2"/>
            </a:endParaRPr>
          </a:p>
          <a:p>
            <a:pPr lvl="1"/>
            <a:r>
              <a:rPr lang="de-DE" dirty="0" err="1"/>
              <a:t>c</a:t>
            </a:r>
            <a:r>
              <a:rPr lang="de-DE" dirty="0" err="1" smtClean="0"/>
              <a:t>limate</a:t>
            </a:r>
            <a:r>
              <a:rPr lang="de-DE" dirty="0" smtClean="0"/>
              <a:t> </a:t>
            </a:r>
            <a:r>
              <a:rPr lang="de-DE" dirty="0" err="1"/>
              <a:t>f</a:t>
            </a:r>
            <a:r>
              <a:rPr lang="de-DE" dirty="0" err="1" smtClean="0"/>
              <a:t>inance</a:t>
            </a:r>
            <a:r>
              <a:rPr lang="de-DE" dirty="0" smtClean="0"/>
              <a:t> </a:t>
            </a:r>
          </a:p>
          <a:p>
            <a:pPr lvl="2"/>
            <a:r>
              <a:rPr lang="de-DE" dirty="0" err="1"/>
              <a:t>m</a:t>
            </a:r>
            <a:r>
              <a:rPr lang="de-DE" dirty="0" err="1" smtClean="0"/>
              <a:t>itigation</a:t>
            </a:r>
            <a:r>
              <a:rPr lang="de-DE" dirty="0" smtClean="0"/>
              <a:t> &amp; </a:t>
            </a:r>
            <a:r>
              <a:rPr lang="de-DE" dirty="0" err="1"/>
              <a:t>a</a:t>
            </a:r>
            <a:r>
              <a:rPr lang="de-DE" dirty="0" err="1" smtClean="0"/>
              <a:t>daptation</a:t>
            </a:r>
            <a:r>
              <a:rPr lang="de-DE" dirty="0" smtClean="0"/>
              <a:t> </a:t>
            </a:r>
          </a:p>
          <a:p>
            <a:pPr lvl="2"/>
            <a:r>
              <a:rPr lang="de-DE" dirty="0"/>
              <a:t>j</a:t>
            </a:r>
            <a:r>
              <a:rPr lang="de-DE" dirty="0" smtClean="0"/>
              <a:t>ust </a:t>
            </a:r>
            <a:r>
              <a:rPr lang="de-DE" dirty="0" err="1" smtClean="0"/>
              <a:t>transition</a:t>
            </a:r>
            <a:endParaRPr lang="de-DE" dirty="0" smtClean="0"/>
          </a:p>
          <a:p>
            <a:pPr lvl="2"/>
            <a:r>
              <a:rPr lang="de-DE" dirty="0" smtClean="0">
                <a:sym typeface="Wingdings" panose="05000000000000000000" pitchFamily="2" charset="2"/>
              </a:rPr>
              <a:t> </a:t>
            </a:r>
            <a:r>
              <a:rPr lang="de-DE" dirty="0" err="1" smtClean="0"/>
              <a:t>maintain</a:t>
            </a:r>
            <a:r>
              <a:rPr lang="de-DE" dirty="0" smtClean="0"/>
              <a:t> </a:t>
            </a:r>
            <a:r>
              <a:rPr lang="de-DE" dirty="0" err="1"/>
              <a:t>and</a:t>
            </a:r>
            <a:r>
              <a:rPr lang="de-DE" dirty="0"/>
              <a:t> </a:t>
            </a:r>
            <a:r>
              <a:rPr lang="de-DE" dirty="0" err="1"/>
              <a:t>create</a:t>
            </a:r>
            <a:r>
              <a:rPr lang="de-DE" dirty="0"/>
              <a:t> </a:t>
            </a:r>
            <a:r>
              <a:rPr lang="de-DE" dirty="0" err="1"/>
              <a:t>prosperity</a:t>
            </a:r>
            <a:endParaRPr lang="de-DE" dirty="0" smtClean="0"/>
          </a:p>
          <a:p>
            <a:pPr lvl="1"/>
            <a:endParaRPr lang="de-DE" dirty="0" smtClean="0"/>
          </a:p>
          <a:p>
            <a:pPr marL="539750" lvl="2" indent="0">
              <a:buNone/>
            </a:pPr>
            <a:endParaRPr lang="de-DE"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32</a:t>
            </a:fld>
            <a:endParaRPr lang="de-DE"/>
          </a:p>
        </p:txBody>
      </p:sp>
      <p:sp>
        <p:nvSpPr>
          <p:cNvPr id="6"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545401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Historical Emissions</a:t>
            </a:r>
            <a:endParaRPr lang="en-US" dirty="0"/>
          </a:p>
        </p:txBody>
      </p:sp>
      <p:sp>
        <p:nvSpPr>
          <p:cNvPr id="7" name="Foliennummernplatzhalter 6"/>
          <p:cNvSpPr>
            <a:spLocks noGrp="1"/>
          </p:cNvSpPr>
          <p:nvPr>
            <p:ph type="sldNum" sz="quarter" idx="21"/>
          </p:nvPr>
        </p:nvSpPr>
        <p:spPr/>
        <p:txBody>
          <a:bodyPr/>
          <a:lstStyle/>
          <a:p>
            <a:fld id="{AFD614E4-375A-4EDC-BFFF-A8EED9A9DFC6}" type="slidenum">
              <a:rPr lang="de-DE" smtClean="0"/>
              <a:pPr/>
              <a:t>4</a:t>
            </a:fld>
            <a:endParaRPr lang="de-DE" dirty="0"/>
          </a:p>
        </p:txBody>
      </p:sp>
      <p:grpSp>
        <p:nvGrpSpPr>
          <p:cNvPr id="65" name="Gruppieren 64"/>
          <p:cNvGrpSpPr/>
          <p:nvPr/>
        </p:nvGrpSpPr>
        <p:grpSpPr>
          <a:xfrm>
            <a:off x="755576" y="1706324"/>
            <a:ext cx="7011193" cy="4679283"/>
            <a:chOff x="2208212" y="1561681"/>
            <a:chExt cx="7775575" cy="5290651"/>
          </a:xfrm>
        </p:grpSpPr>
        <p:graphicFrame>
          <p:nvGraphicFramePr>
            <p:cNvPr id="66" name="Inhaltsplatzhalter 8"/>
            <p:cNvGraphicFramePr>
              <a:graphicFrameLocks/>
            </p:cNvGraphicFramePr>
            <p:nvPr>
              <p:extLst>
                <p:ext uri="{D42A27DB-BD31-4B8C-83A1-F6EECF244321}">
                  <p14:modId xmlns:p14="http://schemas.microsoft.com/office/powerpoint/2010/main" val="522408442"/>
                </p:ext>
              </p:extLst>
            </p:nvPr>
          </p:nvGraphicFramePr>
          <p:xfrm>
            <a:off x="2208212" y="1718277"/>
            <a:ext cx="7775575" cy="3240509"/>
          </p:xfrm>
          <a:graphic>
            <a:graphicData uri="http://schemas.openxmlformats.org/drawingml/2006/chart">
              <c:chart xmlns:c="http://schemas.openxmlformats.org/drawingml/2006/chart" xmlns:r="http://schemas.openxmlformats.org/officeDocument/2006/relationships" r:id="rId3"/>
            </a:graphicData>
          </a:graphic>
        </p:graphicFrame>
        <p:sp>
          <p:nvSpPr>
            <p:cNvPr id="67" name="Textfeld 66"/>
            <p:cNvSpPr txBox="1"/>
            <p:nvPr/>
          </p:nvSpPr>
          <p:spPr>
            <a:xfrm>
              <a:off x="8824185" y="1561681"/>
              <a:ext cx="1159602" cy="313190"/>
            </a:xfrm>
            <a:prstGeom prst="rect">
              <a:avLst/>
            </a:prstGeom>
            <a:noFill/>
          </p:spPr>
          <p:txBody>
            <a:bodyPr wrap="none" lIns="0" rIns="0" rtlCol="0">
              <a:spAutoFit/>
            </a:bodyPr>
            <a:lstStyle/>
            <a:p>
              <a:pPr eaLnBrk="0" fontAlgn="base" hangingPunct="0">
                <a:spcBef>
                  <a:spcPct val="0"/>
                </a:spcBef>
                <a:spcAft>
                  <a:spcPct val="0"/>
                </a:spcAft>
              </a:pPr>
              <a:r>
                <a:rPr lang="de-DE" sz="1200" dirty="0">
                  <a:solidFill>
                    <a:srgbClr val="000000"/>
                  </a:solidFill>
                  <a:latin typeface="DGB" panose="020B0406020204020204" pitchFamily="34" charset="0"/>
                  <a:cs typeface="Times New Roman" panose="02020603050405020304" pitchFamily="18" charset="0"/>
                </a:rPr>
                <a:t>Worldwide </a:t>
              </a:r>
              <a:r>
                <a:rPr lang="de-DE" sz="1200" dirty="0" smtClean="0"/>
                <a:t>35,755</a:t>
              </a:r>
              <a:endParaRPr lang="de-DE" sz="1200" dirty="0">
                <a:solidFill>
                  <a:srgbClr val="000000"/>
                </a:solidFill>
                <a:latin typeface="DGB" panose="020B0406020204020204" pitchFamily="34" charset="0"/>
                <a:cs typeface="Times New Roman" panose="02020603050405020304" pitchFamily="18" charset="0"/>
              </a:endParaRPr>
            </a:p>
          </p:txBody>
        </p:sp>
        <p:graphicFrame>
          <p:nvGraphicFramePr>
            <p:cNvPr id="68" name="Inhaltsplatzhalter 17"/>
            <p:cNvGraphicFramePr>
              <a:graphicFrameLocks/>
            </p:cNvGraphicFramePr>
            <p:nvPr>
              <p:extLst>
                <p:ext uri="{D42A27DB-BD31-4B8C-83A1-F6EECF244321}">
                  <p14:modId xmlns:p14="http://schemas.microsoft.com/office/powerpoint/2010/main" val="4128452498"/>
                </p:ext>
              </p:extLst>
            </p:nvPr>
          </p:nvGraphicFramePr>
          <p:xfrm>
            <a:off x="2425133" y="4405994"/>
            <a:ext cx="7558654" cy="2446338"/>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feld 68"/>
            <p:cNvSpPr txBox="1"/>
            <p:nvPr/>
          </p:nvSpPr>
          <p:spPr>
            <a:xfrm>
              <a:off x="2425132" y="5122510"/>
              <a:ext cx="1259140" cy="487184"/>
            </a:xfrm>
            <a:prstGeom prst="rect">
              <a:avLst/>
            </a:prstGeom>
            <a:noFill/>
          </p:spPr>
          <p:txBody>
            <a:bodyPr wrap="square" lIns="0" rIns="0" rtlCol="0">
              <a:spAutoFit/>
            </a:bodyPr>
            <a:lstStyle/>
            <a:p>
              <a:pPr lvl="0"/>
              <a:r>
                <a:rPr lang="de-DE" sz="1100" dirty="0">
                  <a:solidFill>
                    <a:srgbClr val="000000"/>
                  </a:solidFill>
                </a:rPr>
                <a:t>in </a:t>
              </a:r>
              <a:r>
                <a:rPr lang="de-DE" sz="1100" dirty="0" err="1" smtClean="0">
                  <a:solidFill>
                    <a:srgbClr val="000000"/>
                  </a:solidFill>
                </a:rPr>
                <a:t>million</a:t>
              </a:r>
              <a:r>
                <a:rPr lang="de-DE" sz="1100" dirty="0" smtClean="0">
                  <a:solidFill>
                    <a:srgbClr val="000000"/>
                  </a:solidFill>
                </a:rPr>
                <a:t> </a:t>
              </a:r>
              <a:r>
                <a:rPr lang="de-DE" sz="1100" dirty="0" err="1" smtClean="0">
                  <a:solidFill>
                    <a:srgbClr val="000000"/>
                  </a:solidFill>
                </a:rPr>
                <a:t>tons</a:t>
              </a:r>
              <a:r>
                <a:rPr lang="de-DE" sz="1100" dirty="0" smtClean="0">
                  <a:solidFill>
                    <a:srgbClr val="000000"/>
                  </a:solidFill>
                </a:rPr>
                <a:t> </a:t>
              </a:r>
            </a:p>
            <a:p>
              <a:pPr lvl="0"/>
              <a:r>
                <a:rPr lang="de-DE" sz="1100" dirty="0" smtClean="0"/>
                <a:t>2016</a:t>
              </a:r>
            </a:p>
          </p:txBody>
        </p:sp>
      </p:grpSp>
      <p:sp>
        <p:nvSpPr>
          <p:cNvPr id="15" name="Text Box 5"/>
          <p:cNvSpPr txBox="1">
            <a:spLocks noChangeArrowheads="1"/>
          </p:cNvSpPr>
          <p:nvPr/>
        </p:nvSpPr>
        <p:spPr bwMode="auto">
          <a:xfrm>
            <a:off x="6012160" y="6180866"/>
            <a:ext cx="2592288" cy="173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European </a:t>
            </a:r>
            <a:r>
              <a:rPr kumimoji="0" lang="de-DE" sz="1000" b="0" i="0" u="none" strike="noStrike" kern="0" cap="none" spc="0" normalizeH="0" baseline="0" noProof="0" dirty="0" err="1" smtClean="0">
                <a:ln>
                  <a:noFill/>
                </a:ln>
                <a:solidFill>
                  <a:srgbClr val="595959"/>
                </a:solidFill>
                <a:effectLst/>
                <a:uLnTx/>
                <a:uFillTx/>
                <a:latin typeface="DGB"/>
                <a:cs typeface="Times New Roman" panose="02020603050405020304" pitchFamily="18" charset="0"/>
              </a:rPr>
              <a:t>Commission</a:t>
            </a:r>
            <a:r>
              <a:rPr kumimoji="0" lang="de-DE" sz="1000" b="0" i="0" u="none" strike="noStrike" kern="0" cap="none" spc="0" normalizeH="0" noProof="0" dirty="0" smtClean="0">
                <a:ln>
                  <a:noFill/>
                </a:ln>
                <a:solidFill>
                  <a:srgbClr val="595959"/>
                </a:solidFill>
                <a:effectLst/>
                <a:uLnTx/>
                <a:uFillTx/>
                <a:latin typeface="DGB"/>
                <a:cs typeface="Times New Roman" panose="02020603050405020304" pitchFamily="18" charset="0"/>
              </a:rPr>
              <a:t> (EDGAR)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2018</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
        <p:nvSpPr>
          <p:cNvPr id="14" name="Fußzeilenplatzhalter 8"/>
          <p:cNvSpPr>
            <a:spLocks noGrp="1"/>
          </p:cNvSpPr>
          <p:nvPr>
            <p:ph type="ftr" sz="quarter" idx="20"/>
          </p:nvPr>
        </p:nvSpPr>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38927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Challenges</a:t>
            </a:r>
            <a:endParaRPr lang="en-US"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5</a:t>
            </a:fld>
            <a:endParaRPr lang="de-DE"/>
          </a:p>
        </p:txBody>
      </p:sp>
      <p:grpSp>
        <p:nvGrpSpPr>
          <p:cNvPr id="3" name="Gruppieren 2"/>
          <p:cNvGrpSpPr/>
          <p:nvPr/>
        </p:nvGrpSpPr>
        <p:grpSpPr>
          <a:xfrm>
            <a:off x="1503803" y="1890780"/>
            <a:ext cx="6154939" cy="4528989"/>
            <a:chOff x="1540217" y="1970303"/>
            <a:chExt cx="6154939" cy="4528989"/>
          </a:xfrm>
        </p:grpSpPr>
        <p:grpSp>
          <p:nvGrpSpPr>
            <p:cNvPr id="20" name="Gruppieren 19"/>
            <p:cNvGrpSpPr/>
            <p:nvPr/>
          </p:nvGrpSpPr>
          <p:grpSpPr>
            <a:xfrm>
              <a:off x="1540217" y="1970303"/>
              <a:ext cx="6154939" cy="4528989"/>
              <a:chOff x="1540217" y="2114319"/>
              <a:chExt cx="6154939" cy="4528989"/>
            </a:xfrm>
          </p:grpSpPr>
          <p:pic>
            <p:nvPicPr>
              <p:cNvPr id="8" name="Inhaltsplatzhalter 5" descr="Beispiele für Emissionskurven bei CO2-Budget von 600 oder 800 Gigatonnen"/>
              <p:cNvPicPr>
                <a:picLocks/>
              </p:cNvPicPr>
              <p:nvPr/>
            </p:nvPicPr>
            <p:blipFill rotWithShape="1">
              <a:blip r:embed="rId3">
                <a:extLst>
                  <a:ext uri="{28A0092B-C50C-407E-A947-70E740481C1C}">
                    <a14:useLocalDpi xmlns:a14="http://schemas.microsoft.com/office/drawing/2010/main" val="0"/>
                  </a:ext>
                </a:extLst>
              </a:blip>
              <a:srcRect t="8687"/>
              <a:stretch/>
            </p:blipFill>
            <p:spPr bwMode="auto">
              <a:xfrm>
                <a:off x="1540217" y="2114319"/>
                <a:ext cx="6119860" cy="4528989"/>
              </a:xfrm>
              <a:prstGeom prst="rect">
                <a:avLst/>
              </a:prstGeom>
              <a:noFill/>
              <a:ln>
                <a:noFill/>
              </a:ln>
              <a:extLst>
                <a:ext uri="{53640926-AAD7-44D8-BBD7-CCE9431645EC}">
                  <a14:shadowObscured xmlns:a14="http://schemas.microsoft.com/office/drawing/2010/main"/>
                </a:ext>
              </a:extLst>
            </p:spPr>
          </p:pic>
          <p:sp>
            <p:nvSpPr>
              <p:cNvPr id="12" name="Rechteck 11"/>
              <p:cNvSpPr/>
              <p:nvPr/>
            </p:nvSpPr>
            <p:spPr>
              <a:xfrm>
                <a:off x="1550609" y="2788443"/>
                <a:ext cx="936104" cy="720080"/>
              </a:xfrm>
              <a:prstGeom prst="rect">
                <a:avLst/>
              </a:prstGeom>
              <a:solidFill>
                <a:srgbClr val="F2F1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solidFill>
                      <a:schemeClr val="tx1">
                        <a:lumMod val="65000"/>
                        <a:lumOff val="35000"/>
                      </a:schemeClr>
                    </a:solidFill>
                  </a:rPr>
                  <a:t>emission</a:t>
                </a:r>
                <a:r>
                  <a:rPr lang="de-DE" sz="1400" dirty="0">
                    <a:solidFill>
                      <a:schemeClr val="tx1">
                        <a:lumMod val="65000"/>
                        <a:lumOff val="35000"/>
                      </a:schemeClr>
                    </a:solidFill>
                  </a:rPr>
                  <a:t> in </a:t>
                </a:r>
                <a:r>
                  <a:rPr lang="de-DE" sz="1400" dirty="0" err="1">
                    <a:solidFill>
                      <a:schemeClr val="tx1">
                        <a:lumMod val="65000"/>
                        <a:lumOff val="35000"/>
                      </a:schemeClr>
                    </a:solidFill>
                  </a:rPr>
                  <a:t>gigatons</a:t>
                </a:r>
                <a:r>
                  <a:rPr lang="de-DE" sz="1400" dirty="0">
                    <a:solidFill>
                      <a:schemeClr val="tx1">
                        <a:lumMod val="65000"/>
                        <a:lumOff val="35000"/>
                      </a:schemeClr>
                    </a:solidFill>
                  </a:rPr>
                  <a:t> per </a:t>
                </a:r>
                <a:r>
                  <a:rPr lang="de-DE" sz="1400" dirty="0" err="1">
                    <a:solidFill>
                      <a:schemeClr val="tx1">
                        <a:lumMod val="65000"/>
                        <a:lumOff val="35000"/>
                      </a:schemeClr>
                    </a:solidFill>
                  </a:rPr>
                  <a:t>year</a:t>
                </a:r>
                <a:endParaRPr lang="de-DE" sz="1400" dirty="0">
                  <a:solidFill>
                    <a:schemeClr val="tx1">
                      <a:lumMod val="65000"/>
                      <a:lumOff val="35000"/>
                    </a:schemeClr>
                  </a:solidFill>
                </a:endParaRPr>
              </a:p>
            </p:txBody>
          </p:sp>
          <p:sp>
            <p:nvSpPr>
              <p:cNvPr id="16" name="Abgerundetes Rechteck 15"/>
              <p:cNvSpPr/>
              <p:nvPr/>
            </p:nvSpPr>
            <p:spPr>
              <a:xfrm>
                <a:off x="2486713" y="4627672"/>
                <a:ext cx="1008287" cy="545248"/>
              </a:xfrm>
              <a:prstGeom prst="roundRect">
                <a:avLst/>
              </a:prstGeom>
              <a:solidFill>
                <a:srgbClr val="9D999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a:solidFill>
                      <a:schemeClr val="bg1"/>
                    </a:solidFill>
                  </a:rPr>
                  <a:t>historical</a:t>
                </a:r>
                <a:endParaRPr lang="de-DE" sz="1600" dirty="0">
                  <a:solidFill>
                    <a:schemeClr val="bg1"/>
                  </a:solidFill>
                </a:endParaRPr>
              </a:p>
              <a:p>
                <a:pPr algn="ctr"/>
                <a:r>
                  <a:rPr lang="de-DE" sz="1600" dirty="0" err="1">
                    <a:solidFill>
                      <a:schemeClr val="bg1"/>
                    </a:solidFill>
                  </a:rPr>
                  <a:t>emissions</a:t>
                </a:r>
                <a:endParaRPr lang="de-DE" sz="1600" dirty="0">
                  <a:solidFill>
                    <a:schemeClr val="bg1"/>
                  </a:solidFill>
                </a:endParaRPr>
              </a:p>
            </p:txBody>
          </p:sp>
          <p:sp>
            <p:nvSpPr>
              <p:cNvPr id="17" name="Rechteck 16"/>
              <p:cNvSpPr/>
              <p:nvPr/>
            </p:nvSpPr>
            <p:spPr>
              <a:xfrm>
                <a:off x="7333245" y="3586726"/>
                <a:ext cx="256674" cy="1584176"/>
              </a:xfrm>
              <a:prstGeom prst="rect">
                <a:avLst/>
              </a:prstGeom>
              <a:solidFill>
                <a:srgbClr val="F2F1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tx1">
                      <a:lumMod val="65000"/>
                      <a:lumOff val="35000"/>
                    </a:schemeClr>
                  </a:solidFill>
                </a:endParaRPr>
              </a:p>
            </p:txBody>
          </p:sp>
          <p:sp>
            <p:nvSpPr>
              <p:cNvPr id="18" name="Rechteck 17"/>
              <p:cNvSpPr/>
              <p:nvPr/>
            </p:nvSpPr>
            <p:spPr>
              <a:xfrm rot="5400000">
                <a:off x="5841402" y="4855245"/>
                <a:ext cx="256674" cy="3240360"/>
              </a:xfrm>
              <a:prstGeom prst="rect">
                <a:avLst/>
              </a:prstGeom>
              <a:solidFill>
                <a:srgbClr val="F2F1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tx1">
                      <a:lumMod val="65000"/>
                      <a:lumOff val="35000"/>
                    </a:schemeClr>
                  </a:solidFill>
                </a:endParaRPr>
              </a:p>
            </p:txBody>
          </p:sp>
          <p:sp>
            <p:nvSpPr>
              <p:cNvPr id="19" name="Text Box 5"/>
              <p:cNvSpPr txBox="1">
                <a:spLocks noChangeArrowheads="1"/>
              </p:cNvSpPr>
              <p:nvPr/>
            </p:nvSpPr>
            <p:spPr bwMode="auto">
              <a:xfrm>
                <a:off x="4454796" y="6394501"/>
                <a:ext cx="3240360" cy="161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Spiegel-Online, Global Carbon Project, </a:t>
                </a:r>
                <a:r>
                  <a:rPr kumimoji="0" lang="de-DE" sz="1000" b="0" i="0" u="none" strike="noStrike" kern="0" cap="none" spc="0" normalizeH="0" baseline="0" noProof="0" dirty="0" err="1" smtClean="0">
                    <a:ln>
                      <a:noFill/>
                    </a:ln>
                    <a:solidFill>
                      <a:srgbClr val="595959"/>
                    </a:solidFill>
                    <a:effectLst/>
                    <a:uLnTx/>
                    <a:uFillTx/>
                    <a:latin typeface="DGB"/>
                    <a:cs typeface="Times New Roman" panose="02020603050405020304" pitchFamily="18" charset="0"/>
                  </a:rPr>
                  <a:t>Rahmstorf</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 2018</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grpSp>
        <p:sp>
          <p:nvSpPr>
            <p:cNvPr id="14" name="Rechteck 13"/>
            <p:cNvSpPr/>
            <p:nvPr/>
          </p:nvSpPr>
          <p:spPr>
            <a:xfrm>
              <a:off x="2555776" y="2030568"/>
              <a:ext cx="4602928" cy="520490"/>
            </a:xfrm>
            <a:prstGeom prst="rect">
              <a:avLst/>
            </a:prstGeom>
            <a:solidFill>
              <a:srgbClr val="F2F1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lumMod val="65000"/>
                      <a:lumOff val="35000"/>
                    </a:schemeClr>
                  </a:solidFill>
                </a:rPr>
                <a:t>Emission Scenarios </a:t>
              </a:r>
              <a:r>
                <a:rPr lang="en-US" sz="1200" b="1" dirty="0">
                  <a:solidFill>
                    <a:schemeClr val="tx1">
                      <a:lumMod val="65000"/>
                      <a:lumOff val="35000"/>
                    </a:schemeClr>
                  </a:solidFill>
                </a:rPr>
                <a:t>matching the Paris Climate Targets</a:t>
              </a:r>
              <a:r>
                <a:rPr lang="de-DE" sz="1200" b="1" dirty="0">
                  <a:solidFill>
                    <a:schemeClr val="tx1">
                      <a:lumMod val="65000"/>
                      <a:lumOff val="35000"/>
                    </a:schemeClr>
                  </a:solidFill>
                </a:rPr>
                <a:t> </a:t>
              </a:r>
              <a:endParaRPr lang="de-DE" sz="1200" b="1" dirty="0" smtClean="0">
                <a:solidFill>
                  <a:schemeClr val="tx1">
                    <a:lumMod val="65000"/>
                    <a:lumOff val="35000"/>
                  </a:schemeClr>
                </a:solidFill>
              </a:endParaRPr>
            </a:p>
            <a:p>
              <a:pPr algn="ctr"/>
              <a:r>
                <a:rPr lang="de-DE" sz="1200" dirty="0" smtClean="0">
                  <a:solidFill>
                    <a:schemeClr val="tx1">
                      <a:lumMod val="65000"/>
                      <a:lumOff val="35000"/>
                    </a:schemeClr>
                  </a:solidFill>
                </a:rPr>
                <a:t>(</a:t>
              </a:r>
              <a:r>
                <a:rPr lang="en-US" sz="1200" dirty="0">
                  <a:solidFill>
                    <a:schemeClr val="tx1">
                      <a:lumMod val="65000"/>
                      <a:lumOff val="35000"/>
                    </a:schemeClr>
                  </a:solidFill>
                </a:rPr>
                <a:t>from 1.5 to </a:t>
              </a:r>
              <a:r>
                <a:rPr lang="en-US" sz="1200" dirty="0" smtClean="0">
                  <a:solidFill>
                    <a:schemeClr val="tx1">
                      <a:lumMod val="65000"/>
                      <a:lumOff val="35000"/>
                    </a:schemeClr>
                  </a:solidFill>
                </a:rPr>
                <a:t>2.0 </a:t>
              </a:r>
              <a:r>
                <a:rPr lang="en-US" sz="1200" dirty="0">
                  <a:solidFill>
                    <a:schemeClr val="tx1">
                      <a:lumMod val="65000"/>
                      <a:lumOff val="35000"/>
                    </a:schemeClr>
                  </a:solidFill>
                </a:rPr>
                <a:t>degrees)</a:t>
              </a:r>
              <a:endParaRPr lang="de-DE" sz="1200" dirty="0">
                <a:solidFill>
                  <a:schemeClr val="tx1">
                    <a:lumMod val="65000"/>
                    <a:lumOff val="35000"/>
                  </a:schemeClr>
                </a:solidFill>
              </a:endParaRPr>
            </a:p>
          </p:txBody>
        </p:sp>
      </p:grpSp>
      <p:sp>
        <p:nvSpPr>
          <p:cNvPr id="15"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279059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Germany’s Climate Action Plan 2050</a:t>
            </a:r>
            <a:endParaRPr lang="en-US" dirty="0"/>
          </a:p>
        </p:txBody>
      </p:sp>
      <p:sp>
        <p:nvSpPr>
          <p:cNvPr id="5" name="Foliennummernplatzhalter 4"/>
          <p:cNvSpPr>
            <a:spLocks noGrp="1"/>
          </p:cNvSpPr>
          <p:nvPr>
            <p:ph type="sldNum" sz="quarter" idx="21"/>
          </p:nvPr>
        </p:nvSpPr>
        <p:spPr>
          <a:xfrm>
            <a:off x="8137887" y="6597500"/>
            <a:ext cx="360000" cy="144017"/>
          </a:xfrm>
        </p:spPr>
        <p:txBody>
          <a:bodyPr/>
          <a:lstStyle/>
          <a:p>
            <a:fld id="{AFD614E4-375A-4EDC-BFFF-A8EED9A9DFC6}" type="slidenum">
              <a:rPr lang="de-DE" smtClean="0"/>
              <a:pPr/>
              <a:t>6</a:t>
            </a:fld>
            <a:endParaRPr lang="de-DE"/>
          </a:p>
        </p:txBody>
      </p:sp>
      <p:graphicFrame>
        <p:nvGraphicFramePr>
          <p:cNvPr id="8" name="Inhaltsplatzhalter 11"/>
          <p:cNvGraphicFramePr>
            <a:graphicFrameLocks/>
          </p:cNvGraphicFramePr>
          <p:nvPr>
            <p:extLst>
              <p:ext uri="{D42A27DB-BD31-4B8C-83A1-F6EECF244321}">
                <p14:modId xmlns:p14="http://schemas.microsoft.com/office/powerpoint/2010/main" val="1078153030"/>
              </p:ext>
            </p:extLst>
          </p:nvPr>
        </p:nvGraphicFramePr>
        <p:xfrm>
          <a:off x="395536" y="1844824"/>
          <a:ext cx="7775575" cy="432117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Gerade Verbindung mit Pfeil 8"/>
          <p:cNvCxnSpPr/>
          <p:nvPr/>
        </p:nvCxnSpPr>
        <p:spPr>
          <a:xfrm>
            <a:off x="1835051" y="2709069"/>
            <a:ext cx="252028" cy="5040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5"/>
          <p:cNvSpPr txBox="1">
            <a:spLocks noChangeArrowheads="1"/>
          </p:cNvSpPr>
          <p:nvPr/>
        </p:nvSpPr>
        <p:spPr bwMode="auto">
          <a:xfrm>
            <a:off x="7047308" y="6264958"/>
            <a:ext cx="1270579" cy="233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DGB" panose="020B0406020204020204" pitchFamily="34" charset="0"/>
                <a:cs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Pct val="100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000" b="0" i="0" u="none" strike="noStrike" kern="0" cap="none" spc="0" normalizeH="0" baseline="0" noProof="0" dirty="0" smtClean="0">
                <a:ln>
                  <a:noFill/>
                </a:ln>
                <a:solidFill>
                  <a:srgbClr val="595959"/>
                </a:solidFill>
                <a:effectLst/>
                <a:uLnTx/>
                <a:uFillTx/>
                <a:latin typeface="DGB" panose="020B0406020204020204" pitchFamily="34" charset="0"/>
                <a:cs typeface="Times New Roman" panose="02020603050405020304" pitchFamily="18" charset="0"/>
              </a:rPr>
              <a:t>Source: </a:t>
            </a:r>
            <a:r>
              <a:rPr kumimoji="0" lang="de-DE" sz="1000" b="0" i="0" u="none" strike="noStrike" kern="0" cap="none" spc="0" normalizeH="0" baseline="0" noProof="0" dirty="0" smtClean="0">
                <a:ln>
                  <a:noFill/>
                </a:ln>
                <a:solidFill>
                  <a:srgbClr val="595959"/>
                </a:solidFill>
                <a:effectLst/>
                <a:uLnTx/>
                <a:uFillTx/>
                <a:latin typeface="DGB"/>
                <a:cs typeface="Times New Roman" panose="02020603050405020304" pitchFamily="18" charset="0"/>
              </a:rPr>
              <a:t>BMU 2019</a:t>
            </a:r>
            <a:endParaRPr kumimoji="0" lang="de-DE" sz="1000" b="0" i="0" u="none" strike="noStrike" kern="0" cap="none" spc="0" normalizeH="0" baseline="0" noProof="0" dirty="0">
              <a:ln>
                <a:noFill/>
              </a:ln>
              <a:solidFill>
                <a:srgbClr val="595959"/>
              </a:solidFill>
              <a:effectLst/>
              <a:uLnTx/>
              <a:uFillTx/>
              <a:latin typeface="DGB"/>
              <a:cs typeface="Times New Roman" panose="02020603050405020304" pitchFamily="18" charset="0"/>
            </a:endParaRPr>
          </a:p>
        </p:txBody>
      </p:sp>
      <p:sp>
        <p:nvSpPr>
          <p:cNvPr id="12" name="Fußzeilenplatzhalter 8"/>
          <p:cNvSpPr>
            <a:spLocks noGrp="1"/>
          </p:cNvSpPr>
          <p:nvPr>
            <p:ph type="ftr" sz="quarter" idx="20"/>
          </p:nvPr>
        </p:nvSpPr>
        <p:spPr>
          <a:xfrm>
            <a:off x="169204" y="6597500"/>
            <a:ext cx="6984000" cy="144000"/>
          </a:xfrm>
        </p:spPr>
        <p:txBody>
          <a:bodyPr/>
          <a:lstStyle/>
          <a:p>
            <a:r>
              <a:rPr lang="de-DE" dirty="0"/>
              <a:t>DGB-BVV, </a:t>
            </a:r>
            <a:r>
              <a:rPr lang="de-DE" dirty="0" smtClean="0"/>
              <a:t>Jan Philipp Paprotny, 30.04.2019</a:t>
            </a:r>
            <a:endParaRPr lang="de-DE" dirty="0"/>
          </a:p>
        </p:txBody>
      </p:sp>
      <p:sp>
        <p:nvSpPr>
          <p:cNvPr id="4" name="Textfeld 3"/>
          <p:cNvSpPr txBox="1"/>
          <p:nvPr/>
        </p:nvSpPr>
        <p:spPr>
          <a:xfrm>
            <a:off x="6409668" y="2381505"/>
            <a:ext cx="1854211" cy="1323439"/>
          </a:xfrm>
          <a:prstGeom prst="rect">
            <a:avLst/>
          </a:prstGeom>
          <a:solidFill>
            <a:schemeClr val="bg1"/>
          </a:solidFill>
          <a:ln>
            <a:solidFill>
              <a:schemeClr val="tx1"/>
            </a:solidFill>
          </a:ln>
        </p:spPr>
        <p:txBody>
          <a:bodyPr wrap="square" lIns="72000" rIns="0" rtlCol="0" anchor="ctr" anchorCtr="0">
            <a:spAutoFit/>
          </a:bodyPr>
          <a:lstStyle/>
          <a:p>
            <a:pPr fontAlgn="t"/>
            <a:r>
              <a:rPr lang="de-DE" sz="2000" dirty="0" err="1"/>
              <a:t>c</a:t>
            </a:r>
            <a:r>
              <a:rPr lang="de-DE" sz="2000" dirty="0" err="1" smtClean="0"/>
              <a:t>limate</a:t>
            </a:r>
            <a:r>
              <a:rPr lang="de-DE" sz="2000" dirty="0" smtClean="0"/>
              <a:t> </a:t>
            </a:r>
            <a:r>
              <a:rPr lang="de-DE" sz="2000" dirty="0" err="1" smtClean="0"/>
              <a:t>goals</a:t>
            </a:r>
            <a:r>
              <a:rPr lang="de-DE" sz="2000" dirty="0" smtClean="0"/>
              <a:t>: </a:t>
            </a:r>
            <a:endParaRPr lang="de-DE" sz="2000" dirty="0"/>
          </a:p>
          <a:p>
            <a:pPr fontAlgn="t"/>
            <a:r>
              <a:rPr lang="de-DE" sz="2000" dirty="0" smtClean="0"/>
              <a:t>2020: min</a:t>
            </a:r>
            <a:r>
              <a:rPr lang="de-DE" sz="2000" dirty="0"/>
              <a:t>. 40%</a:t>
            </a:r>
          </a:p>
          <a:p>
            <a:pPr fontAlgn="t"/>
            <a:r>
              <a:rPr lang="de-DE" sz="2000" dirty="0" smtClean="0"/>
              <a:t>2030: min</a:t>
            </a:r>
            <a:r>
              <a:rPr lang="de-DE" sz="2000" dirty="0"/>
              <a:t>. 55%</a:t>
            </a:r>
          </a:p>
          <a:p>
            <a:pPr fontAlgn="t"/>
            <a:r>
              <a:rPr lang="de-DE" sz="2000" dirty="0" smtClean="0"/>
              <a:t>2050: 80</a:t>
            </a:r>
            <a:r>
              <a:rPr lang="de-DE" sz="2000" dirty="0"/>
              <a:t>% - 95%</a:t>
            </a:r>
          </a:p>
        </p:txBody>
      </p:sp>
      <p:sp>
        <p:nvSpPr>
          <p:cNvPr id="6" name="Geschweifte Klammer rechts 5"/>
          <p:cNvSpPr/>
          <p:nvPr/>
        </p:nvSpPr>
        <p:spPr>
          <a:xfrm>
            <a:off x="2843162" y="2709069"/>
            <a:ext cx="216024" cy="15841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Geschweifte Klammer rechts 12"/>
          <p:cNvSpPr/>
          <p:nvPr/>
        </p:nvSpPr>
        <p:spPr>
          <a:xfrm>
            <a:off x="4601663" y="3806767"/>
            <a:ext cx="211336" cy="81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Geschweifte Klammer rechts 13"/>
          <p:cNvSpPr/>
          <p:nvPr/>
        </p:nvSpPr>
        <p:spPr>
          <a:xfrm>
            <a:off x="6198332" y="4229837"/>
            <a:ext cx="211336" cy="81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Geschweifte Klammer rechts 14"/>
          <p:cNvSpPr/>
          <p:nvPr/>
        </p:nvSpPr>
        <p:spPr>
          <a:xfrm>
            <a:off x="7868973" y="4437260"/>
            <a:ext cx="211336" cy="4989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
          <p:cNvSpPr txBox="1"/>
          <p:nvPr/>
        </p:nvSpPr>
        <p:spPr>
          <a:xfrm>
            <a:off x="8141221" y="4351225"/>
            <a:ext cx="423193" cy="338554"/>
          </a:xfrm>
          <a:prstGeom prst="rect">
            <a:avLst/>
          </a:prstGeom>
          <a:noFill/>
        </p:spPr>
        <p:txBody>
          <a:bodyPr wrap="non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600" dirty="0" smtClean="0"/>
              <a:t>-40%</a:t>
            </a:r>
          </a:p>
        </p:txBody>
      </p:sp>
    </p:spTree>
    <p:extLst>
      <p:ext uri="{BB962C8B-B14F-4D97-AF65-F5344CB8AC3E}">
        <p14:creationId xmlns:p14="http://schemas.microsoft.com/office/powerpoint/2010/main" val="3304551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Coal</a:t>
            </a:r>
            <a:r>
              <a:rPr lang="de-DE" dirty="0" smtClean="0"/>
              <a:t> </a:t>
            </a:r>
            <a:r>
              <a:rPr lang="de-DE" dirty="0" err="1" smtClean="0"/>
              <a:t>commission</a:t>
            </a:r>
            <a:r>
              <a:rPr lang="de-DE" dirty="0" smtClean="0"/>
              <a:t>“</a:t>
            </a:r>
            <a:endParaRPr lang="de-DE" dirty="0"/>
          </a:p>
        </p:txBody>
      </p:sp>
      <p:sp>
        <p:nvSpPr>
          <p:cNvPr id="5" name="Foliennummernplatzhalter 4"/>
          <p:cNvSpPr>
            <a:spLocks noGrp="1"/>
          </p:cNvSpPr>
          <p:nvPr>
            <p:ph type="sldNum" sz="quarter" idx="21"/>
          </p:nvPr>
        </p:nvSpPr>
        <p:spPr/>
        <p:txBody>
          <a:bodyPr/>
          <a:lstStyle/>
          <a:p>
            <a:fld id="{AFD614E4-375A-4EDC-BFFF-A8EED9A9DFC6}" type="slidenum">
              <a:rPr lang="de-DE" smtClean="0"/>
              <a:pPr/>
              <a:t>7</a:t>
            </a:fld>
            <a:endParaRPr lang="de-DE"/>
          </a:p>
        </p:txBody>
      </p:sp>
      <p:pic>
        <p:nvPicPr>
          <p:cNvPr id="6" name="Inhaltsplatzhalter 3"/>
          <p:cNvPicPr>
            <a:picLocks noGrp="1" noChangeAspect="1"/>
          </p:cNvPicPr>
          <p:nvPr>
            <p:ph sz="quarter" idx="19"/>
          </p:nvPr>
        </p:nvPicPr>
        <p:blipFill>
          <a:blip r:embed="rId3"/>
          <a:stretch>
            <a:fillRect/>
          </a:stretch>
        </p:blipFill>
        <p:spPr>
          <a:xfrm>
            <a:off x="230736" y="2276872"/>
            <a:ext cx="8564009" cy="3428390"/>
          </a:xfrm>
          <a:prstGeom prst="rect">
            <a:avLst/>
          </a:prstGeom>
        </p:spPr>
      </p:pic>
      <p:sp>
        <p:nvSpPr>
          <p:cNvPr id="7"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2354088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p:cNvSpPr>
            <a:spLocks noGrp="1"/>
          </p:cNvSpPr>
          <p:nvPr>
            <p:ph sz="quarter" idx="19"/>
          </p:nvPr>
        </p:nvSpPr>
        <p:spPr>
          <a:xfrm>
            <a:off x="457881" y="1702292"/>
            <a:ext cx="7775575" cy="4751043"/>
          </a:xfrm>
        </p:spPr>
        <p:txBody>
          <a:bodyPr>
            <a:noAutofit/>
          </a:bodyPr>
          <a:lstStyle/>
          <a:p>
            <a:r>
              <a:rPr lang="en-US" dirty="0" smtClean="0"/>
              <a:t>acceptable </a:t>
            </a:r>
            <a:r>
              <a:rPr lang="en-US" dirty="0"/>
              <a:t>path to </a:t>
            </a:r>
            <a:r>
              <a:rPr lang="en-US" dirty="0" smtClean="0"/>
              <a:t>politically </a:t>
            </a:r>
            <a:r>
              <a:rPr lang="en-US" dirty="0"/>
              <a:t>desired end of coal-fired power </a:t>
            </a:r>
            <a:r>
              <a:rPr lang="en-US" dirty="0" smtClean="0"/>
              <a:t>generation </a:t>
            </a:r>
            <a:r>
              <a:rPr lang="en-US" dirty="0" smtClean="0"/>
              <a:t>in 2038 (with option of 2035)</a:t>
            </a:r>
          </a:p>
          <a:p>
            <a:r>
              <a:rPr lang="en-US" dirty="0"/>
              <a:t>climate goals in the energy sector are </a:t>
            </a:r>
            <a:r>
              <a:rPr lang="en-US" dirty="0" smtClean="0"/>
              <a:t>met</a:t>
            </a:r>
            <a:r>
              <a:rPr lang="de-DE" dirty="0" smtClean="0"/>
              <a:t> </a:t>
            </a:r>
            <a:endParaRPr lang="en-US" dirty="0" smtClean="0"/>
          </a:p>
          <a:p>
            <a:r>
              <a:rPr lang="en-US" dirty="0"/>
              <a:t>b</a:t>
            </a:r>
            <a:r>
              <a:rPr lang="en-US" dirty="0" smtClean="0"/>
              <a:t>ut: no simple shutdown </a:t>
            </a:r>
            <a:r>
              <a:rPr lang="en-US" dirty="0" smtClean="0"/>
              <a:t>logic</a:t>
            </a:r>
          </a:p>
          <a:p>
            <a:pPr lvl="1"/>
            <a:r>
              <a:rPr lang="en-US" dirty="0" smtClean="0"/>
              <a:t>3 periods: 2018-2022 (-12.6 GW), 2023-2030 (-25.6 GW), </a:t>
            </a:r>
            <a:r>
              <a:rPr lang="en-US" b="1" dirty="0" smtClean="0"/>
              <a:t>2038</a:t>
            </a:r>
            <a:endParaRPr lang="en-US" b="1" dirty="0" smtClean="0"/>
          </a:p>
          <a:p>
            <a:r>
              <a:rPr lang="en-US" dirty="0"/>
              <a:t>i</a:t>
            </a:r>
            <a:r>
              <a:rPr lang="en-US" dirty="0" smtClean="0"/>
              <a:t>ncreases consistency of the energy transition</a:t>
            </a:r>
            <a:endParaRPr lang="en-US" dirty="0"/>
          </a:p>
          <a:p>
            <a:r>
              <a:rPr lang="en-US" dirty="0" smtClean="0"/>
              <a:t>adequate </a:t>
            </a:r>
            <a:r>
              <a:rPr lang="en-US" b="1" dirty="0"/>
              <a:t>social </a:t>
            </a:r>
            <a:r>
              <a:rPr lang="en-US" b="1" dirty="0" smtClean="0"/>
              <a:t>protection </a:t>
            </a:r>
            <a:r>
              <a:rPr lang="en-US" b="1" dirty="0"/>
              <a:t>creates security </a:t>
            </a:r>
            <a:r>
              <a:rPr lang="en-US" b="1" dirty="0" smtClean="0"/>
              <a:t>for employees</a:t>
            </a:r>
          </a:p>
          <a:p>
            <a:r>
              <a:rPr lang="en-US" dirty="0" smtClean="0"/>
              <a:t>actively shaping of the structural change creates </a:t>
            </a:r>
            <a:r>
              <a:rPr lang="en-US" dirty="0"/>
              <a:t>new </a:t>
            </a:r>
            <a:r>
              <a:rPr lang="en-US" dirty="0" smtClean="0"/>
              <a:t>perspectives</a:t>
            </a:r>
          </a:p>
          <a:p>
            <a:r>
              <a:rPr lang="en-US" dirty="0" smtClean="0"/>
              <a:t>compensation of higher electricity prices maintains</a:t>
            </a:r>
            <a:r>
              <a:rPr lang="de-DE" dirty="0" smtClean="0"/>
              <a:t> </a:t>
            </a:r>
            <a:r>
              <a:rPr lang="en-US" dirty="0" smtClean="0"/>
              <a:t>competitiveness</a:t>
            </a:r>
          </a:p>
          <a:p>
            <a:r>
              <a:rPr lang="en-US" dirty="0" smtClean="0"/>
              <a:t>reasonable </a:t>
            </a:r>
            <a:r>
              <a:rPr lang="en-US" dirty="0"/>
              <a:t>comprehensive package </a:t>
            </a:r>
            <a:endParaRPr lang="en-US" dirty="0" smtClean="0"/>
          </a:p>
          <a:p>
            <a:endParaRPr lang="de-DE" sz="2000" dirty="0" smtClean="0"/>
          </a:p>
        </p:txBody>
      </p:sp>
      <p:sp>
        <p:nvSpPr>
          <p:cNvPr id="7" name="Foliennummernplatzhalter 6"/>
          <p:cNvSpPr>
            <a:spLocks noGrp="1"/>
          </p:cNvSpPr>
          <p:nvPr>
            <p:ph type="sldNum" sz="quarter" idx="21"/>
          </p:nvPr>
        </p:nvSpPr>
        <p:spPr/>
        <p:txBody>
          <a:bodyPr/>
          <a:lstStyle/>
          <a:p>
            <a:fld id="{AFD614E4-375A-4EDC-BFFF-A8EED9A9DFC6}" type="slidenum">
              <a:rPr lang="de-DE" smtClean="0"/>
              <a:pPr/>
              <a:t>8</a:t>
            </a:fld>
            <a:endParaRPr lang="de-DE"/>
          </a:p>
        </p:txBody>
      </p:sp>
      <p:sp>
        <p:nvSpPr>
          <p:cNvPr id="10" name="Titel 7"/>
          <p:cNvSpPr txBox="1">
            <a:spLocks/>
          </p:cNvSpPr>
          <p:nvPr/>
        </p:nvSpPr>
        <p:spPr>
          <a:xfrm>
            <a:off x="479967" y="399134"/>
            <a:ext cx="6254636" cy="1016760"/>
          </a:xfrm>
          <a:prstGeom prst="rect">
            <a:avLst/>
          </a:prstGeom>
        </p:spPr>
        <p:txBody>
          <a:bodyPr vert="horz" lIns="0" tIns="45720" rIns="0" bIns="45720" rtlCol="0" anchor="b">
            <a:noAutofit/>
          </a:bodyPr>
          <a:lstStyle>
            <a:lvl1pPr algn="l" defTabSz="914400" rtl="0" eaLnBrk="1" latinLnBrk="0" hangingPunct="1">
              <a:lnSpc>
                <a:spcPts val="3800"/>
              </a:lnSpc>
              <a:spcBef>
                <a:spcPct val="0"/>
              </a:spcBef>
              <a:buNone/>
              <a:defRPr sz="3600" b="0" kern="1200">
                <a:solidFill>
                  <a:schemeClr val="bg1"/>
                </a:solidFill>
                <a:latin typeface="+mj-lt"/>
                <a:ea typeface="+mj-ea"/>
                <a:cs typeface="+mj-cs"/>
              </a:defRPr>
            </a:lvl1pPr>
          </a:lstStyle>
          <a:p>
            <a:r>
              <a:rPr lang="de-DE" dirty="0" err="1" smtClean="0"/>
              <a:t>Results</a:t>
            </a:r>
            <a:r>
              <a:rPr lang="de-DE" dirty="0" smtClean="0"/>
              <a:t> </a:t>
            </a:r>
            <a:r>
              <a:rPr lang="de-DE" dirty="0" err="1" smtClean="0"/>
              <a:t>of</a:t>
            </a:r>
            <a:r>
              <a:rPr lang="de-DE" dirty="0" smtClean="0"/>
              <a:t> „</a:t>
            </a:r>
            <a:r>
              <a:rPr lang="de-DE" dirty="0" err="1" smtClean="0"/>
              <a:t>Coal</a:t>
            </a:r>
            <a:r>
              <a:rPr lang="de-DE" dirty="0" smtClean="0"/>
              <a:t> </a:t>
            </a:r>
            <a:r>
              <a:rPr lang="de-DE" dirty="0" err="1" smtClean="0"/>
              <a:t>Commission</a:t>
            </a:r>
            <a:r>
              <a:rPr lang="de-DE" dirty="0" smtClean="0"/>
              <a:t>“</a:t>
            </a:r>
            <a:endParaRPr lang="de-DE" dirty="0"/>
          </a:p>
        </p:txBody>
      </p:sp>
      <p:sp>
        <p:nvSpPr>
          <p:cNvPr id="6"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166507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Structural Change in the Energy Sector</a:t>
            </a:r>
          </a:p>
        </p:txBody>
      </p:sp>
      <p:sp>
        <p:nvSpPr>
          <p:cNvPr id="5" name="Foliennummernplatzhalter 4"/>
          <p:cNvSpPr>
            <a:spLocks noGrp="1"/>
          </p:cNvSpPr>
          <p:nvPr>
            <p:ph type="sldNum" sz="quarter" idx="21"/>
          </p:nvPr>
        </p:nvSpPr>
        <p:spPr/>
        <p:txBody>
          <a:bodyPr/>
          <a:lstStyle/>
          <a:p>
            <a:fld id="{AFD614E4-375A-4EDC-BFFF-A8EED9A9DFC6}" type="slidenum">
              <a:rPr lang="de-DE" smtClean="0"/>
              <a:pPr/>
              <a:t>9</a:t>
            </a:fld>
            <a:endParaRPr lang="de-DE"/>
          </a:p>
        </p:txBody>
      </p:sp>
      <p:sp>
        <p:nvSpPr>
          <p:cNvPr id="6" name="Textfeld 5"/>
          <p:cNvSpPr txBox="1"/>
          <p:nvPr/>
        </p:nvSpPr>
        <p:spPr>
          <a:xfrm>
            <a:off x="1258888" y="6183313"/>
            <a:ext cx="6624637" cy="414337"/>
          </a:xfrm>
          <a:prstGeom prst="rect">
            <a:avLst/>
          </a:prstGeom>
          <a:noFill/>
        </p:spPr>
        <p:txBody>
          <a:bodyPr>
            <a:spAutoFit/>
          </a:bodyPr>
          <a:lstStyle/>
          <a:p>
            <a:pPr>
              <a:defRPr/>
            </a:pPr>
            <a:r>
              <a:rPr lang="de-DE" sz="1050" dirty="0" smtClean="0"/>
              <a:t>The </a:t>
            </a:r>
            <a:r>
              <a:rPr lang="de-DE" sz="1050" dirty="0" err="1" smtClean="0"/>
              <a:t>energy</a:t>
            </a:r>
            <a:r>
              <a:rPr lang="de-DE" sz="1050" dirty="0" smtClean="0"/>
              <a:t> </a:t>
            </a:r>
            <a:r>
              <a:rPr lang="de-DE" sz="1050" dirty="0" err="1" smtClean="0"/>
              <a:t>sector</a:t>
            </a:r>
            <a:r>
              <a:rPr lang="de-DE" sz="1050" dirty="0" smtClean="0"/>
              <a:t> </a:t>
            </a:r>
            <a:r>
              <a:rPr lang="de-DE" sz="1050" dirty="0" err="1" smtClean="0"/>
              <a:t>and</a:t>
            </a:r>
            <a:r>
              <a:rPr lang="de-DE" sz="1050" dirty="0" smtClean="0"/>
              <a:t> the </a:t>
            </a:r>
            <a:r>
              <a:rPr lang="de-DE" sz="1050" dirty="0" err="1" smtClean="0"/>
              <a:t>definitions</a:t>
            </a:r>
            <a:r>
              <a:rPr lang="de-DE" sz="1050" dirty="0" smtClean="0"/>
              <a:t> </a:t>
            </a:r>
            <a:r>
              <a:rPr lang="de-DE" sz="1050" dirty="0" err="1" smtClean="0"/>
              <a:t>by</a:t>
            </a:r>
            <a:r>
              <a:rPr lang="de-DE" sz="1050" dirty="0" smtClean="0"/>
              <a:t> the Federal Statistical Office </a:t>
            </a:r>
            <a:r>
              <a:rPr lang="de-DE" sz="1050" dirty="0" err="1" smtClean="0"/>
              <a:t>encompasses</a:t>
            </a:r>
            <a:r>
              <a:rPr lang="de-DE" sz="1050" dirty="0" smtClean="0"/>
              <a:t> </a:t>
            </a:r>
            <a:r>
              <a:rPr lang="de-DE" sz="1050" dirty="0" err="1" smtClean="0"/>
              <a:t>single</a:t>
            </a:r>
            <a:r>
              <a:rPr lang="de-DE" sz="1050" dirty="0" smtClean="0"/>
              <a:t> </a:t>
            </a:r>
            <a:r>
              <a:rPr lang="de-DE" sz="1050" dirty="0" err="1" smtClean="0"/>
              <a:t>economic</a:t>
            </a:r>
            <a:r>
              <a:rPr lang="de-DE" sz="1050" dirty="0" smtClean="0"/>
              <a:t> </a:t>
            </a:r>
            <a:r>
              <a:rPr lang="de-DE" sz="1050" dirty="0" err="1" smtClean="0"/>
              <a:t>sector</a:t>
            </a:r>
            <a:r>
              <a:rPr lang="de-DE" sz="1050" dirty="0" smtClean="0"/>
              <a:t> but not the </a:t>
            </a:r>
            <a:r>
              <a:rPr lang="de-DE" sz="1050" dirty="0" err="1" smtClean="0"/>
              <a:t>related</a:t>
            </a:r>
            <a:r>
              <a:rPr lang="de-DE" sz="1050" dirty="0" smtClean="0"/>
              <a:t> </a:t>
            </a:r>
            <a:r>
              <a:rPr lang="de-DE" sz="1050" dirty="0" err="1" smtClean="0"/>
              <a:t>economic</a:t>
            </a:r>
            <a:r>
              <a:rPr lang="de-DE" sz="1050" dirty="0" smtClean="0"/>
              <a:t> </a:t>
            </a:r>
            <a:r>
              <a:rPr lang="de-DE" sz="1050" dirty="0" err="1" smtClean="0"/>
              <a:t>areas</a:t>
            </a:r>
            <a:r>
              <a:rPr lang="de-DE" sz="1050" dirty="0" smtClean="0"/>
              <a:t> </a:t>
            </a:r>
            <a:r>
              <a:rPr lang="de-DE" sz="1050" dirty="0" err="1" smtClean="0"/>
              <a:t>that</a:t>
            </a:r>
            <a:r>
              <a:rPr lang="de-DE" sz="1050" dirty="0" smtClean="0"/>
              <a:t> </a:t>
            </a:r>
            <a:r>
              <a:rPr lang="de-DE" sz="1050" dirty="0" err="1" smtClean="0"/>
              <a:t>depend</a:t>
            </a:r>
            <a:r>
              <a:rPr lang="de-DE" sz="1050" dirty="0" smtClean="0"/>
              <a:t> on </a:t>
            </a:r>
            <a:r>
              <a:rPr lang="de-DE" sz="1050" dirty="0" err="1" smtClean="0"/>
              <a:t>them</a:t>
            </a:r>
            <a:r>
              <a:rPr lang="de-DE" sz="1050" dirty="0" smtClean="0"/>
              <a:t>.</a:t>
            </a:r>
            <a:endParaRPr lang="de-DE" sz="1050" dirty="0"/>
          </a:p>
        </p:txBody>
      </p:sp>
      <p:graphicFrame>
        <p:nvGraphicFramePr>
          <p:cNvPr id="7" name="Inhaltsplatzhalter 9"/>
          <p:cNvGraphicFramePr>
            <a:graphicFrameLocks noGrp="1"/>
          </p:cNvGraphicFramePr>
          <p:nvPr>
            <p:ph sz="quarter" idx="4294967295"/>
            <p:extLst>
              <p:ext uri="{D42A27DB-BD31-4B8C-83A1-F6EECF244321}">
                <p14:modId xmlns:p14="http://schemas.microsoft.com/office/powerpoint/2010/main" val="1186558039"/>
              </p:ext>
            </p:extLst>
          </p:nvPr>
        </p:nvGraphicFramePr>
        <p:xfrm>
          <a:off x="468312" y="1595663"/>
          <a:ext cx="8103037" cy="46810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7726705" y="6026085"/>
            <a:ext cx="934584" cy="246221"/>
          </a:xfrm>
          <a:prstGeom prst="rect">
            <a:avLst/>
          </a:prstGeom>
          <a:noFill/>
        </p:spPr>
        <p:txBody>
          <a:bodyPr wrap="square" lIns="0" rIns="0" rtlCol="0">
            <a:spAutoFit/>
          </a:bodyPr>
          <a:lstStyle/>
          <a:p>
            <a:r>
              <a:rPr lang="de-DE" sz="1000" kern="0" dirty="0">
                <a:solidFill>
                  <a:srgbClr val="595959"/>
                </a:solidFill>
                <a:latin typeface="DGB"/>
                <a:cs typeface="Times New Roman" panose="02020603050405020304" pitchFamily="18" charset="0"/>
              </a:rPr>
              <a:t>Source: </a:t>
            </a:r>
            <a:r>
              <a:rPr lang="de-DE" sz="1000" kern="0" dirty="0" err="1">
                <a:solidFill>
                  <a:srgbClr val="595959"/>
                </a:solidFill>
                <a:latin typeface="DGB"/>
                <a:cs typeface="Times New Roman" panose="02020603050405020304" pitchFamily="18" charset="0"/>
              </a:rPr>
              <a:t>BMWi</a:t>
            </a:r>
            <a:r>
              <a:rPr lang="de-DE" sz="1000" kern="0" dirty="0">
                <a:solidFill>
                  <a:srgbClr val="595959"/>
                </a:solidFill>
                <a:latin typeface="DGB"/>
                <a:cs typeface="Times New Roman" panose="02020603050405020304" pitchFamily="18" charset="0"/>
              </a:rPr>
              <a:t> </a:t>
            </a:r>
            <a:r>
              <a:rPr lang="de-DE" sz="1000" kern="0" dirty="0" smtClean="0">
                <a:solidFill>
                  <a:srgbClr val="595959"/>
                </a:solidFill>
                <a:latin typeface="DGB"/>
                <a:cs typeface="Times New Roman" panose="02020603050405020304" pitchFamily="18" charset="0"/>
              </a:rPr>
              <a:t>2017</a:t>
            </a:r>
            <a:endParaRPr lang="de-DE" sz="1000" kern="0" dirty="0">
              <a:solidFill>
                <a:srgbClr val="595959"/>
              </a:solidFill>
              <a:latin typeface="DGB"/>
              <a:cs typeface="Times New Roman" panose="02020603050405020304" pitchFamily="18" charset="0"/>
            </a:endParaRPr>
          </a:p>
        </p:txBody>
      </p:sp>
      <p:sp>
        <p:nvSpPr>
          <p:cNvPr id="13" name="Abgerundetes Rechteck 12"/>
          <p:cNvSpPr/>
          <p:nvPr/>
        </p:nvSpPr>
        <p:spPr>
          <a:xfrm>
            <a:off x="3130997" y="1756964"/>
            <a:ext cx="4752528" cy="1096945"/>
          </a:xfrm>
          <a:prstGeom prst="roundRect">
            <a:avLst/>
          </a:prstGeom>
          <a:solidFill>
            <a:srgbClr val="0380E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Job losses through rationalization as a result of reunification and liberalization of the energy market as well as the phase-out of hard coal mining</a:t>
            </a:r>
          </a:p>
        </p:txBody>
      </p:sp>
      <p:sp>
        <p:nvSpPr>
          <p:cNvPr id="10" name="Fußzeilenplatzhalter 8"/>
          <p:cNvSpPr>
            <a:spLocks noGrp="1"/>
          </p:cNvSpPr>
          <p:nvPr>
            <p:ph type="ftr" sz="quarter" idx="20"/>
          </p:nvPr>
        </p:nvSpPr>
        <p:spPr>
          <a:xfrm>
            <a:off x="457881" y="6597351"/>
            <a:ext cx="6984000" cy="144000"/>
          </a:xfrm>
        </p:spPr>
        <p:txBody>
          <a:bodyPr/>
          <a:lstStyle/>
          <a:p>
            <a:r>
              <a:rPr lang="de-DE" dirty="0"/>
              <a:t>DGB-BVV, </a:t>
            </a:r>
            <a:r>
              <a:rPr lang="de-DE" dirty="0" smtClean="0"/>
              <a:t>Jan Philipp Paprotny, 30.04.2019</a:t>
            </a:r>
            <a:endParaRPr lang="de-DE" dirty="0"/>
          </a:p>
        </p:txBody>
      </p:sp>
    </p:spTree>
    <p:extLst>
      <p:ext uri="{BB962C8B-B14F-4D97-AF65-F5344CB8AC3E}">
        <p14:creationId xmlns:p14="http://schemas.microsoft.com/office/powerpoint/2010/main" val="3971932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GB">
  <a:themeElements>
    <a:clrScheme name="DGB_Color">
      <a:dk1>
        <a:sysClr val="windowText" lastClr="000000"/>
      </a:dk1>
      <a:lt1>
        <a:sysClr val="window" lastClr="FFFFFF"/>
      </a:lt1>
      <a:dk2>
        <a:srgbClr val="808080"/>
      </a:dk2>
      <a:lt2>
        <a:srgbClr val="FFFFFF"/>
      </a:lt2>
      <a:accent1>
        <a:srgbClr val="FF0000"/>
      </a:accent1>
      <a:accent2>
        <a:srgbClr val="6E6E6E"/>
      </a:accent2>
      <a:accent3>
        <a:srgbClr val="8C8C8C"/>
      </a:accent3>
      <a:accent4>
        <a:srgbClr val="AAAAAA"/>
      </a:accent4>
      <a:accent5>
        <a:srgbClr val="C8C8C8"/>
      </a:accent5>
      <a:accent6>
        <a:srgbClr val="E1E1E1"/>
      </a:accent6>
      <a:hlink>
        <a:srgbClr val="0070C0"/>
      </a:hlink>
      <a:folHlink>
        <a:srgbClr val="37A9FF"/>
      </a:folHlink>
    </a:clrScheme>
    <a:fontScheme name="DGB_Font">
      <a:majorFont>
        <a:latin typeface="DGB"/>
        <a:ea typeface=""/>
        <a:cs typeface=""/>
      </a:majorFont>
      <a:minorFont>
        <a:latin typeface="DGB"/>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defRPr sz="2400" smtClean="0"/>
        </a:defPPr>
      </a:lstStyle>
    </a:txDef>
  </a:objectDefaults>
  <a:extraClrSchemeLst/>
</a:theme>
</file>

<file path=ppt/theme/theme2.xml><?xml version="1.0" encoding="utf-8"?>
<a:theme xmlns:a="http://schemas.openxmlformats.org/drawingml/2006/main" name="Larissa">
  <a:themeElements>
    <a:clrScheme name="DGB_Color">
      <a:dk1>
        <a:sysClr val="windowText" lastClr="000000"/>
      </a:dk1>
      <a:lt1>
        <a:sysClr val="window" lastClr="FFFFFF"/>
      </a:lt1>
      <a:dk2>
        <a:srgbClr val="808080"/>
      </a:dk2>
      <a:lt2>
        <a:srgbClr val="FFFFFF"/>
      </a:lt2>
      <a:accent1>
        <a:srgbClr val="FF0000"/>
      </a:accent1>
      <a:accent2>
        <a:srgbClr val="6E6E6E"/>
      </a:accent2>
      <a:accent3>
        <a:srgbClr val="8C8C8C"/>
      </a:accent3>
      <a:accent4>
        <a:srgbClr val="AAAAAA"/>
      </a:accent4>
      <a:accent5>
        <a:srgbClr val="C8C8C8"/>
      </a:accent5>
      <a:accent6>
        <a:srgbClr val="E1E1E1"/>
      </a:accent6>
      <a:hlink>
        <a:srgbClr val="0070C0"/>
      </a:hlink>
      <a:folHlink>
        <a:srgbClr val="37A9FF"/>
      </a:folHlink>
    </a:clrScheme>
    <a:fontScheme name="DGB_Font">
      <a:majorFont>
        <a:latin typeface="DGB"/>
        <a:ea typeface=""/>
        <a:cs typeface=""/>
      </a:majorFont>
      <a:minorFont>
        <a:latin typeface="DGB"/>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DGB_Color">
      <a:dk1>
        <a:sysClr val="windowText" lastClr="000000"/>
      </a:dk1>
      <a:lt1>
        <a:sysClr val="window" lastClr="FFFFFF"/>
      </a:lt1>
      <a:dk2>
        <a:srgbClr val="808080"/>
      </a:dk2>
      <a:lt2>
        <a:srgbClr val="FFFFFF"/>
      </a:lt2>
      <a:accent1>
        <a:srgbClr val="FF0000"/>
      </a:accent1>
      <a:accent2>
        <a:srgbClr val="6E6E6E"/>
      </a:accent2>
      <a:accent3>
        <a:srgbClr val="8C8C8C"/>
      </a:accent3>
      <a:accent4>
        <a:srgbClr val="AAAAAA"/>
      </a:accent4>
      <a:accent5>
        <a:srgbClr val="C8C8C8"/>
      </a:accent5>
      <a:accent6>
        <a:srgbClr val="E1E1E1"/>
      </a:accent6>
      <a:hlink>
        <a:srgbClr val="0070C0"/>
      </a:hlink>
      <a:folHlink>
        <a:srgbClr val="37A9FF"/>
      </a:folHlink>
    </a:clrScheme>
    <a:fontScheme name="DGB_Font">
      <a:majorFont>
        <a:latin typeface="DGB"/>
        <a:ea typeface=""/>
        <a:cs typeface=""/>
      </a:majorFont>
      <a:minorFont>
        <a:latin typeface="DGB"/>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0000"/>
    </a:accent1>
    <a:accent2>
      <a:srgbClr val="4D4D4D"/>
    </a:accent2>
    <a:accent3>
      <a:srgbClr val="FFFFFF"/>
    </a:accent3>
    <a:accent4>
      <a:srgbClr val="000000"/>
    </a:accent4>
    <a:accent5>
      <a:srgbClr val="FFAAAA"/>
    </a:accent5>
    <a:accent6>
      <a:srgbClr val="454545"/>
    </a:accent6>
    <a:hlink>
      <a:srgbClr val="969696"/>
    </a:hlink>
    <a:folHlink>
      <a:srgbClr val="C0C0C0"/>
    </a:folHlink>
  </a:clrScheme>
  <a:fontScheme name="DGB-Praesentation">
    <a:majorFont>
      <a:latin typeface="DGB"/>
      <a:ea typeface=""/>
      <a:cs typeface="Times New Roman"/>
    </a:majorFont>
    <a:minorFont>
      <a:latin typeface="DGB"/>
      <a:ea typeface=""/>
      <a:cs typeface="Times New Roma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FF0000"/>
    </a:accent1>
    <a:accent2>
      <a:srgbClr val="4D4D4D"/>
    </a:accent2>
    <a:accent3>
      <a:srgbClr val="FFFFFF"/>
    </a:accent3>
    <a:accent4>
      <a:srgbClr val="000000"/>
    </a:accent4>
    <a:accent5>
      <a:srgbClr val="FFAAAA"/>
    </a:accent5>
    <a:accent6>
      <a:srgbClr val="454545"/>
    </a:accent6>
    <a:hlink>
      <a:srgbClr val="969696"/>
    </a:hlink>
    <a:folHlink>
      <a:srgbClr val="C0C0C0"/>
    </a:folHlink>
  </a:clrScheme>
  <a:fontScheme name="DGB-Praesentation">
    <a:majorFont>
      <a:latin typeface="DGB"/>
      <a:ea typeface=""/>
      <a:cs typeface="Times New Roman"/>
    </a:majorFont>
    <a:minorFont>
      <a:latin typeface="DGB"/>
      <a:ea typeface=""/>
      <a:cs typeface="Times New Roma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FF0000"/>
    </a:accent1>
    <a:accent2>
      <a:srgbClr val="4D4D4D"/>
    </a:accent2>
    <a:accent3>
      <a:srgbClr val="FFFFFF"/>
    </a:accent3>
    <a:accent4>
      <a:srgbClr val="000000"/>
    </a:accent4>
    <a:accent5>
      <a:srgbClr val="FFAAAA"/>
    </a:accent5>
    <a:accent6>
      <a:srgbClr val="454545"/>
    </a:accent6>
    <a:hlink>
      <a:srgbClr val="969696"/>
    </a:hlink>
    <a:folHlink>
      <a:srgbClr val="C0C0C0"/>
    </a:folHlink>
  </a:clrScheme>
  <a:fontScheme name="DGB-Praesentation">
    <a:majorFont>
      <a:latin typeface="DGB"/>
      <a:ea typeface=""/>
      <a:cs typeface="Times New Roman"/>
    </a:majorFont>
    <a:minorFont>
      <a:latin typeface="DGB"/>
      <a:ea typeface=""/>
      <a:cs typeface="Times New Roma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FF0000"/>
    </a:accent1>
    <a:accent2>
      <a:srgbClr val="4D4D4D"/>
    </a:accent2>
    <a:accent3>
      <a:srgbClr val="FFFFFF"/>
    </a:accent3>
    <a:accent4>
      <a:srgbClr val="000000"/>
    </a:accent4>
    <a:accent5>
      <a:srgbClr val="FFAAAA"/>
    </a:accent5>
    <a:accent6>
      <a:srgbClr val="454545"/>
    </a:accent6>
    <a:hlink>
      <a:srgbClr val="969696"/>
    </a:hlink>
    <a:folHlink>
      <a:srgbClr val="C0C0C0"/>
    </a:folHlink>
  </a:clrScheme>
  <a:fontScheme name="DGB-Praesentation">
    <a:majorFont>
      <a:latin typeface="DGB"/>
      <a:ea typeface=""/>
      <a:cs typeface="Times New Roman"/>
    </a:majorFont>
    <a:minorFont>
      <a:latin typeface="DGB"/>
      <a:ea typeface=""/>
      <a:cs typeface="Times New Roma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DGB</Template>
  <TotalTime>0</TotalTime>
  <Words>3874</Words>
  <Application>Microsoft Office PowerPoint</Application>
  <PresentationFormat>Bildschirmpräsentation (4:3)</PresentationFormat>
  <Paragraphs>607</Paragraphs>
  <Slides>32</Slides>
  <Notes>32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Courier New</vt:lpstr>
      <vt:lpstr>DGB</vt:lpstr>
      <vt:lpstr>Meiryo</vt:lpstr>
      <vt:lpstr>Times New Roman</vt:lpstr>
      <vt:lpstr>Wingdings</vt:lpstr>
      <vt:lpstr>DGB</vt:lpstr>
      <vt:lpstr>Trade Unions and Climate Policy: Managing Just Transition</vt:lpstr>
      <vt:lpstr>PowerPoint-Präsentation</vt:lpstr>
      <vt:lpstr>About DGB</vt:lpstr>
      <vt:lpstr>Historical Emissions</vt:lpstr>
      <vt:lpstr>Challenges</vt:lpstr>
      <vt:lpstr>Germany’s Climate Action Plan 2050</vt:lpstr>
      <vt:lpstr>„Coal commission“</vt:lpstr>
      <vt:lpstr>PowerPoint-Präsentation</vt:lpstr>
      <vt:lpstr>Structural Change in the Energy Sector</vt:lpstr>
      <vt:lpstr>Importance of Industry</vt:lpstr>
      <vt:lpstr>Development of RE in Germany</vt:lpstr>
      <vt:lpstr>Employment in the RE Sector</vt:lpstr>
      <vt:lpstr>Working Conditions in RE Sector</vt:lpstr>
      <vt:lpstr>Working Conditions in RE Sector</vt:lpstr>
      <vt:lpstr>Effectiveness of collective agreements within the RE Sector</vt:lpstr>
      <vt:lpstr>Let‘s Talk About Just Transition!</vt:lpstr>
      <vt:lpstr>PowerPoint-Präsentation</vt:lpstr>
      <vt:lpstr>Backup</vt:lpstr>
      <vt:lpstr>Germany‘s Climate Action Plan 2050</vt:lpstr>
      <vt:lpstr>Gross Electricity Generation in Germany 2017</vt:lpstr>
      <vt:lpstr>Germany‘s Climate and Energy Targets</vt:lpstr>
      <vt:lpstr>Share of coal in electricity generation</vt:lpstr>
      <vt:lpstr>What does the report mean for the energy sector and industry?</vt:lpstr>
      <vt:lpstr>What does it mean for the energy sector and industry?</vt:lpstr>
      <vt:lpstr>What does the report mean for workers?</vt:lpstr>
      <vt:lpstr>PowerPoint-Präsentation</vt:lpstr>
      <vt:lpstr>PowerPoint-Präsentation</vt:lpstr>
      <vt:lpstr>Members of the commission</vt:lpstr>
      <vt:lpstr>What‘s next?</vt:lpstr>
      <vt:lpstr>The timeline</vt:lpstr>
      <vt:lpstr>-Just Transition-  Trade Union Concept</vt:lpstr>
      <vt:lpstr>Germany‘s Role Regarding Climate Action</vt:lpstr>
    </vt:vector>
  </TitlesOfParts>
  <Company>Deutscher Gewerkschaftsbund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The Challenges to Labor</dc:title>
  <dc:creator>Paprotny, Jan Philipp (DGB-BVV)</dc:creator>
  <cp:lastModifiedBy>Paprotny, Jan Philipp (DGB-BVV)</cp:lastModifiedBy>
  <cp:revision>144</cp:revision>
  <cp:lastPrinted>2019-04-21T14:02:58Z</cp:lastPrinted>
  <dcterms:created xsi:type="dcterms:W3CDTF">2018-08-29T08:43:33Z</dcterms:created>
  <dcterms:modified xsi:type="dcterms:W3CDTF">2019-04-29T11:09:53Z</dcterms:modified>
</cp:coreProperties>
</file>