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9" r:id="rId5"/>
    <p:sldId id="264" r:id="rId6"/>
    <p:sldId id="285" r:id="rId7"/>
    <p:sldId id="280" r:id="rId8"/>
    <p:sldId id="268" r:id="rId9"/>
    <p:sldId id="269" r:id="rId10"/>
    <p:sldId id="281" r:id="rId11"/>
    <p:sldId id="283" r:id="rId12"/>
    <p:sldId id="271" r:id="rId13"/>
    <p:sldId id="272" r:id="rId14"/>
    <p:sldId id="273" r:id="rId15"/>
    <p:sldId id="275" r:id="rId16"/>
    <p:sldId id="277" r:id="rId17"/>
    <p:sldId id="276" r:id="rId18"/>
    <p:sldId id="278" r:id="rId19"/>
    <p:sldId id="287" r:id="rId20"/>
    <p:sldId id="279" r:id="rId21"/>
    <p:sldId id="282" r:id="rId22"/>
    <p:sldId id="286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28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59" autoAdjust="0"/>
    <p:restoredTop sz="81690" autoAdjust="0"/>
  </p:normalViewPr>
  <p:slideViewPr>
    <p:cSldViewPr snapToGrid="0">
      <p:cViewPr varScale="1">
        <p:scale>
          <a:sx n="38" d="100"/>
          <a:sy n="38" d="100"/>
        </p:scale>
        <p:origin x="5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90"/>
    </p:cViewPr>
  </p:sorterViewPr>
  <p:notesViewPr>
    <p:cSldViewPr snapToGrid="0">
      <p:cViewPr varScale="1">
        <p:scale>
          <a:sx n="94" d="100"/>
          <a:sy n="94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800" dirty="0"/>
              <a:t>RES-E</a:t>
            </a:r>
            <a:r>
              <a:rPr lang="en-IE" sz="2800" baseline="0" dirty="0"/>
              <a:t> (Biomass) @ EPL -MWh pa</a:t>
            </a:r>
            <a:endParaRPr lang="en-IE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2"/>
          <c:order val="2"/>
          <c:tx>
            <c:strRef>
              <c:f>Sheet1!$N$26</c:f>
              <c:strCache>
                <c:ptCount val="1"/>
                <c:pt idx="0">
                  <c:v>Indigenous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Sheet1!$O$24:$X$24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Sheet1!$O$26:$X$26</c:f>
              <c:numCache>
                <c:formatCode>General</c:formatCode>
                <c:ptCount val="10"/>
                <c:pt idx="0">
                  <c:v>15064.913480889219</c:v>
                </c:pt>
                <c:pt idx="1">
                  <c:v>51664.354688047897</c:v>
                </c:pt>
                <c:pt idx="2">
                  <c:v>67575.370768398192</c:v>
                </c:pt>
                <c:pt idx="3">
                  <c:v>89795.211540122313</c:v>
                </c:pt>
                <c:pt idx="4">
                  <c:v>123298.42041526044</c:v>
                </c:pt>
                <c:pt idx="5">
                  <c:v>89457.031117767518</c:v>
                </c:pt>
                <c:pt idx="6">
                  <c:v>105076.09100191471</c:v>
                </c:pt>
                <c:pt idx="7">
                  <c:v>88512.28848347954</c:v>
                </c:pt>
                <c:pt idx="8">
                  <c:v>195183.62595578455</c:v>
                </c:pt>
                <c:pt idx="9">
                  <c:v>275582.54855254362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2-4921-BAB0-18677E78F2E5}"/>
            </c:ext>
          </c:extLst>
        </c:ser>
        <c:ser>
          <c:idx val="3"/>
          <c:order val="3"/>
          <c:tx>
            <c:strRef>
              <c:f>Sheet1!$N$27</c:f>
              <c:strCache>
                <c:ptCount val="1"/>
                <c:pt idx="0">
                  <c:v>Imported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Sheet1!$O$24:$X$24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Sheet1!$O$27:$X$27</c:f>
              <c:numCache>
                <c:formatCode>General</c:formatCode>
                <c:ptCount val="10"/>
                <c:pt idx="0">
                  <c:v>170.45902209645828</c:v>
                </c:pt>
                <c:pt idx="1">
                  <c:v>206.98111854661693</c:v>
                </c:pt>
                <c:pt idx="2">
                  <c:v>16814.257137661392</c:v>
                </c:pt>
                <c:pt idx="3">
                  <c:v>22579.146697769465</c:v>
                </c:pt>
                <c:pt idx="4">
                  <c:v>24343.73585816675</c:v>
                </c:pt>
                <c:pt idx="5">
                  <c:v>104372.2207352899</c:v>
                </c:pt>
                <c:pt idx="6">
                  <c:v>124826.30593817569</c:v>
                </c:pt>
                <c:pt idx="7">
                  <c:v>80414.675247757972</c:v>
                </c:pt>
                <c:pt idx="8">
                  <c:v>151904.19021498229</c:v>
                </c:pt>
                <c:pt idx="9">
                  <c:v>60848.935205237882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D2-4921-BAB0-18677E78F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485048"/>
        <c:axId val="299486224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Sheet1!$N$24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Sheet1!$O$24:$X$24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Sheet1!$O$24:$X$24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FBD2-4921-BAB0-18677E78F2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Sheet1!$N$25</c15:sqref>
                        </c15:formulaRef>
                      </c:ext>
                    </c:extLst>
                    <c:strCache>
                      <c:ptCount val="1"/>
                      <c:pt idx="0">
                        <c:v>MWh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Sheet1!$O$24:$X$24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Sheet1!$O$25:$X$25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15235.372502985678</c:v>
                      </c:pt>
                      <c:pt idx="1">
                        <c:v>51871.335806594514</c:v>
                      </c:pt>
                      <c:pt idx="2">
                        <c:v>84389.627906059584</c:v>
                      </c:pt>
                      <c:pt idx="3">
                        <c:v>112374.35823789178</c:v>
                      </c:pt>
                      <c:pt idx="4">
                        <c:v>147642.15627342719</c:v>
                      </c:pt>
                      <c:pt idx="5">
                        <c:v>193829.25185305742</c:v>
                      </c:pt>
                      <c:pt idx="6">
                        <c:v>229902.3969400904</c:v>
                      </c:pt>
                      <c:pt idx="7">
                        <c:v>168926.96373123751</c:v>
                      </c:pt>
                      <c:pt idx="8">
                        <c:v>347087.81617076683</c:v>
                      </c:pt>
                      <c:pt idx="9">
                        <c:v>336431.48375778151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FBD2-4921-BAB0-18677E78F2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Sheet1!$N$28</c15:sqref>
                        </c15:formulaRef>
                      </c:ext>
                    </c:extLst>
                    <c:strCache>
                      <c:ptCount val="1"/>
                      <c:pt idx="0">
                        <c:v>MWh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Sheet1!$O$24:$X$24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Sheet1!$O$28:$X$28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15235.372502985678</c:v>
                      </c:pt>
                      <c:pt idx="1">
                        <c:v>51871.335806594514</c:v>
                      </c:pt>
                      <c:pt idx="2">
                        <c:v>84389.627906059584</c:v>
                      </c:pt>
                      <c:pt idx="3">
                        <c:v>112374.35823789178</c:v>
                      </c:pt>
                      <c:pt idx="4">
                        <c:v>147642.15627342719</c:v>
                      </c:pt>
                      <c:pt idx="5">
                        <c:v>193829.25185305742</c:v>
                      </c:pt>
                      <c:pt idx="6">
                        <c:v>229902.3969400904</c:v>
                      </c:pt>
                      <c:pt idx="7">
                        <c:v>168926.96373123751</c:v>
                      </c:pt>
                      <c:pt idx="8">
                        <c:v>347087.81617076683</c:v>
                      </c:pt>
                      <c:pt idx="9">
                        <c:v>336431.48375778151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FBD2-4921-BAB0-18677E78F2E5}"/>
                  </c:ext>
                </c:extLst>
              </c15:ser>
            </c15:filteredBarSeries>
          </c:ext>
        </c:extLst>
      </c:bar3DChart>
      <c:catAx>
        <c:axId val="29948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86224"/>
        <c:crosses val="autoZero"/>
        <c:auto val="1"/>
        <c:lblAlgn val="ctr"/>
        <c:lblOffset val="100"/>
        <c:noMultiLvlLbl val="0"/>
      </c:catAx>
      <c:valAx>
        <c:axId val="2994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8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12320-EA87-442C-A4EB-F6BB9B922758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E775D85B-5C09-4510-975E-31D85CD69951}">
      <dgm:prSet phldrT="[Text]" custT="1"/>
      <dgm:spPr/>
      <dgm:t>
        <a:bodyPr/>
        <a:lstStyle/>
        <a:p>
          <a:r>
            <a:rPr lang="en-IE" sz="1600" b="1" dirty="0"/>
            <a:t>Tax &amp; VR Figures </a:t>
          </a:r>
        </a:p>
        <a:p>
          <a:r>
            <a:rPr lang="en-IE" sz="1600" b="1" dirty="0"/>
            <a:t>6 events, 7 locations</a:t>
          </a:r>
        </a:p>
      </dgm:t>
    </dgm:pt>
    <dgm:pt modelId="{8687467D-62CE-44AA-9C3D-D629C0F35ACB}" type="parTrans" cxnId="{84CA86EF-CF14-4181-A5B9-20B8E840F217}">
      <dgm:prSet/>
      <dgm:spPr/>
      <dgm:t>
        <a:bodyPr/>
        <a:lstStyle/>
        <a:p>
          <a:endParaRPr lang="en-IE"/>
        </a:p>
      </dgm:t>
    </dgm:pt>
    <dgm:pt modelId="{3C5AA56A-634D-4276-A990-D557DE1997F4}" type="sibTrans" cxnId="{84CA86EF-CF14-4181-A5B9-20B8E840F217}">
      <dgm:prSet custT="1"/>
      <dgm:spPr/>
      <dgm:t>
        <a:bodyPr/>
        <a:lstStyle/>
        <a:p>
          <a:r>
            <a:rPr lang="en-IE" sz="1600" b="1" dirty="0"/>
            <a:t>Tax Briefings</a:t>
          </a:r>
        </a:p>
        <a:p>
          <a:r>
            <a:rPr lang="en-IE" sz="1600" b="1" dirty="0"/>
            <a:t>5 events, 4 locations</a:t>
          </a:r>
        </a:p>
      </dgm:t>
    </dgm:pt>
    <dgm:pt modelId="{6ABF79CA-507A-47F9-913F-35EBBF04F08C}">
      <dgm:prSet phldrT="[Text]"/>
      <dgm:spPr/>
      <dgm:t>
        <a:bodyPr/>
        <a:lstStyle/>
        <a:p>
          <a:r>
            <a:rPr lang="en-IE" b="1" dirty="0"/>
            <a:t>Crossroads Workshop</a:t>
          </a:r>
        </a:p>
        <a:p>
          <a:r>
            <a:rPr lang="en-IE" b="1" dirty="0"/>
            <a:t>10 events, 6 locations</a:t>
          </a:r>
        </a:p>
      </dgm:t>
    </dgm:pt>
    <dgm:pt modelId="{32C75D53-33A2-415B-B41E-4CCAB96237AE}" type="parTrans" cxnId="{46B0EECC-2FDA-4ABB-997C-92173503DA5C}">
      <dgm:prSet/>
      <dgm:spPr/>
      <dgm:t>
        <a:bodyPr/>
        <a:lstStyle/>
        <a:p>
          <a:endParaRPr lang="en-IE"/>
        </a:p>
      </dgm:t>
    </dgm:pt>
    <dgm:pt modelId="{AB88B050-2CC8-4C9C-AF70-D1C6DECF89C6}" type="sibTrans" cxnId="{46B0EECC-2FDA-4ABB-997C-92173503DA5C}">
      <dgm:prSet custT="1"/>
      <dgm:spPr/>
      <dgm:t>
        <a:bodyPr/>
        <a:lstStyle/>
        <a:p>
          <a:r>
            <a:rPr lang="en-IE" sz="1400" b="1" dirty="0"/>
            <a:t>CV, Interview Prep, career coaching </a:t>
          </a:r>
        </a:p>
        <a:p>
          <a:r>
            <a:rPr lang="en-IE" sz="1400" b="1" dirty="0"/>
            <a:t>25 events, 4 locations</a:t>
          </a:r>
        </a:p>
      </dgm:t>
    </dgm:pt>
    <dgm:pt modelId="{ED932C9C-1DFD-4667-9B99-75D698C0A186}">
      <dgm:prSet phldrT="[Text]" custT="1"/>
      <dgm:spPr/>
      <dgm:t>
        <a:bodyPr/>
        <a:lstStyle/>
        <a:p>
          <a:r>
            <a:rPr lang="en-IE" sz="1400" b="1" dirty="0"/>
            <a:t>Job Hunting, SYOB</a:t>
          </a:r>
        </a:p>
        <a:p>
          <a:r>
            <a:rPr lang="en-IE" sz="1400" b="1" dirty="0"/>
            <a:t>8 events, 4 locations</a:t>
          </a:r>
        </a:p>
      </dgm:t>
    </dgm:pt>
    <dgm:pt modelId="{4AE92BD3-6392-4E78-81F3-2996CD077F53}" type="parTrans" cxnId="{148E4036-B595-4F82-8464-FF446300D3E6}">
      <dgm:prSet/>
      <dgm:spPr/>
      <dgm:t>
        <a:bodyPr/>
        <a:lstStyle/>
        <a:p>
          <a:endParaRPr lang="en-IE"/>
        </a:p>
      </dgm:t>
    </dgm:pt>
    <dgm:pt modelId="{FCE7F1E4-D0C0-410F-863E-26D2AE16BC16}" type="sibTrans" cxnId="{148E4036-B595-4F82-8464-FF446300D3E6}">
      <dgm:prSet/>
      <dgm:spPr/>
      <dgm:t>
        <a:bodyPr/>
        <a:lstStyle/>
        <a:p>
          <a:r>
            <a:rPr lang="en-IE" b="1" dirty="0"/>
            <a:t>Info, ETB &amp; Advice Clinics 6 events, 6 locations</a:t>
          </a:r>
          <a:endParaRPr lang="en-IE" dirty="0"/>
        </a:p>
      </dgm:t>
    </dgm:pt>
    <dgm:pt modelId="{5B9C3E61-1551-46C1-82C1-D5CB3A32C782}">
      <dgm:prSet/>
      <dgm:spPr/>
      <dgm:t>
        <a:bodyPr/>
        <a:lstStyle/>
        <a:p>
          <a:r>
            <a:rPr lang="en-IE" dirty="0"/>
            <a:t>Recruiter Seminars</a:t>
          </a:r>
        </a:p>
        <a:p>
          <a:r>
            <a:rPr lang="en-IE" dirty="0"/>
            <a:t>2 events, 2 locations</a:t>
          </a:r>
        </a:p>
      </dgm:t>
    </dgm:pt>
    <dgm:pt modelId="{C05B827A-E834-46E4-8B6E-C0F8BF9F7293}" type="parTrans" cxnId="{1A1F87A2-0108-4EC8-93DE-7C567DEC16DD}">
      <dgm:prSet/>
      <dgm:spPr/>
      <dgm:t>
        <a:bodyPr/>
        <a:lstStyle/>
        <a:p>
          <a:endParaRPr lang="en-IE"/>
        </a:p>
      </dgm:t>
    </dgm:pt>
    <dgm:pt modelId="{D69364E2-B6DA-4501-825E-BECCC6D74FB9}" type="sibTrans" cxnId="{1A1F87A2-0108-4EC8-93DE-7C567DEC16DD}">
      <dgm:prSet/>
      <dgm:spPr/>
      <dgm:t>
        <a:bodyPr/>
        <a:lstStyle/>
        <a:p>
          <a:r>
            <a:rPr lang="en-IE" dirty="0"/>
            <a:t>Retirement Courses 4 events, 1 location</a:t>
          </a:r>
        </a:p>
      </dgm:t>
    </dgm:pt>
    <dgm:pt modelId="{DA8506C4-42DF-4E4D-B73A-F149D80506C3}" type="pres">
      <dgm:prSet presAssocID="{0D512320-EA87-442C-A4EB-F6BB9B9227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BD01A10A-DDCD-409A-9C70-F2A7A3DA8865}" type="pres">
      <dgm:prSet presAssocID="{E775D85B-5C09-4510-975E-31D85CD69951}" presName="composite" presStyleCnt="0"/>
      <dgm:spPr/>
    </dgm:pt>
    <dgm:pt modelId="{67DAF797-394D-486A-8A76-3D761B790843}" type="pres">
      <dgm:prSet presAssocID="{E775D85B-5C09-4510-975E-31D85CD6995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A611794-4B5F-4807-A371-8D3E0BCA87D0}" type="pres">
      <dgm:prSet presAssocID="{E775D85B-5C09-4510-975E-31D85CD699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29CB2C2-AB00-4B80-8E36-EAB1B40CADB5}" type="pres">
      <dgm:prSet presAssocID="{E775D85B-5C09-4510-975E-31D85CD69951}" presName="BalanceSpacing" presStyleCnt="0"/>
      <dgm:spPr/>
    </dgm:pt>
    <dgm:pt modelId="{4C59C079-7C83-4DB9-A8B8-9AA85F7F1303}" type="pres">
      <dgm:prSet presAssocID="{E775D85B-5C09-4510-975E-31D85CD69951}" presName="BalanceSpacing1" presStyleCnt="0"/>
      <dgm:spPr/>
    </dgm:pt>
    <dgm:pt modelId="{AA106D1F-9D15-4F89-A89F-4ED95EE6C49E}" type="pres">
      <dgm:prSet presAssocID="{3C5AA56A-634D-4276-A990-D557DE1997F4}" presName="Accent1Text" presStyleLbl="node1" presStyleIdx="1" presStyleCnt="8"/>
      <dgm:spPr/>
      <dgm:t>
        <a:bodyPr/>
        <a:lstStyle/>
        <a:p>
          <a:endParaRPr lang="en-IE"/>
        </a:p>
      </dgm:t>
    </dgm:pt>
    <dgm:pt modelId="{C1C7FC5E-E6BA-46F0-B460-8D1B1BE93432}" type="pres">
      <dgm:prSet presAssocID="{3C5AA56A-634D-4276-A990-D557DE1997F4}" presName="spaceBetweenRectangles" presStyleCnt="0"/>
      <dgm:spPr/>
    </dgm:pt>
    <dgm:pt modelId="{2BCB984E-CACC-4645-B66E-BFFA56EE139A}" type="pres">
      <dgm:prSet presAssocID="{6ABF79CA-507A-47F9-913F-35EBBF04F08C}" presName="composite" presStyleCnt="0"/>
      <dgm:spPr/>
    </dgm:pt>
    <dgm:pt modelId="{A1CDF377-2B4B-431C-B6C8-9A6221A31397}" type="pres">
      <dgm:prSet presAssocID="{6ABF79CA-507A-47F9-913F-35EBBF04F08C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CC9AEB1-7BB1-4983-8932-0F59848E2E8A}" type="pres">
      <dgm:prSet presAssocID="{6ABF79CA-507A-47F9-913F-35EBBF04F08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AB66D3E-7C24-4052-A665-B6C48DBBFD7B}" type="pres">
      <dgm:prSet presAssocID="{6ABF79CA-507A-47F9-913F-35EBBF04F08C}" presName="BalanceSpacing" presStyleCnt="0"/>
      <dgm:spPr/>
    </dgm:pt>
    <dgm:pt modelId="{5033BD2D-D7B9-4EFB-AAD7-4F09707E15A6}" type="pres">
      <dgm:prSet presAssocID="{6ABF79CA-507A-47F9-913F-35EBBF04F08C}" presName="BalanceSpacing1" presStyleCnt="0"/>
      <dgm:spPr/>
    </dgm:pt>
    <dgm:pt modelId="{4D56EBFC-95FB-4547-84B4-0D7C01CABC10}" type="pres">
      <dgm:prSet presAssocID="{AB88B050-2CC8-4C9C-AF70-D1C6DECF89C6}" presName="Accent1Text" presStyleLbl="node1" presStyleIdx="3" presStyleCnt="8" custScaleX="104504"/>
      <dgm:spPr/>
      <dgm:t>
        <a:bodyPr/>
        <a:lstStyle/>
        <a:p>
          <a:endParaRPr lang="en-IE"/>
        </a:p>
      </dgm:t>
    </dgm:pt>
    <dgm:pt modelId="{C08A3994-ACA7-46CC-903D-650954117DBC}" type="pres">
      <dgm:prSet presAssocID="{AB88B050-2CC8-4C9C-AF70-D1C6DECF89C6}" presName="spaceBetweenRectangles" presStyleCnt="0"/>
      <dgm:spPr/>
    </dgm:pt>
    <dgm:pt modelId="{CDB8D6EE-D976-41EC-AEC9-BB3012891C98}" type="pres">
      <dgm:prSet presAssocID="{ED932C9C-1DFD-4667-9B99-75D698C0A186}" presName="composite" presStyleCnt="0"/>
      <dgm:spPr/>
    </dgm:pt>
    <dgm:pt modelId="{42A4D402-C5CE-4ECD-B9BB-A393E4BD753F}" type="pres">
      <dgm:prSet presAssocID="{ED932C9C-1DFD-4667-9B99-75D698C0A186}" presName="Parent1" presStyleLbl="node1" presStyleIdx="4" presStyleCnt="8" custLinFactNeighborX="1446" custLinFactNeighborY="18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136BD36-F6DA-4FB9-BFEE-85AD84018ABB}" type="pres">
      <dgm:prSet presAssocID="{ED932C9C-1DFD-4667-9B99-75D698C0A186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A472E33-DB39-49DF-8E89-507BD898AF46}" type="pres">
      <dgm:prSet presAssocID="{ED932C9C-1DFD-4667-9B99-75D698C0A186}" presName="BalanceSpacing" presStyleCnt="0"/>
      <dgm:spPr/>
    </dgm:pt>
    <dgm:pt modelId="{0BA8E793-A68C-49F2-BEB8-159F47464ADE}" type="pres">
      <dgm:prSet presAssocID="{ED932C9C-1DFD-4667-9B99-75D698C0A186}" presName="BalanceSpacing1" presStyleCnt="0"/>
      <dgm:spPr/>
    </dgm:pt>
    <dgm:pt modelId="{FC1D3908-A48A-476E-B54B-F1A8BD6F435A}" type="pres">
      <dgm:prSet presAssocID="{FCE7F1E4-D0C0-410F-863E-26D2AE16BC16}" presName="Accent1Text" presStyleLbl="node1" presStyleIdx="5" presStyleCnt="8"/>
      <dgm:spPr/>
      <dgm:t>
        <a:bodyPr/>
        <a:lstStyle/>
        <a:p>
          <a:endParaRPr lang="en-IE"/>
        </a:p>
      </dgm:t>
    </dgm:pt>
    <dgm:pt modelId="{049BA529-EF39-4E0D-B806-A34B29D8134A}" type="pres">
      <dgm:prSet presAssocID="{FCE7F1E4-D0C0-410F-863E-26D2AE16BC16}" presName="spaceBetweenRectangles" presStyleCnt="0"/>
      <dgm:spPr/>
    </dgm:pt>
    <dgm:pt modelId="{F6C4454B-C09E-40A0-8D86-8E3796A2A77C}" type="pres">
      <dgm:prSet presAssocID="{5B9C3E61-1551-46C1-82C1-D5CB3A32C782}" presName="composite" presStyleCnt="0"/>
      <dgm:spPr/>
    </dgm:pt>
    <dgm:pt modelId="{309070EB-48A7-4B4A-B01B-8206191425DC}" type="pres">
      <dgm:prSet presAssocID="{5B9C3E61-1551-46C1-82C1-D5CB3A32C782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CA64DA7-6C26-4A9C-AB5F-F7DF24668F19}" type="pres">
      <dgm:prSet presAssocID="{5B9C3E61-1551-46C1-82C1-D5CB3A32C78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D6EC33B-C18E-4519-8C88-093D3A9D9CB3}" type="pres">
      <dgm:prSet presAssocID="{5B9C3E61-1551-46C1-82C1-D5CB3A32C782}" presName="BalanceSpacing" presStyleCnt="0"/>
      <dgm:spPr/>
    </dgm:pt>
    <dgm:pt modelId="{3290725A-3B73-4DD5-BCA6-5B1A221ADD8E}" type="pres">
      <dgm:prSet presAssocID="{5B9C3E61-1551-46C1-82C1-D5CB3A32C782}" presName="BalanceSpacing1" presStyleCnt="0"/>
      <dgm:spPr/>
    </dgm:pt>
    <dgm:pt modelId="{649DF32B-B202-44A8-AFDD-E7FE55155111}" type="pres">
      <dgm:prSet presAssocID="{D69364E2-B6DA-4501-825E-BECCC6D74FB9}" presName="Accent1Text" presStyleLbl="node1" presStyleIdx="7" presStyleCnt="8"/>
      <dgm:spPr/>
      <dgm:t>
        <a:bodyPr/>
        <a:lstStyle/>
        <a:p>
          <a:endParaRPr lang="en-IE"/>
        </a:p>
      </dgm:t>
    </dgm:pt>
  </dgm:ptLst>
  <dgm:cxnLst>
    <dgm:cxn modelId="{FAED7048-AD6E-4F6E-B805-27C5D8D68CC5}" type="presOf" srcId="{E775D85B-5C09-4510-975E-31D85CD69951}" destId="{67DAF797-394D-486A-8A76-3D761B790843}" srcOrd="0" destOrd="0" presId="urn:microsoft.com/office/officeart/2008/layout/AlternatingHexagons"/>
    <dgm:cxn modelId="{46B0EECC-2FDA-4ABB-997C-92173503DA5C}" srcId="{0D512320-EA87-442C-A4EB-F6BB9B922758}" destId="{6ABF79CA-507A-47F9-913F-35EBBF04F08C}" srcOrd="1" destOrd="0" parTransId="{32C75D53-33A2-415B-B41E-4CCAB96237AE}" sibTransId="{AB88B050-2CC8-4C9C-AF70-D1C6DECF89C6}"/>
    <dgm:cxn modelId="{92D3966D-8641-4F29-BE54-45BE1CEC7179}" type="presOf" srcId="{FCE7F1E4-D0C0-410F-863E-26D2AE16BC16}" destId="{FC1D3908-A48A-476E-B54B-F1A8BD6F435A}" srcOrd="0" destOrd="0" presId="urn:microsoft.com/office/officeart/2008/layout/AlternatingHexagons"/>
    <dgm:cxn modelId="{97749A55-138E-441C-AF09-AA40898E90A7}" type="presOf" srcId="{5B9C3E61-1551-46C1-82C1-D5CB3A32C782}" destId="{309070EB-48A7-4B4A-B01B-8206191425DC}" srcOrd="0" destOrd="0" presId="urn:microsoft.com/office/officeart/2008/layout/AlternatingHexagons"/>
    <dgm:cxn modelId="{E7C6F6C3-0844-4F89-A271-86FC43D6CC65}" type="presOf" srcId="{AB88B050-2CC8-4C9C-AF70-D1C6DECF89C6}" destId="{4D56EBFC-95FB-4547-84B4-0D7C01CABC10}" srcOrd="0" destOrd="0" presId="urn:microsoft.com/office/officeart/2008/layout/AlternatingHexagons"/>
    <dgm:cxn modelId="{1A1F87A2-0108-4EC8-93DE-7C567DEC16DD}" srcId="{0D512320-EA87-442C-A4EB-F6BB9B922758}" destId="{5B9C3E61-1551-46C1-82C1-D5CB3A32C782}" srcOrd="3" destOrd="0" parTransId="{C05B827A-E834-46E4-8B6E-C0F8BF9F7293}" sibTransId="{D69364E2-B6DA-4501-825E-BECCC6D74FB9}"/>
    <dgm:cxn modelId="{84CA86EF-CF14-4181-A5B9-20B8E840F217}" srcId="{0D512320-EA87-442C-A4EB-F6BB9B922758}" destId="{E775D85B-5C09-4510-975E-31D85CD69951}" srcOrd="0" destOrd="0" parTransId="{8687467D-62CE-44AA-9C3D-D629C0F35ACB}" sibTransId="{3C5AA56A-634D-4276-A990-D557DE1997F4}"/>
    <dgm:cxn modelId="{444F6C7D-6A68-48C1-B48F-FAF12A22F129}" type="presOf" srcId="{3C5AA56A-634D-4276-A990-D557DE1997F4}" destId="{AA106D1F-9D15-4F89-A89F-4ED95EE6C49E}" srcOrd="0" destOrd="0" presId="urn:microsoft.com/office/officeart/2008/layout/AlternatingHexagons"/>
    <dgm:cxn modelId="{EF76C48A-418A-4C36-8EBA-3654E8A14608}" type="presOf" srcId="{0D512320-EA87-442C-A4EB-F6BB9B922758}" destId="{DA8506C4-42DF-4E4D-B73A-F149D80506C3}" srcOrd="0" destOrd="0" presId="urn:microsoft.com/office/officeart/2008/layout/AlternatingHexagons"/>
    <dgm:cxn modelId="{148E4036-B595-4F82-8464-FF446300D3E6}" srcId="{0D512320-EA87-442C-A4EB-F6BB9B922758}" destId="{ED932C9C-1DFD-4667-9B99-75D698C0A186}" srcOrd="2" destOrd="0" parTransId="{4AE92BD3-6392-4E78-81F3-2996CD077F53}" sibTransId="{FCE7F1E4-D0C0-410F-863E-26D2AE16BC16}"/>
    <dgm:cxn modelId="{19A514D8-D057-4E48-8101-CB102FFCD97D}" type="presOf" srcId="{D69364E2-B6DA-4501-825E-BECCC6D74FB9}" destId="{649DF32B-B202-44A8-AFDD-E7FE55155111}" srcOrd="0" destOrd="0" presId="urn:microsoft.com/office/officeart/2008/layout/AlternatingHexagons"/>
    <dgm:cxn modelId="{07608BF5-83C1-4BA1-B660-D0BB9651B96B}" type="presOf" srcId="{ED932C9C-1DFD-4667-9B99-75D698C0A186}" destId="{42A4D402-C5CE-4ECD-B9BB-A393E4BD753F}" srcOrd="0" destOrd="0" presId="urn:microsoft.com/office/officeart/2008/layout/AlternatingHexagons"/>
    <dgm:cxn modelId="{6A4FDAC0-126C-4404-957F-5D3C605D3BE8}" type="presOf" srcId="{6ABF79CA-507A-47F9-913F-35EBBF04F08C}" destId="{A1CDF377-2B4B-431C-B6C8-9A6221A31397}" srcOrd="0" destOrd="0" presId="urn:microsoft.com/office/officeart/2008/layout/AlternatingHexagons"/>
    <dgm:cxn modelId="{DF51A77F-A2A4-4FB9-BCFC-258C99E0CDAA}" type="presParOf" srcId="{DA8506C4-42DF-4E4D-B73A-F149D80506C3}" destId="{BD01A10A-DDCD-409A-9C70-F2A7A3DA8865}" srcOrd="0" destOrd="0" presId="urn:microsoft.com/office/officeart/2008/layout/AlternatingHexagons"/>
    <dgm:cxn modelId="{132929B0-971E-4448-8CF8-3154C79502C9}" type="presParOf" srcId="{BD01A10A-DDCD-409A-9C70-F2A7A3DA8865}" destId="{67DAF797-394D-486A-8A76-3D761B790843}" srcOrd="0" destOrd="0" presId="urn:microsoft.com/office/officeart/2008/layout/AlternatingHexagons"/>
    <dgm:cxn modelId="{D68AC459-44BF-4AD2-8D66-B8A02480564D}" type="presParOf" srcId="{BD01A10A-DDCD-409A-9C70-F2A7A3DA8865}" destId="{CA611794-4B5F-4807-A371-8D3E0BCA87D0}" srcOrd="1" destOrd="0" presId="urn:microsoft.com/office/officeart/2008/layout/AlternatingHexagons"/>
    <dgm:cxn modelId="{CE49BC60-B1FA-4D37-AFE4-7B8A399B1636}" type="presParOf" srcId="{BD01A10A-DDCD-409A-9C70-F2A7A3DA8865}" destId="{629CB2C2-AB00-4B80-8E36-EAB1B40CADB5}" srcOrd="2" destOrd="0" presId="urn:microsoft.com/office/officeart/2008/layout/AlternatingHexagons"/>
    <dgm:cxn modelId="{F19913C8-78FB-40E8-BE96-706043BEB528}" type="presParOf" srcId="{BD01A10A-DDCD-409A-9C70-F2A7A3DA8865}" destId="{4C59C079-7C83-4DB9-A8B8-9AA85F7F1303}" srcOrd="3" destOrd="0" presId="urn:microsoft.com/office/officeart/2008/layout/AlternatingHexagons"/>
    <dgm:cxn modelId="{F6B6D979-AD23-4B6B-84A4-EA6EBAB57CD7}" type="presParOf" srcId="{BD01A10A-DDCD-409A-9C70-F2A7A3DA8865}" destId="{AA106D1F-9D15-4F89-A89F-4ED95EE6C49E}" srcOrd="4" destOrd="0" presId="urn:microsoft.com/office/officeart/2008/layout/AlternatingHexagons"/>
    <dgm:cxn modelId="{D103E78F-67C2-4B80-890C-29B03841A386}" type="presParOf" srcId="{DA8506C4-42DF-4E4D-B73A-F149D80506C3}" destId="{C1C7FC5E-E6BA-46F0-B460-8D1B1BE93432}" srcOrd="1" destOrd="0" presId="urn:microsoft.com/office/officeart/2008/layout/AlternatingHexagons"/>
    <dgm:cxn modelId="{5A22EC3E-697A-4549-8BFF-FF438CD36C94}" type="presParOf" srcId="{DA8506C4-42DF-4E4D-B73A-F149D80506C3}" destId="{2BCB984E-CACC-4645-B66E-BFFA56EE139A}" srcOrd="2" destOrd="0" presId="urn:microsoft.com/office/officeart/2008/layout/AlternatingHexagons"/>
    <dgm:cxn modelId="{0863ADFA-5489-43F3-AFD9-663122545293}" type="presParOf" srcId="{2BCB984E-CACC-4645-B66E-BFFA56EE139A}" destId="{A1CDF377-2B4B-431C-B6C8-9A6221A31397}" srcOrd="0" destOrd="0" presId="urn:microsoft.com/office/officeart/2008/layout/AlternatingHexagons"/>
    <dgm:cxn modelId="{AF36FF9E-42C5-4D43-9D0B-79AD94E62BBE}" type="presParOf" srcId="{2BCB984E-CACC-4645-B66E-BFFA56EE139A}" destId="{9CC9AEB1-7BB1-4983-8932-0F59848E2E8A}" srcOrd="1" destOrd="0" presId="urn:microsoft.com/office/officeart/2008/layout/AlternatingHexagons"/>
    <dgm:cxn modelId="{890CA44B-1BB0-4DC1-8EEB-2A9FFFDE2B84}" type="presParOf" srcId="{2BCB984E-CACC-4645-B66E-BFFA56EE139A}" destId="{BAB66D3E-7C24-4052-A665-B6C48DBBFD7B}" srcOrd="2" destOrd="0" presId="urn:microsoft.com/office/officeart/2008/layout/AlternatingHexagons"/>
    <dgm:cxn modelId="{AE74DCBD-C202-472E-BC70-D2B0EBA91972}" type="presParOf" srcId="{2BCB984E-CACC-4645-B66E-BFFA56EE139A}" destId="{5033BD2D-D7B9-4EFB-AAD7-4F09707E15A6}" srcOrd="3" destOrd="0" presId="urn:microsoft.com/office/officeart/2008/layout/AlternatingHexagons"/>
    <dgm:cxn modelId="{CCF6D7AA-3CD4-4C7C-92E0-C295279F4E12}" type="presParOf" srcId="{2BCB984E-CACC-4645-B66E-BFFA56EE139A}" destId="{4D56EBFC-95FB-4547-84B4-0D7C01CABC10}" srcOrd="4" destOrd="0" presId="urn:microsoft.com/office/officeart/2008/layout/AlternatingHexagons"/>
    <dgm:cxn modelId="{F5C41CF6-F527-4EDF-9EB8-7DF4FCB3CBDF}" type="presParOf" srcId="{DA8506C4-42DF-4E4D-B73A-F149D80506C3}" destId="{C08A3994-ACA7-46CC-903D-650954117DBC}" srcOrd="3" destOrd="0" presId="urn:microsoft.com/office/officeart/2008/layout/AlternatingHexagons"/>
    <dgm:cxn modelId="{87D4185F-B906-4452-BF31-17049813792C}" type="presParOf" srcId="{DA8506C4-42DF-4E4D-B73A-F149D80506C3}" destId="{CDB8D6EE-D976-41EC-AEC9-BB3012891C98}" srcOrd="4" destOrd="0" presId="urn:microsoft.com/office/officeart/2008/layout/AlternatingHexagons"/>
    <dgm:cxn modelId="{D8F568B7-41A6-4846-A042-1FD0463938DA}" type="presParOf" srcId="{CDB8D6EE-D976-41EC-AEC9-BB3012891C98}" destId="{42A4D402-C5CE-4ECD-B9BB-A393E4BD753F}" srcOrd="0" destOrd="0" presId="urn:microsoft.com/office/officeart/2008/layout/AlternatingHexagons"/>
    <dgm:cxn modelId="{B0C9A6FA-45D8-46CF-A8D8-C07B5F695935}" type="presParOf" srcId="{CDB8D6EE-D976-41EC-AEC9-BB3012891C98}" destId="{1136BD36-F6DA-4FB9-BFEE-85AD84018ABB}" srcOrd="1" destOrd="0" presId="urn:microsoft.com/office/officeart/2008/layout/AlternatingHexagons"/>
    <dgm:cxn modelId="{9F04CC57-8C19-4E28-B423-B34CE05B5435}" type="presParOf" srcId="{CDB8D6EE-D976-41EC-AEC9-BB3012891C98}" destId="{9A472E33-DB39-49DF-8E89-507BD898AF46}" srcOrd="2" destOrd="0" presId="urn:microsoft.com/office/officeart/2008/layout/AlternatingHexagons"/>
    <dgm:cxn modelId="{C5C3CC79-24BE-40D0-BE38-991645A7A219}" type="presParOf" srcId="{CDB8D6EE-D976-41EC-AEC9-BB3012891C98}" destId="{0BA8E793-A68C-49F2-BEB8-159F47464ADE}" srcOrd="3" destOrd="0" presId="urn:microsoft.com/office/officeart/2008/layout/AlternatingHexagons"/>
    <dgm:cxn modelId="{2B81CE6E-BA16-4C0E-8A27-05C235ED3A03}" type="presParOf" srcId="{CDB8D6EE-D976-41EC-AEC9-BB3012891C98}" destId="{FC1D3908-A48A-476E-B54B-F1A8BD6F435A}" srcOrd="4" destOrd="0" presId="urn:microsoft.com/office/officeart/2008/layout/AlternatingHexagons"/>
    <dgm:cxn modelId="{44CD7199-2BF1-415A-9876-A10E4A8665DD}" type="presParOf" srcId="{DA8506C4-42DF-4E4D-B73A-F149D80506C3}" destId="{049BA529-EF39-4E0D-B806-A34B29D8134A}" srcOrd="5" destOrd="0" presId="urn:microsoft.com/office/officeart/2008/layout/AlternatingHexagons"/>
    <dgm:cxn modelId="{83015F05-7D8B-4C15-B761-681F7FFEB675}" type="presParOf" srcId="{DA8506C4-42DF-4E4D-B73A-F149D80506C3}" destId="{F6C4454B-C09E-40A0-8D86-8E3796A2A77C}" srcOrd="6" destOrd="0" presId="urn:microsoft.com/office/officeart/2008/layout/AlternatingHexagons"/>
    <dgm:cxn modelId="{B93E0E5D-A9A9-48B6-A24C-172DA5C52E49}" type="presParOf" srcId="{F6C4454B-C09E-40A0-8D86-8E3796A2A77C}" destId="{309070EB-48A7-4B4A-B01B-8206191425DC}" srcOrd="0" destOrd="0" presId="urn:microsoft.com/office/officeart/2008/layout/AlternatingHexagons"/>
    <dgm:cxn modelId="{B16F382A-7B60-4B65-9D5C-CE81BCC0F690}" type="presParOf" srcId="{F6C4454B-C09E-40A0-8D86-8E3796A2A77C}" destId="{BCA64DA7-6C26-4A9C-AB5F-F7DF24668F19}" srcOrd="1" destOrd="0" presId="urn:microsoft.com/office/officeart/2008/layout/AlternatingHexagons"/>
    <dgm:cxn modelId="{E3684073-7BEC-46A5-93AE-61D75A6B7042}" type="presParOf" srcId="{F6C4454B-C09E-40A0-8D86-8E3796A2A77C}" destId="{AD6EC33B-C18E-4519-8C88-093D3A9D9CB3}" srcOrd="2" destOrd="0" presId="urn:microsoft.com/office/officeart/2008/layout/AlternatingHexagons"/>
    <dgm:cxn modelId="{99013B6C-A98A-4AAC-9638-F80005CD6AF6}" type="presParOf" srcId="{F6C4454B-C09E-40A0-8D86-8E3796A2A77C}" destId="{3290725A-3B73-4DD5-BCA6-5B1A221ADD8E}" srcOrd="3" destOrd="0" presId="urn:microsoft.com/office/officeart/2008/layout/AlternatingHexagons"/>
    <dgm:cxn modelId="{AF0EBD3A-03BE-47E1-A56A-E987652CCC95}" type="presParOf" srcId="{F6C4454B-C09E-40A0-8D86-8E3796A2A77C}" destId="{649DF32B-B202-44A8-AFDD-E7FE551551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10A7C-1C19-4E49-B44F-3A601A716B42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F4FBB-DD6C-4D8A-B8BC-3B8CB8EE979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728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lima/policies/ets_e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c.europa.eu/energy/renewables/index_en.htm" TargetMode="External"/><Relationship Id="rId5" Type="http://schemas.openxmlformats.org/officeDocument/2006/relationships/hyperlink" Target="https://ec.europa.eu/clima/policies/effort_en" TargetMode="External"/><Relationship Id="rId4" Type="http://schemas.openxmlformats.org/officeDocument/2006/relationships/hyperlink" Target="https://ec.europa.eu/clima/policies/ets/reform_en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4FBB-DD6C-4D8A-B8BC-3B8CB8EE9793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804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Largest single</a:t>
            </a:r>
            <a:r>
              <a:rPr lang="en-IE" baseline="0" dirty="0"/>
              <a:t> (dispatchable) renewable plant </a:t>
            </a:r>
            <a:r>
              <a:rPr lang="en-IE" baseline="0"/>
              <a:t>in Ireland.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C6F-CBF7-4E58-B723-E52588D1CB49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46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1.1PJ – 305 </a:t>
            </a:r>
            <a:r>
              <a:rPr lang="en-IE" dirty="0" err="1"/>
              <a:t>MWht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4FBB-DD6C-4D8A-B8BC-3B8CB8EE979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597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2PJ - 555,555MWh </a:t>
            </a:r>
            <a:r>
              <a:rPr lang="en-IE" dirty="0" err="1"/>
              <a:t>th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59D8-D9D2-41EC-81DA-23FCB0388255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0132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0149-39E3-4520-A363-B24B32909E2D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8917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445E-91B1-4D8A-9A7D-1B7904B722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0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7C8C9-EDBB-444C-8C6A-33D12F026E28}" type="datetime1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charset="0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4/30/2019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CB35B-3B4E-4105-9585-896DC31E0C68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charset="0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3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BnM currently undertaking a trial for 20t fish output facility which is based on 1.2 ha</a:t>
            </a:r>
          </a:p>
          <a:p>
            <a:r>
              <a:rPr lang="en-IE" dirty="0"/>
              <a:t>Discuss the 20 tonne pilot trial briefly</a:t>
            </a:r>
          </a:p>
          <a:p>
            <a:pPr marL="171450" indent="-171450">
              <a:buFontTx/>
              <a:buChar char="-"/>
            </a:pPr>
            <a:r>
              <a:rPr lang="en-IE" dirty="0"/>
              <a:t>4 fish ponds</a:t>
            </a:r>
            <a:r>
              <a:rPr lang="en-IE" baseline="0" dirty="0"/>
              <a:t> – 3 with perch and 1 with rainbow trout</a:t>
            </a:r>
          </a:p>
          <a:p>
            <a:pPr marL="171450" indent="-171450">
              <a:buFontTx/>
              <a:buChar char="-"/>
            </a:pPr>
            <a:r>
              <a:rPr lang="en-IE" baseline="0" dirty="0"/>
              <a:t>The duckweed system will be connected to the ponds which will act as a water treatment facility</a:t>
            </a:r>
          </a:p>
          <a:p>
            <a:pPr marL="171450" indent="-171450">
              <a:buFontTx/>
              <a:buChar char="-"/>
            </a:pPr>
            <a:r>
              <a:rPr lang="en-IE" baseline="0" dirty="0"/>
              <a:t>Explain the water flow direction – use of paddlewheel – powered by turbine 18? </a:t>
            </a:r>
          </a:p>
          <a:p>
            <a:pPr marL="171450" indent="-171450">
              <a:buFontTx/>
              <a:buChar char="-"/>
            </a:pPr>
            <a:r>
              <a:rPr lang="en-IE" baseline="0" dirty="0"/>
              <a:t>It will be a complete natural cycle and hopefully produce fish of organic standard</a:t>
            </a:r>
            <a:endParaRPr lang="en-I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0149-39E3-4520-A363-B24B32909E2D}" type="slidenum">
              <a:rPr lang="en-IE" smtClean="0">
                <a:solidFill>
                  <a:prstClr val="black"/>
                </a:solidFill>
              </a:rPr>
              <a:pPr/>
              <a:t>16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3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920" b="1" i="0" kern="1200" dirty="0">
              <a:solidFill>
                <a:schemeClr val="tx1"/>
              </a:solidFill>
              <a:effectLst/>
              <a:latin typeface="Arial Bold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AB69-99F9-416C-B069-DC6C9B002A2F}" type="datetime1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charset="0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4/30/2019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CB35B-3B4E-4105-9585-896DC31E0C68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charset="0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30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920" b="1" i="0" kern="1200" dirty="0">
              <a:solidFill>
                <a:schemeClr val="tx1"/>
              </a:solidFill>
              <a:effectLst/>
              <a:latin typeface="Arial Bold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AB69-99F9-416C-B069-DC6C9B002A2F}" type="datetime1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charset="0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4/30/2019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CB35B-3B4E-4105-9585-896DC31E0C68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charset="0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64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Mention </a:t>
            </a:r>
          </a:p>
          <a:p>
            <a:r>
              <a:rPr lang="en-IE" dirty="0"/>
              <a:t>consolidate</a:t>
            </a:r>
            <a:r>
              <a:rPr lang="en-IE" baseline="0" dirty="0"/>
              <a:t> &amp; simplify the traditional business</a:t>
            </a:r>
          </a:p>
          <a:p>
            <a:r>
              <a:rPr lang="en-IE" baseline="0" dirty="0"/>
              <a:t>Extend the core – PowerGen &amp; RR</a:t>
            </a:r>
          </a:p>
          <a:p>
            <a:r>
              <a:rPr lang="en-IE" baseline="0" dirty="0"/>
              <a:t>Scale the new -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445E-91B1-4D8A-9A7D-1B7904B722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EU emissions trading system</a:t>
            </a:r>
            <a:r>
              <a:rPr lang="en-US" dirty="0"/>
              <a:t> </a:t>
            </a:r>
            <a:r>
              <a:rPr lang="en-US" b="1" dirty="0"/>
              <a:t>(ETS) sectors will have to cut emissions by 43% (compared to 2005) </a:t>
            </a:r>
            <a:r>
              <a:rPr lang="en-US" dirty="0"/>
              <a:t>– to this end, the </a:t>
            </a:r>
            <a:r>
              <a:rPr lang="en-US" u="sng" dirty="0">
                <a:hlinkClick r:id="rId4"/>
              </a:rPr>
              <a:t>ETS has been revised for the period after 2020</a:t>
            </a:r>
            <a:endParaRPr lang="en-US" dirty="0"/>
          </a:p>
          <a:p>
            <a:r>
              <a:rPr lang="en-US" dirty="0"/>
              <a:t>non-ETS sectors will need to cut emissions by 30% (compared to 2005) – this has been translated into individual binding </a:t>
            </a:r>
            <a:r>
              <a:rPr lang="en-US" u="sng" dirty="0">
                <a:hlinkClick r:id="rId5"/>
              </a:rPr>
              <a:t>targets for Member States</a:t>
            </a:r>
            <a:r>
              <a:rPr lang="en-US" dirty="0"/>
              <a:t>.</a:t>
            </a:r>
          </a:p>
          <a:p>
            <a:endParaRPr lang="en-IE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binding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renewable energy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target for the EU for 2030 of at least 32% of final energy consumption, including a review clause by 2023 for an upward revision of the EU level target.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original target of at least 27% was revised upwards in 2018.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GHG EPA figures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1990 -2017 ---- 1990 figure was 55.4 total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 69.5m (ETS +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nonETS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– 60.7 (16.9 &amp; 43.8) --- 8.7 saved by 22.6 required for 2030; hence if 22.6 = 40% then 8.7 equals 15%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Ireland 2020 targets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–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GHG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4FBB-DD6C-4D8A-B8BC-3B8CB8EE979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9663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4FBB-DD6C-4D8A-B8BC-3B8CB8EE9793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77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4FBB-DD6C-4D8A-B8BC-3B8CB8EE9793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839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Toda</a:t>
            </a:r>
            <a:r>
              <a:rPr lang="en-IE" baseline="0" dirty="0"/>
              <a:t>y the three peat stations deliver approximately 7% of electricity (2.4TWh) but responsible for circa 20% of GHG in energy </a:t>
            </a:r>
            <a:r>
              <a:rPr lang="en-IE" baseline="0" dirty="0" err="1"/>
              <a:t>secotr</a:t>
            </a:r>
            <a:endParaRPr lang="en-IE" baseline="0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F2B3-1AF6-4460-AFB1-5F99954DCEE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670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445E-91B1-4D8A-9A7D-1B7904B722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4FBB-DD6C-4D8A-B8BC-3B8CB8EE979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37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445E-91B1-4D8A-9A7D-1B7904B722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F2B3-1AF6-4460-AFB1-5F99954DCEEC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394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4FBB-DD6C-4D8A-B8BC-3B8CB8EE979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101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445E-91B1-4D8A-9A7D-1B7904B722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BNM_LOGO_tagline_gradient_72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6356350"/>
            <a:ext cx="1298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485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617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title goes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125EE8F5-089C-4544-BDD9-1509F9832AE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53486" y="285750"/>
            <a:ext cx="11485033" cy="5856288"/>
          </a:xfrm>
        </p:spPr>
        <p:txBody>
          <a:bodyPr/>
          <a:lstStyle/>
          <a:p>
            <a:r>
              <a:rPr lang="en-US" dirty="0"/>
              <a:t>Drag image into box or click icon.</a:t>
            </a:r>
          </a:p>
        </p:txBody>
      </p:sp>
    </p:spTree>
    <p:extLst>
      <p:ext uri="{BB962C8B-B14F-4D97-AF65-F5344CB8AC3E}">
        <p14:creationId xmlns:p14="http://schemas.microsoft.com/office/powerpoint/2010/main" val="296469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225" y="1419947"/>
            <a:ext cx="11477240" cy="419966"/>
          </a:xfrm>
          <a:solidFill>
            <a:schemeClr val="tx1"/>
          </a:solidFill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title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25EE8F5-089C-4544-BDD9-1509F9832A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00667" y="274638"/>
            <a:ext cx="10413999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ga-IE" dirty="0"/>
              <a:t>Biomass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42225" y="2043402"/>
            <a:ext cx="11477240" cy="3938298"/>
          </a:xfrm>
        </p:spPr>
        <p:txBody>
          <a:bodyPr/>
          <a:lstStyle>
            <a:lvl1pPr>
              <a:defRPr sz="21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1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pic>
        <p:nvPicPr>
          <p:cNvPr id="11" name="Picture 10" descr="BNM_LOGO_tagline_gradient_72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6356350"/>
            <a:ext cx="1298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C235DB-4386-45B8-9938-DF01C160CB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7F6A234-947F-4A07-A024-0D16B9EA78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7F6A234-947F-4A07-A024-0D16B9EA7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807E1F0-79E5-4C78-AD00-3E8B313F5A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08710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7" name="Picture 6" descr="BNM_LOGO_tagline_gradient_72dpi.png">
            <a:extLst>
              <a:ext uri="{FF2B5EF4-FFF2-40B4-BE49-F238E27FC236}">
                <a16:creationId xmlns:a16="http://schemas.microsoft.com/office/drawing/2014/main" xmlns="" id="{6B5E74C0-CFF5-47BA-BC11-1108C7A368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76" y="315343"/>
            <a:ext cx="1298224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020F5-0D0C-4148-90EA-238F9AE0B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881" y="6597549"/>
            <a:ext cx="770951" cy="171451"/>
          </a:xfrm>
          <a:prstGeom prst="rect">
            <a:avLst/>
          </a:prstGeom>
        </p:spPr>
        <p:txBody>
          <a:bodyPr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07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C83243C-33FC-49EE-A0C4-7BDCA9E822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AC83243C-33FC-49EE-A0C4-7BDCA9E82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E20A2565-FD6C-43B9-821F-A93EF06203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08710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4" name="Picture 3" descr="BNM_LOGO_tagline_gradient_72dpi.png">
            <a:extLst>
              <a:ext uri="{FF2B5EF4-FFF2-40B4-BE49-F238E27FC236}">
                <a16:creationId xmlns:a16="http://schemas.microsoft.com/office/drawing/2014/main" xmlns="" id="{D258674E-9190-42AB-8D5D-F19153C086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982" y="178866"/>
            <a:ext cx="1298224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8E0DD-4A64-45A3-AB01-FDE176A65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881" y="6597549"/>
            <a:ext cx="770951" cy="171451"/>
          </a:xfrm>
          <a:prstGeom prst="rect">
            <a:avLst/>
          </a:prstGeom>
        </p:spPr>
        <p:txBody>
          <a:bodyPr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98E9F4-5E5F-CE4D-92B6-653409343E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1" y="1260"/>
            <a:ext cx="12194241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BNM_LOGO_tagline_gradient_72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6356350"/>
            <a:ext cx="1298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5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BNM_LOGO_tagline_gradient_72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6356350"/>
            <a:ext cx="1298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BNM_LOGO_tagline_gradient_72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6356350"/>
            <a:ext cx="1298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2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 descr="BNM_LOGO_tagline_gradient_72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6356350"/>
            <a:ext cx="1298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3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 descr="BNM_LOGO_tagline_gradient_72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6356350"/>
            <a:ext cx="1298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651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6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7C80-7F06-4104-942F-C2350F97EA39}" type="datetimeFigureOut">
              <a:rPr lang="en-IE" smtClean="0"/>
              <a:t>30/04/2019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3F70-1B80-4AAF-85C7-D7848062D255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1389414"/>
            <a:ext cx="10515600" cy="11875"/>
          </a:xfrm>
          <a:prstGeom prst="line">
            <a:avLst/>
          </a:prstGeom>
          <a:ln w="6350" cmpd="sng">
            <a:solidFill>
              <a:srgbClr val="E572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6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1" r:id="rId13"/>
    <p:sldLayoutId id="2147483692" r:id="rId14"/>
    <p:sldLayoutId id="214748369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572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5892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227" y="6356353"/>
            <a:ext cx="88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125EE8F5-089C-4544-BDD9-1509F9832AE3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 descr="BNM_LOGO_tagline_gradient_72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68" y="6356353"/>
            <a:ext cx="173096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99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900" rtl="0" eaLnBrk="1" latinLnBrk="0" hangingPunct="1">
        <a:spcBef>
          <a:spcPct val="0"/>
        </a:spcBef>
        <a:buNone/>
        <a:defRPr sz="2475" b="1" kern="1200">
          <a:solidFill>
            <a:srgbClr val="E57200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025" kern="1200">
          <a:solidFill>
            <a:schemeClr val="tx2"/>
          </a:solidFill>
          <a:latin typeface="+mn-lt"/>
          <a:ea typeface="+mn-ea"/>
          <a:cs typeface="+mn-cs"/>
        </a:defRPr>
      </a:lvl1pPr>
      <a:lvl2pPr marL="259200" indent="-214313" algn="l" defTabSz="342900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418" y="148587"/>
            <a:ext cx="9088582" cy="2072099"/>
          </a:xfrm>
        </p:spPr>
        <p:txBody>
          <a:bodyPr>
            <a:normAutofit/>
          </a:bodyPr>
          <a:lstStyle/>
          <a:p>
            <a:r>
              <a:rPr lang="en-IE" sz="3600" dirty="0"/>
              <a:t>Building a ‘Just Transition’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92" y="2827605"/>
            <a:ext cx="11718388" cy="3334043"/>
          </a:xfrm>
        </p:spPr>
        <p:txBody>
          <a:bodyPr>
            <a:normAutofit/>
          </a:bodyPr>
          <a:lstStyle/>
          <a:p>
            <a:r>
              <a:rPr lang="en-US" sz="5200" dirty="0"/>
              <a:t>Bord na Móna</a:t>
            </a:r>
            <a:endParaRPr lang="en-US" sz="3600" dirty="0"/>
          </a:p>
          <a:p>
            <a:endParaRPr lang="en-US" sz="3600" dirty="0"/>
          </a:p>
          <a:p>
            <a:r>
              <a:rPr lang="en-US" dirty="0"/>
              <a:t>John MacNamara, Head of Regulatory Affairs, Bord na Móna</a:t>
            </a:r>
          </a:p>
          <a:p>
            <a:endParaRPr lang="en-US" dirty="0"/>
          </a:p>
          <a:p>
            <a:r>
              <a:rPr lang="en-US" sz="1800" dirty="0" err="1"/>
              <a:t>Tullamore</a:t>
            </a:r>
            <a:r>
              <a:rPr lang="en-US" sz="1800" dirty="0"/>
              <a:t>, 30</a:t>
            </a:r>
            <a:r>
              <a:rPr lang="en-US" sz="1800" baseline="30000" dirty="0"/>
              <a:t>th</a:t>
            </a:r>
            <a:r>
              <a:rPr lang="en-US" sz="1800" dirty="0"/>
              <a:t> April 2019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33965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Peat Power &amp; Biomass in Ireland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036238A-D01D-44E9-B625-85B6B4D19C4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13372" y="1939529"/>
          <a:ext cx="7650956" cy="366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48626" y="5407644"/>
            <a:ext cx="19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Extended plant</a:t>
            </a:r>
          </a:p>
          <a:p>
            <a:r>
              <a:rPr lang="en-IE" sz="1200" dirty="0"/>
              <a:t>Outage (2015)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995212" y="5190924"/>
            <a:ext cx="253415" cy="249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4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Forestry Thinning's &amp; Residues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27" y="1780183"/>
            <a:ext cx="3666937" cy="2928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65" y="1780182"/>
            <a:ext cx="3666937" cy="2952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331" y="5073392"/>
            <a:ext cx="6208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Potential for an additional 1.1 PJ per annum</a:t>
            </a:r>
          </a:p>
        </p:txBody>
      </p:sp>
    </p:spTree>
    <p:extLst>
      <p:ext uri="{BB962C8B-B14F-4D97-AF65-F5344CB8AC3E}">
        <p14:creationId xmlns:p14="http://schemas.microsoft.com/office/powerpoint/2010/main" val="23284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Willow Establishment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GB" dirty="0"/>
              <a:t>There is under utilised land ideally suited for willow growing located within 100km radius of each power plants</a:t>
            </a:r>
            <a:endParaRPr lang="en-IE" dirty="0"/>
          </a:p>
          <a:p>
            <a:pPr marL="457200" indent="-457200"/>
            <a:r>
              <a:rPr lang="en-GB" dirty="0"/>
              <a:t>The job creation and income potential from Willow is significant and could  help offset the impact of transitioning away from peat </a:t>
            </a:r>
          </a:p>
          <a:p>
            <a:pPr marL="457200" indent="-457200"/>
            <a:r>
              <a:rPr lang="en-GB" dirty="0"/>
              <a:t>Establishment funding for growers critical to success</a:t>
            </a:r>
          </a:p>
          <a:p>
            <a:endParaRPr lang="en-GB" sz="2200" dirty="0"/>
          </a:p>
          <a:p>
            <a:pPr marL="457200" indent="-457200"/>
            <a:endParaRPr lang="en-GB" sz="2200" dirty="0"/>
          </a:p>
          <a:p>
            <a:pPr marL="457200" indent="-457200"/>
            <a:endParaRPr lang="en-GB" sz="2200" dirty="0"/>
          </a:p>
          <a:p>
            <a:pPr marL="457200" indent="-457200"/>
            <a:endParaRPr lang="en-GB" sz="2200" dirty="0"/>
          </a:p>
          <a:p>
            <a:pPr marL="457200" indent="-457200"/>
            <a:endParaRPr lang="en-GB" sz="2200" dirty="0"/>
          </a:p>
          <a:p>
            <a:pPr marL="0" lvl="0" indent="0" algn="ctr">
              <a:buNone/>
            </a:pPr>
            <a:endParaRPr lang="en-GB" sz="2200" b="1" dirty="0"/>
          </a:p>
          <a:p>
            <a:pPr marL="0" lvl="0" indent="0" algn="ctr">
              <a:buNone/>
            </a:pPr>
            <a:r>
              <a:rPr lang="en-GB" sz="2600" b="1" dirty="0"/>
              <a:t>13,000ha. of willow would </a:t>
            </a:r>
            <a:r>
              <a:rPr lang="en-IE" sz="2600" b="1" dirty="0"/>
              <a:t>provide 2 PJ of fuel per annum </a:t>
            </a:r>
          </a:p>
          <a:p>
            <a:pPr lvl="0"/>
            <a:endParaRPr lang="en-IE" dirty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34" y="3744808"/>
            <a:ext cx="2732139" cy="1649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13" y="3744809"/>
            <a:ext cx="2732139" cy="16492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68" y="3744808"/>
            <a:ext cx="2974835" cy="164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91" y="1523314"/>
            <a:ext cx="8158976" cy="45809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F5-089C-4544-BDD9-1509F9832A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Biomass trials on Peatlands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80669" y="2043402"/>
            <a:ext cx="8607930" cy="3957348"/>
          </a:xfrm>
        </p:spPr>
        <p:txBody>
          <a:bodyPr/>
          <a:lstStyle/>
          <a:p>
            <a:pPr marL="0" lvl="1" indent="0">
              <a:buNone/>
            </a:pPr>
            <a:endParaRPr lang="en-US" b="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5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Transition – What’s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IE" sz="2200" dirty="0"/>
              <a:t>Support employees leaving the business</a:t>
            </a:r>
          </a:p>
          <a:p>
            <a:pPr marL="342900" indent="-342900"/>
            <a:endParaRPr lang="en-IE" sz="2200" dirty="0"/>
          </a:p>
          <a:p>
            <a:pPr marL="342900" indent="-342900"/>
            <a:r>
              <a:rPr lang="en-IE" sz="2200" dirty="0"/>
              <a:t>The existing non-peat related activities must continue to grow</a:t>
            </a:r>
          </a:p>
          <a:p>
            <a:pPr marL="342900" indent="-342900"/>
            <a:endParaRPr lang="en-IE" sz="2200" dirty="0"/>
          </a:p>
          <a:p>
            <a:pPr marL="342900" indent="-342900"/>
            <a:r>
              <a:rPr lang="en-IE" sz="2200" dirty="0"/>
              <a:t>Support for the structural transformation of the peat harvesting region(s)</a:t>
            </a:r>
          </a:p>
          <a:p>
            <a:pPr marL="645300" lvl="1" indent="-342900"/>
            <a:r>
              <a:rPr lang="en-IE" sz="2200" dirty="0"/>
              <a:t>Mobilisation of private forestry and biomass supply chains;</a:t>
            </a:r>
          </a:p>
          <a:p>
            <a:pPr marL="645300" lvl="1" indent="-342900"/>
            <a:r>
              <a:rPr lang="en-IE" sz="2200" dirty="0"/>
              <a:t>Establishment of new energy crops</a:t>
            </a:r>
          </a:p>
          <a:p>
            <a:pPr marL="645300" lvl="1" indent="-342900"/>
            <a:endParaRPr lang="en-IE" sz="2200" dirty="0"/>
          </a:p>
          <a:p>
            <a:pPr marL="342900" indent="-342900"/>
            <a:r>
              <a:rPr lang="en-IE" sz="2200" dirty="0"/>
              <a:t>Development of new enterprises on the existing peatlands:- </a:t>
            </a:r>
          </a:p>
          <a:p>
            <a:pPr lvl="2"/>
            <a:r>
              <a:rPr lang="en-IE" sz="2200" dirty="0"/>
              <a:t>Innovative uses for the peatland assets</a:t>
            </a:r>
          </a:p>
          <a:p>
            <a:pPr lvl="2"/>
            <a:r>
              <a:rPr lang="en-IE" sz="2200" dirty="0"/>
              <a:t>Rehabilitation of peat lands including beneficial contributions to LULUCF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838200" y="6044539"/>
            <a:ext cx="10288979" cy="13242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5" y="1413164"/>
            <a:ext cx="9519556" cy="31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39A795D4-6425-41A1-B30A-5056B4803C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39A795D4-6425-41A1-B30A-5056B4803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54018D8A-5DCA-4C6C-8CFD-C8B82D55B3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08710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1BAC58-9956-43AF-AA21-CFC2C3315883}"/>
              </a:ext>
            </a:extLst>
          </p:cNvPr>
          <p:cNvSpPr/>
          <p:nvPr/>
        </p:nvSpPr>
        <p:spPr>
          <a:xfrm>
            <a:off x="1886855" y="3125101"/>
            <a:ext cx="1177827" cy="49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C74C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MARKET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9509D28-A20D-4F12-BF0B-94017838E351}"/>
              </a:ext>
            </a:extLst>
          </p:cNvPr>
          <p:cNvCxnSpPr>
            <a:cxnSpLocks/>
          </p:cNvCxnSpPr>
          <p:nvPr/>
        </p:nvCxnSpPr>
        <p:spPr>
          <a:xfrm flipH="1">
            <a:off x="2890037" y="3371742"/>
            <a:ext cx="318052" cy="0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33D958E-253A-47E1-8DFA-6B2DF720361C}"/>
              </a:ext>
            </a:extLst>
          </p:cNvPr>
          <p:cNvSpPr/>
          <p:nvPr/>
        </p:nvSpPr>
        <p:spPr>
          <a:xfrm>
            <a:off x="3049063" y="3125101"/>
            <a:ext cx="1696697" cy="49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C74C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FISH FACTORY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947A1C2D-527A-4B16-B00A-DD9A8875CE7A}"/>
              </a:ext>
            </a:extLst>
          </p:cNvPr>
          <p:cNvCxnSpPr>
            <a:cxnSpLocks/>
          </p:cNvCxnSpPr>
          <p:nvPr/>
        </p:nvCxnSpPr>
        <p:spPr>
          <a:xfrm flipH="1">
            <a:off x="4541103" y="3371742"/>
            <a:ext cx="2034329" cy="0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E0823AE-C669-4A38-9DED-031B2C1C4EFB}"/>
              </a:ext>
            </a:extLst>
          </p:cNvPr>
          <p:cNvSpPr/>
          <p:nvPr/>
        </p:nvSpPr>
        <p:spPr>
          <a:xfrm>
            <a:off x="6077146" y="3125101"/>
            <a:ext cx="1696697" cy="49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C74C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PONDS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CE2F6E1-E870-4AD7-829D-13AAEBEA2DC1}"/>
              </a:ext>
            </a:extLst>
          </p:cNvPr>
          <p:cNvSpPr/>
          <p:nvPr/>
        </p:nvSpPr>
        <p:spPr>
          <a:xfrm>
            <a:off x="810886" y="5907999"/>
            <a:ext cx="1574477" cy="49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VEGETATION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E02C8C-0697-4DEF-8AC3-42878D931FF2}"/>
              </a:ext>
            </a:extLst>
          </p:cNvPr>
          <p:cNvSpPr txBox="1"/>
          <p:nvPr/>
        </p:nvSpPr>
        <p:spPr>
          <a:xfrm>
            <a:off x="9404966" y="5877641"/>
            <a:ext cx="2249390" cy="272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SPLIT PONDS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9AF4AC-4A06-459A-8651-4E1CB77B2CA5}"/>
              </a:ext>
            </a:extLst>
          </p:cNvPr>
          <p:cNvSpPr txBox="1"/>
          <p:nvPr/>
        </p:nvSpPr>
        <p:spPr>
          <a:xfrm>
            <a:off x="8039101" y="5877642"/>
            <a:ext cx="1269282" cy="27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lvl="0" algn="ctr" defTabSz="914400">
              <a:defRPr sz="1200"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DUCKWEED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8124A00-137C-4F6E-B3E1-6442DAD0F12E}"/>
              </a:ext>
            </a:extLst>
          </p:cNvPr>
          <p:cNvSpPr/>
          <p:nvPr/>
        </p:nvSpPr>
        <p:spPr>
          <a:xfrm>
            <a:off x="4274006" y="5907999"/>
            <a:ext cx="3480630" cy="2723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PONDS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9BFA219-38A2-4BD7-967C-19FBFA50B207}"/>
              </a:ext>
            </a:extLst>
          </p:cNvPr>
          <p:cNvSpPr/>
          <p:nvPr/>
        </p:nvSpPr>
        <p:spPr>
          <a:xfrm>
            <a:off x="10555555" y="4947792"/>
            <a:ext cx="1418763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LABOUR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605EF67-8BB6-4963-80A9-578C848509C7}"/>
              </a:ext>
            </a:extLst>
          </p:cNvPr>
          <p:cNvSpPr/>
          <p:nvPr/>
        </p:nvSpPr>
        <p:spPr>
          <a:xfrm>
            <a:off x="2063625" y="1566471"/>
            <a:ext cx="2288927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WIND TURBINES</a:t>
            </a:r>
          </a:p>
        </p:txBody>
      </p:sp>
      <p:sp>
        <p:nvSpPr>
          <p:cNvPr id="16" name="Title 19">
            <a:extLst>
              <a:ext uri="{FF2B5EF4-FFF2-40B4-BE49-F238E27FC236}">
                <a16:creationId xmlns:a16="http://schemas.microsoft.com/office/drawing/2014/main" xmlns="" id="{97BAC591-00C6-4907-96E5-371A100EAACA}"/>
              </a:ext>
            </a:extLst>
          </p:cNvPr>
          <p:cNvSpPr txBox="1">
            <a:spLocks/>
          </p:cNvSpPr>
          <p:nvPr/>
        </p:nvSpPr>
        <p:spPr>
          <a:xfrm>
            <a:off x="345017" y="332077"/>
            <a:ext cx="10498494" cy="423828"/>
          </a:xfrm>
          <a:prstGeom prst="rect">
            <a:avLst/>
          </a:prstGeom>
        </p:spPr>
        <p:txBody>
          <a:bodyPr/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 cap="all" spc="-133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Aquaculture VISION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xmlns="" id="{2EA57FF3-F6F4-493A-B0A2-A9C210F2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881" y="6597549"/>
            <a:ext cx="770951" cy="171451"/>
          </a:xfrm>
        </p:spPr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5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86" y="1556950"/>
            <a:ext cx="10210914" cy="49935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E572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5EE8F5-089C-4544-BDD9-1509F9832AE3}" type="slidenum">
              <a:rPr lang="en-US" smtClean="0">
                <a:solidFill>
                  <a:srgbClr val="E5720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E57200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5339" y="3617861"/>
            <a:ext cx="1643324" cy="7848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en-IE" sz="1500" dirty="0">
                <a:solidFill>
                  <a:srgbClr val="FFFFFF"/>
                </a:solidFill>
              </a:rPr>
              <a:t>Duckweed Treatment Ponds (1.6 ha)</a:t>
            </a:r>
            <a:endParaRPr lang="en-US" sz="1500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890626" y="2996330"/>
            <a:ext cx="461860" cy="563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90492" y="4988611"/>
            <a:ext cx="1643324" cy="323165"/>
          </a:xfrm>
          <a:prstGeom prst="rect">
            <a:avLst/>
          </a:prstGeom>
          <a:solidFill>
            <a:schemeClr val="accent3">
              <a:alpha val="6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en-IE" sz="1500" dirty="0">
                <a:solidFill>
                  <a:srgbClr val="FFFFFF"/>
                </a:solidFill>
              </a:rPr>
              <a:t>Fish Ponds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1448" y="3170579"/>
            <a:ext cx="1643324" cy="323165"/>
          </a:xfrm>
          <a:prstGeom prst="rect">
            <a:avLst/>
          </a:prstGeom>
          <a:solidFill>
            <a:schemeClr val="accent3">
              <a:alpha val="6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en-IE" sz="1500" dirty="0">
                <a:solidFill>
                  <a:srgbClr val="FFFFFF"/>
                </a:solidFill>
              </a:rPr>
              <a:t>Water Reservoir</a:t>
            </a:r>
            <a:endParaRPr lang="en-US" sz="1500" dirty="0"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777618" y="3359049"/>
            <a:ext cx="813830" cy="441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31579" y="3998735"/>
            <a:ext cx="871671" cy="989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69724" y="4686043"/>
            <a:ext cx="280869" cy="352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819036" y="822641"/>
            <a:ext cx="7917164" cy="728954"/>
          </a:xfrm>
          <a:prstGeom prst="rect">
            <a:avLst/>
          </a:prstGeom>
        </p:spPr>
        <p:txBody>
          <a:bodyPr/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 cap="all" spc="-133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IE" sz="2400" dirty="0">
                <a:solidFill>
                  <a:srgbClr val="FF9128"/>
                </a:solidFill>
              </a:rPr>
              <a:t>Aquaculture – Pilot Development </a:t>
            </a:r>
          </a:p>
          <a:p>
            <a:pPr>
              <a:spcBef>
                <a:spcPts val="0"/>
              </a:spcBef>
              <a:defRPr/>
            </a:pPr>
            <a:endParaRPr lang="en-IE" sz="2400" dirty="0">
              <a:solidFill>
                <a:srgbClr val="FF9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7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0FD69A-0A46-0F46-B33E-8E03AC932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550AA51-84C4-374E-A032-F7EA47FEF8DE}"/>
              </a:ext>
            </a:extLst>
          </p:cNvPr>
          <p:cNvSpPr txBox="1">
            <a:spLocks/>
          </p:cNvSpPr>
          <p:nvPr/>
        </p:nvSpPr>
        <p:spPr>
          <a:xfrm>
            <a:off x="345017" y="332077"/>
            <a:ext cx="10498494" cy="423828"/>
          </a:xfrm>
          <a:prstGeom prst="rect">
            <a:avLst/>
          </a:prstGeom>
        </p:spPr>
        <p:txBody>
          <a:bodyPr/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 cap="all" spc="-133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all" spc="-133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 Black" charset="0"/>
              </a:rPr>
              <a:t>MóNA</a:t>
            </a:r>
            <a:r>
              <a:rPr kumimoji="0" lang="en-GB" sz="3200" b="0" i="0" u="none" strike="noStrike" kern="1200" cap="all" spc="-133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 Black" charset="0"/>
              </a:rPr>
              <a:t> HERbs </a:t>
            </a:r>
            <a:r>
              <a:rPr kumimoji="0" lang="en-GB" sz="3200" b="0" i="0" u="none" strike="noStrike" kern="1200" cap="all" spc="-133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Arial Black" charset="0"/>
              </a:rPr>
              <a:t>vision</a:t>
            </a:r>
            <a:endParaRPr kumimoji="0" lang="en-US" sz="3200" b="0" i="0" u="none" strike="noStrike" kern="1200" cap="all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C18CBB-0FF3-CF45-810A-AA2F5208F372}"/>
              </a:ext>
            </a:extLst>
          </p:cNvPr>
          <p:cNvSpPr/>
          <p:nvPr/>
        </p:nvSpPr>
        <p:spPr>
          <a:xfrm>
            <a:off x="6283327" y="1988710"/>
            <a:ext cx="1980000" cy="3879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BIRCH WATER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74FFAC-D51B-A640-9C99-B11306C6B003}"/>
              </a:ext>
            </a:extLst>
          </p:cNvPr>
          <p:cNvSpPr/>
          <p:nvPr/>
        </p:nvSpPr>
        <p:spPr>
          <a:xfrm>
            <a:off x="10129265" y="2160211"/>
            <a:ext cx="1692000" cy="3879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WIND TURBINES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A8A64B-4531-4B43-937D-589A8CF693E9}"/>
              </a:ext>
            </a:extLst>
          </p:cNvPr>
          <p:cNvSpPr/>
          <p:nvPr/>
        </p:nvSpPr>
        <p:spPr>
          <a:xfrm>
            <a:off x="4714404" y="3911835"/>
            <a:ext cx="2041008" cy="268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BIRCH WOODLAND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4403D0-BC2D-4849-A711-DB91E5A98CF8}"/>
              </a:ext>
            </a:extLst>
          </p:cNvPr>
          <p:cNvSpPr/>
          <p:nvPr/>
        </p:nvSpPr>
        <p:spPr>
          <a:xfrm>
            <a:off x="9450942" y="942630"/>
            <a:ext cx="1817939" cy="651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GREENHOUSE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2A160BC-50E5-1440-87EA-5BC789E4D737}"/>
              </a:ext>
            </a:extLst>
          </p:cNvPr>
          <p:cNvSpPr/>
          <p:nvPr/>
        </p:nvSpPr>
        <p:spPr>
          <a:xfrm>
            <a:off x="1947420" y="2062544"/>
            <a:ext cx="1229129" cy="6982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JOB </a:t>
            </a:r>
          </a:p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CREATION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15C3FF1-C2D6-E74E-A3E5-20259A72F54F}"/>
              </a:ext>
            </a:extLst>
          </p:cNvPr>
          <p:cNvCxnSpPr>
            <a:cxnSpLocks/>
          </p:cNvCxnSpPr>
          <p:nvPr/>
        </p:nvCxnSpPr>
        <p:spPr>
          <a:xfrm>
            <a:off x="4580628" y="5983705"/>
            <a:ext cx="1117334" cy="522304"/>
          </a:xfrm>
          <a:prstGeom prst="straightConnector1">
            <a:avLst/>
          </a:prstGeom>
          <a:ln w="28575">
            <a:solidFill>
              <a:srgbClr val="E57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014173-82C3-8A4B-BCBA-5C609E7938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5" y="920372"/>
            <a:ext cx="1535378" cy="154626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001E3D4D-C790-B34F-BACA-BB161EF18E06}"/>
              </a:ext>
            </a:extLst>
          </p:cNvPr>
          <p:cNvCxnSpPr>
            <a:cxnSpLocks/>
          </p:cNvCxnSpPr>
          <p:nvPr/>
        </p:nvCxnSpPr>
        <p:spPr>
          <a:xfrm>
            <a:off x="5741304" y="5429173"/>
            <a:ext cx="1153272" cy="399588"/>
          </a:xfrm>
          <a:prstGeom prst="straightConnector1">
            <a:avLst/>
          </a:prstGeom>
          <a:ln w="28575">
            <a:solidFill>
              <a:srgbClr val="E57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DFCD772-82A7-914A-9C9D-C909B0C66E84}"/>
              </a:ext>
            </a:extLst>
          </p:cNvPr>
          <p:cNvGrpSpPr/>
          <p:nvPr/>
        </p:nvGrpSpPr>
        <p:grpSpPr>
          <a:xfrm>
            <a:off x="1709684" y="1198304"/>
            <a:ext cx="4678836" cy="5064307"/>
            <a:chOff x="1709684" y="1198304"/>
            <a:chExt cx="4678836" cy="506430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97E3B1B-A509-3245-8BA7-7A641C3835D5}"/>
                </a:ext>
              </a:extLst>
            </p:cNvPr>
            <p:cNvGrpSpPr/>
            <p:nvPr/>
          </p:nvGrpSpPr>
          <p:grpSpPr>
            <a:xfrm>
              <a:off x="1709684" y="1198304"/>
              <a:ext cx="4678836" cy="5064307"/>
              <a:chOff x="1874276" y="1298888"/>
              <a:chExt cx="4678836" cy="506430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8D4596F4-84B3-DD46-A6B7-EB6D52DAFF4C}"/>
                  </a:ext>
                </a:extLst>
              </p:cNvPr>
              <p:cNvGrpSpPr/>
              <p:nvPr/>
            </p:nvGrpSpPr>
            <p:grpSpPr>
              <a:xfrm>
                <a:off x="1874276" y="1298888"/>
                <a:ext cx="4678836" cy="5064307"/>
                <a:chOff x="1874276" y="1298888"/>
                <a:chExt cx="4678836" cy="5064307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88482620-BBE0-6A43-8EC4-D094774BA7EA}"/>
                    </a:ext>
                  </a:extLst>
                </p:cNvPr>
                <p:cNvSpPr/>
                <p:nvPr/>
              </p:nvSpPr>
              <p:spPr>
                <a:xfrm>
                  <a:off x="1874276" y="1298888"/>
                  <a:ext cx="1655284" cy="6839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NATURAL HERB GROWTH</a:t>
                  </a:r>
                </a:p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5C69F4F5-E722-6143-9EE8-478AA9094669}"/>
                    </a:ext>
                  </a:extLst>
                </p:cNvPr>
                <p:cNvSpPr/>
                <p:nvPr/>
              </p:nvSpPr>
              <p:spPr>
                <a:xfrm>
                  <a:off x="3228277" y="5575796"/>
                  <a:ext cx="1905521" cy="787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SHELTERED HERB GROWTH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5BA4DEF4-0FD3-7648-8C31-177AED31D3D2}"/>
                    </a:ext>
                  </a:extLst>
                </p:cNvPr>
                <p:cNvSpPr/>
                <p:nvPr/>
              </p:nvSpPr>
              <p:spPr>
                <a:xfrm>
                  <a:off x="4357112" y="5022846"/>
                  <a:ext cx="2196000" cy="3879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HERBAL PRODUCTS</a:t>
                  </a:r>
                </a:p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PROCESSING FACILITY</a:t>
                  </a: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FE9FE56-54A3-6348-BD58-85E9D0FFC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8277" y="1643011"/>
                <a:ext cx="1564254" cy="1564254"/>
              </a:xfrm>
              <a:prstGeom prst="rect">
                <a:avLst/>
              </a:prstGeom>
            </p:spPr>
          </p:pic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0A4DCF4A-EBAA-4048-8E9D-47106A608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6743" y="3039505"/>
              <a:ext cx="424887" cy="1541598"/>
            </a:xfrm>
            <a:prstGeom prst="straightConnector1">
              <a:avLst/>
            </a:prstGeom>
            <a:ln w="28575">
              <a:solidFill>
                <a:srgbClr val="E57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D12FFB3-39FF-5F4B-AD97-E4376B3FD7CA}"/>
              </a:ext>
            </a:extLst>
          </p:cNvPr>
          <p:cNvGrpSpPr/>
          <p:nvPr/>
        </p:nvGrpSpPr>
        <p:grpSpPr>
          <a:xfrm>
            <a:off x="8000804" y="713441"/>
            <a:ext cx="1564068" cy="4306525"/>
            <a:chOff x="8067236" y="848631"/>
            <a:chExt cx="1564068" cy="43065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1578830-AC59-CC44-AE69-E864670A4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7236" y="848631"/>
              <a:ext cx="1450138" cy="1460423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4CCF3D54-B779-674C-9982-15FD2B7CD641}"/>
                </a:ext>
              </a:extLst>
            </p:cNvPr>
            <p:cNvCxnSpPr>
              <a:cxnSpLocks/>
            </p:cNvCxnSpPr>
            <p:nvPr/>
          </p:nvCxnSpPr>
          <p:spPr>
            <a:xfrm>
              <a:off x="8792305" y="2274548"/>
              <a:ext cx="838999" cy="2880608"/>
            </a:xfrm>
            <a:prstGeom prst="straightConnector1">
              <a:avLst/>
            </a:prstGeom>
            <a:ln w="28575">
              <a:solidFill>
                <a:srgbClr val="E57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B1037C0-D020-5049-B1AC-23A998D82A93}"/>
              </a:ext>
            </a:extLst>
          </p:cNvPr>
          <p:cNvGrpSpPr/>
          <p:nvPr/>
        </p:nvGrpSpPr>
        <p:grpSpPr>
          <a:xfrm>
            <a:off x="4972893" y="893752"/>
            <a:ext cx="1450138" cy="2273057"/>
            <a:chOff x="384055" y="848631"/>
            <a:chExt cx="1450138" cy="227305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47EEB44-0011-9B46-A26D-FD8D8A96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55" y="848631"/>
              <a:ext cx="1450138" cy="1460423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4D8ED5D9-2E7E-144B-805A-6D0C78528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652" y="2297102"/>
              <a:ext cx="217473" cy="824586"/>
            </a:xfrm>
            <a:prstGeom prst="straightConnector1">
              <a:avLst/>
            </a:prstGeom>
            <a:ln w="28575">
              <a:solidFill>
                <a:srgbClr val="E57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D22FBDC-C5C8-4AFE-AD40-A2FDA68F3EAC}"/>
              </a:ext>
            </a:extLst>
          </p:cNvPr>
          <p:cNvCxnSpPr>
            <a:cxnSpLocks/>
          </p:cNvCxnSpPr>
          <p:nvPr/>
        </p:nvCxnSpPr>
        <p:spPr>
          <a:xfrm>
            <a:off x="989354" y="2436601"/>
            <a:ext cx="0" cy="1451587"/>
          </a:xfrm>
          <a:prstGeom prst="straightConnector1">
            <a:avLst/>
          </a:prstGeom>
          <a:ln w="28575">
            <a:solidFill>
              <a:srgbClr val="E57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20CECAC-7959-45AF-B851-45171E99408C}"/>
              </a:ext>
            </a:extLst>
          </p:cNvPr>
          <p:cNvSpPr/>
          <p:nvPr/>
        </p:nvSpPr>
        <p:spPr>
          <a:xfrm>
            <a:off x="9852000" y="4464726"/>
            <a:ext cx="2340000" cy="651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PROCESSING FACILITY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9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0FD69A-0A46-0F46-B33E-8E03AC932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71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550AA51-84C4-374E-A032-F7EA47FEF8DE}"/>
              </a:ext>
            </a:extLst>
          </p:cNvPr>
          <p:cNvSpPr txBox="1">
            <a:spLocks/>
          </p:cNvSpPr>
          <p:nvPr/>
        </p:nvSpPr>
        <p:spPr>
          <a:xfrm>
            <a:off x="345017" y="332077"/>
            <a:ext cx="10498494" cy="423828"/>
          </a:xfrm>
          <a:prstGeom prst="rect">
            <a:avLst/>
          </a:prstGeom>
        </p:spPr>
        <p:txBody>
          <a:bodyPr/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 cap="all" spc="-133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all" spc="-133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 Black" charset="0"/>
              </a:rPr>
              <a:t>MóNA</a:t>
            </a:r>
            <a:r>
              <a:rPr kumimoji="0" lang="en-GB" sz="3200" b="0" i="0" u="none" strike="noStrike" kern="1200" cap="all" spc="-133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 Black" charset="0"/>
              </a:rPr>
              <a:t> HERbs </a:t>
            </a:r>
            <a:r>
              <a:rPr kumimoji="0" lang="en-GB" sz="3200" b="0" i="0" u="none" strike="noStrike" kern="1200" cap="all" spc="-133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Arial Black" charset="0"/>
              </a:rPr>
              <a:t>vision</a:t>
            </a:r>
            <a:endParaRPr kumimoji="0" lang="en-US" sz="3200" b="0" i="0" u="none" strike="noStrike" kern="1200" cap="all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C18CBB-0FF3-CF45-810A-AA2F5208F372}"/>
              </a:ext>
            </a:extLst>
          </p:cNvPr>
          <p:cNvSpPr/>
          <p:nvPr/>
        </p:nvSpPr>
        <p:spPr>
          <a:xfrm>
            <a:off x="6283327" y="1988710"/>
            <a:ext cx="1980000" cy="3879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BIRCH WATER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74FFAC-D51B-A640-9C99-B11306C6B003}"/>
              </a:ext>
            </a:extLst>
          </p:cNvPr>
          <p:cNvSpPr/>
          <p:nvPr/>
        </p:nvSpPr>
        <p:spPr>
          <a:xfrm>
            <a:off x="10129265" y="2160211"/>
            <a:ext cx="1692000" cy="3879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WIND TURBINES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A8A64B-4531-4B43-937D-589A8CF693E9}"/>
              </a:ext>
            </a:extLst>
          </p:cNvPr>
          <p:cNvSpPr/>
          <p:nvPr/>
        </p:nvSpPr>
        <p:spPr>
          <a:xfrm>
            <a:off x="4714404" y="3911835"/>
            <a:ext cx="2041008" cy="268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BIRCH WOODLAND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4403D0-BC2D-4849-A711-DB91E5A98CF8}"/>
              </a:ext>
            </a:extLst>
          </p:cNvPr>
          <p:cNvSpPr/>
          <p:nvPr/>
        </p:nvSpPr>
        <p:spPr>
          <a:xfrm>
            <a:off x="9450942" y="942630"/>
            <a:ext cx="1817939" cy="651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GREENHOUSE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2A160BC-50E5-1440-87EA-5BC789E4D737}"/>
              </a:ext>
            </a:extLst>
          </p:cNvPr>
          <p:cNvSpPr/>
          <p:nvPr/>
        </p:nvSpPr>
        <p:spPr>
          <a:xfrm>
            <a:off x="1947420" y="2062544"/>
            <a:ext cx="1229129" cy="6982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JOB </a:t>
            </a:r>
          </a:p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CREATION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15C3FF1-C2D6-E74E-A3E5-20259A72F54F}"/>
              </a:ext>
            </a:extLst>
          </p:cNvPr>
          <p:cNvCxnSpPr>
            <a:cxnSpLocks/>
          </p:cNvCxnSpPr>
          <p:nvPr/>
        </p:nvCxnSpPr>
        <p:spPr>
          <a:xfrm>
            <a:off x="4580628" y="5983705"/>
            <a:ext cx="1117334" cy="522304"/>
          </a:xfrm>
          <a:prstGeom prst="straightConnector1">
            <a:avLst/>
          </a:prstGeom>
          <a:ln w="28575">
            <a:solidFill>
              <a:srgbClr val="E57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014173-82C3-8A4B-BCBA-5C609E7938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5" y="920372"/>
            <a:ext cx="1535378" cy="154626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001E3D4D-C790-B34F-BACA-BB161EF18E06}"/>
              </a:ext>
            </a:extLst>
          </p:cNvPr>
          <p:cNvCxnSpPr>
            <a:cxnSpLocks/>
          </p:cNvCxnSpPr>
          <p:nvPr/>
        </p:nvCxnSpPr>
        <p:spPr>
          <a:xfrm>
            <a:off x="5741304" y="5429173"/>
            <a:ext cx="1153272" cy="399588"/>
          </a:xfrm>
          <a:prstGeom prst="straightConnector1">
            <a:avLst/>
          </a:prstGeom>
          <a:ln w="28575">
            <a:solidFill>
              <a:srgbClr val="E57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DFCD772-82A7-914A-9C9D-C909B0C66E84}"/>
              </a:ext>
            </a:extLst>
          </p:cNvPr>
          <p:cNvGrpSpPr/>
          <p:nvPr/>
        </p:nvGrpSpPr>
        <p:grpSpPr>
          <a:xfrm>
            <a:off x="1709684" y="1198304"/>
            <a:ext cx="4678836" cy="5064307"/>
            <a:chOff x="1709684" y="1198304"/>
            <a:chExt cx="4678836" cy="506430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97E3B1B-A509-3245-8BA7-7A641C3835D5}"/>
                </a:ext>
              </a:extLst>
            </p:cNvPr>
            <p:cNvGrpSpPr/>
            <p:nvPr/>
          </p:nvGrpSpPr>
          <p:grpSpPr>
            <a:xfrm>
              <a:off x="1709684" y="1198304"/>
              <a:ext cx="4678836" cy="5064307"/>
              <a:chOff x="1874276" y="1298888"/>
              <a:chExt cx="4678836" cy="506430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8D4596F4-84B3-DD46-A6B7-EB6D52DAFF4C}"/>
                  </a:ext>
                </a:extLst>
              </p:cNvPr>
              <p:cNvGrpSpPr/>
              <p:nvPr/>
            </p:nvGrpSpPr>
            <p:grpSpPr>
              <a:xfrm>
                <a:off x="1874276" y="1298888"/>
                <a:ext cx="4678836" cy="5064307"/>
                <a:chOff x="1874276" y="1298888"/>
                <a:chExt cx="4678836" cy="5064307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88482620-BBE0-6A43-8EC4-D094774BA7EA}"/>
                    </a:ext>
                  </a:extLst>
                </p:cNvPr>
                <p:cNvSpPr/>
                <p:nvPr/>
              </p:nvSpPr>
              <p:spPr>
                <a:xfrm>
                  <a:off x="1874276" y="1298888"/>
                  <a:ext cx="1655284" cy="6839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NATURAL HERB GROWTH</a:t>
                  </a:r>
                </a:p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5C69F4F5-E722-6143-9EE8-478AA9094669}"/>
                    </a:ext>
                  </a:extLst>
                </p:cNvPr>
                <p:cNvSpPr/>
                <p:nvPr/>
              </p:nvSpPr>
              <p:spPr>
                <a:xfrm>
                  <a:off x="3228277" y="5575796"/>
                  <a:ext cx="1905521" cy="787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SHELTERED HERB GROWTH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5BA4DEF4-0FD3-7648-8C31-177AED31D3D2}"/>
                    </a:ext>
                  </a:extLst>
                </p:cNvPr>
                <p:cNvSpPr/>
                <p:nvPr/>
              </p:nvSpPr>
              <p:spPr>
                <a:xfrm>
                  <a:off x="4357112" y="5022846"/>
                  <a:ext cx="2196000" cy="3879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HERBAL PRODUCTS</a:t>
                  </a:r>
                </a:p>
                <a:p>
                  <a:pPr marL="0" marR="0" lvl="0" indent="0" algn="l" defTabSz="1087106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Black"/>
                      <a:ea typeface="+mn-ea"/>
                      <a:cs typeface="+mn-cs"/>
                    </a:rPr>
                    <a:t>PROCESSING FACILITY</a:t>
                  </a: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FE9FE56-54A3-6348-BD58-85E9D0FFC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8277" y="1643011"/>
                <a:ext cx="1564254" cy="1564254"/>
              </a:xfrm>
              <a:prstGeom prst="rect">
                <a:avLst/>
              </a:prstGeom>
            </p:spPr>
          </p:pic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0A4DCF4A-EBAA-4048-8E9D-47106A608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6743" y="3039505"/>
              <a:ext cx="424887" cy="1541598"/>
            </a:xfrm>
            <a:prstGeom prst="straightConnector1">
              <a:avLst/>
            </a:prstGeom>
            <a:ln w="28575">
              <a:solidFill>
                <a:srgbClr val="E57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D12FFB3-39FF-5F4B-AD97-E4376B3FD7CA}"/>
              </a:ext>
            </a:extLst>
          </p:cNvPr>
          <p:cNvGrpSpPr/>
          <p:nvPr/>
        </p:nvGrpSpPr>
        <p:grpSpPr>
          <a:xfrm>
            <a:off x="8000804" y="713441"/>
            <a:ext cx="1564068" cy="4306525"/>
            <a:chOff x="8067236" y="848631"/>
            <a:chExt cx="1564068" cy="43065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1578830-AC59-CC44-AE69-E864670A4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7236" y="848631"/>
              <a:ext cx="1450138" cy="1460423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4CCF3D54-B779-674C-9982-15FD2B7CD641}"/>
                </a:ext>
              </a:extLst>
            </p:cNvPr>
            <p:cNvCxnSpPr>
              <a:cxnSpLocks/>
            </p:cNvCxnSpPr>
            <p:nvPr/>
          </p:nvCxnSpPr>
          <p:spPr>
            <a:xfrm>
              <a:off x="8792305" y="2274548"/>
              <a:ext cx="838999" cy="2880608"/>
            </a:xfrm>
            <a:prstGeom prst="straightConnector1">
              <a:avLst/>
            </a:prstGeom>
            <a:ln w="28575">
              <a:solidFill>
                <a:srgbClr val="E57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B1037C0-D020-5049-B1AC-23A998D82A93}"/>
              </a:ext>
            </a:extLst>
          </p:cNvPr>
          <p:cNvGrpSpPr/>
          <p:nvPr/>
        </p:nvGrpSpPr>
        <p:grpSpPr>
          <a:xfrm>
            <a:off x="4972893" y="893752"/>
            <a:ext cx="1450138" cy="2273057"/>
            <a:chOff x="384055" y="848631"/>
            <a:chExt cx="1450138" cy="227305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47EEB44-0011-9B46-A26D-FD8D8A96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55" y="848631"/>
              <a:ext cx="1450138" cy="1460423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4D8ED5D9-2E7E-144B-805A-6D0C78528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652" y="2297102"/>
              <a:ext cx="217473" cy="824586"/>
            </a:xfrm>
            <a:prstGeom prst="straightConnector1">
              <a:avLst/>
            </a:prstGeom>
            <a:ln w="28575">
              <a:solidFill>
                <a:srgbClr val="E57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D22FBDC-C5C8-4AFE-AD40-A2FDA68F3EAC}"/>
              </a:ext>
            </a:extLst>
          </p:cNvPr>
          <p:cNvCxnSpPr>
            <a:cxnSpLocks/>
          </p:cNvCxnSpPr>
          <p:nvPr/>
        </p:nvCxnSpPr>
        <p:spPr>
          <a:xfrm>
            <a:off x="989354" y="2436601"/>
            <a:ext cx="0" cy="1451587"/>
          </a:xfrm>
          <a:prstGeom prst="straightConnector1">
            <a:avLst/>
          </a:prstGeom>
          <a:ln w="28575">
            <a:solidFill>
              <a:srgbClr val="E57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20CECAC-7959-45AF-B851-45171E99408C}"/>
              </a:ext>
            </a:extLst>
          </p:cNvPr>
          <p:cNvSpPr/>
          <p:nvPr/>
        </p:nvSpPr>
        <p:spPr>
          <a:xfrm>
            <a:off x="9852000" y="4464726"/>
            <a:ext cx="2340000" cy="651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10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PROCESSING FACILITY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755905"/>
            <a:ext cx="12192000" cy="61020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75" y="2292848"/>
            <a:ext cx="3180325" cy="2385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58" y="4896666"/>
            <a:ext cx="3333165" cy="1872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" y="4116517"/>
            <a:ext cx="2718082" cy="20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lang="en-IE" dirty="0"/>
              <a:t>Bord na Móna &amp; the Irish Midlands see ourselves as a</a:t>
            </a:r>
            <a:r>
              <a:rPr lang="en-IE" i="1" dirty="0"/>
              <a:t> Region in Transition</a:t>
            </a:r>
          </a:p>
          <a:p>
            <a:pPr marL="342900" indent="-342900"/>
            <a:endParaRPr lang="en-IE" dirty="0"/>
          </a:p>
          <a:p>
            <a:pPr marL="342900" indent="-342900"/>
            <a:r>
              <a:rPr lang="en-IE" dirty="0"/>
              <a:t>A Transition that must be </a:t>
            </a:r>
            <a:r>
              <a:rPr lang="en-IE" i="1" dirty="0"/>
              <a:t>Just </a:t>
            </a:r>
            <a:r>
              <a:rPr lang="en-IE" dirty="0"/>
              <a:t>socially, environmentally and economically</a:t>
            </a:r>
          </a:p>
          <a:p>
            <a:pPr marL="342900" indent="-342900"/>
            <a:endParaRPr lang="en-IE" dirty="0"/>
          </a:p>
          <a:p>
            <a:pPr marL="342900" indent="-342900"/>
            <a:r>
              <a:rPr lang="en-IE" dirty="0"/>
              <a:t>Our Strategy is to </a:t>
            </a:r>
            <a:r>
              <a:rPr lang="en-IE" i="1" dirty="0"/>
              <a:t>Respond </a:t>
            </a:r>
            <a:r>
              <a:rPr lang="en-IE" dirty="0"/>
              <a:t>to the challenge</a:t>
            </a:r>
          </a:p>
          <a:p>
            <a:pPr marL="342900" indent="-342900"/>
            <a:endParaRPr lang="en-IE" dirty="0"/>
          </a:p>
          <a:p>
            <a:pPr marL="342900" indent="-342900"/>
            <a:r>
              <a:rPr lang="en-IE" dirty="0"/>
              <a:t>Need stakeholders to understand: </a:t>
            </a:r>
          </a:p>
          <a:p>
            <a:pPr marL="645300" lvl="1" indent="-342900"/>
            <a:r>
              <a:rPr lang="en-IE" dirty="0"/>
              <a:t>this transition will take time</a:t>
            </a:r>
          </a:p>
          <a:p>
            <a:pPr marL="645300" lvl="1" indent="-342900"/>
            <a:r>
              <a:rPr lang="en-IE" dirty="0"/>
              <a:t>that external ‘assistance’ will be needed</a:t>
            </a:r>
          </a:p>
          <a:p>
            <a:pPr marL="645300" lvl="1" indent="-342900"/>
            <a:r>
              <a:rPr lang="en-IE" dirty="0"/>
              <a:t>political, institutional &amp; financial support will be required</a:t>
            </a:r>
          </a:p>
          <a:p>
            <a:pPr marL="645300" lvl="1" indent="-342900"/>
            <a:endParaRPr lang="en-IE" dirty="0"/>
          </a:p>
          <a:p>
            <a:pPr marL="1200150" lvl="2" indent="-342900"/>
            <a:endParaRPr lang="en-IE" i="1" dirty="0"/>
          </a:p>
          <a:p>
            <a:pPr marL="342900" indent="-342900"/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440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EU Climate &amp; Energy Targets (2030)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Across the EU</a:t>
            </a:r>
          </a:p>
          <a:p>
            <a:r>
              <a:rPr lang="en-US" dirty="0"/>
              <a:t>32.5% improvement in </a:t>
            </a:r>
            <a:r>
              <a:rPr lang="en-US" b="1" dirty="0"/>
              <a:t>energy efficiency</a:t>
            </a:r>
          </a:p>
          <a:p>
            <a:r>
              <a:rPr lang="en-US" dirty="0"/>
              <a:t>32% share for </a:t>
            </a:r>
            <a:r>
              <a:rPr lang="en-US" b="1" dirty="0"/>
              <a:t>renewable energy</a:t>
            </a:r>
            <a:endParaRPr lang="en-US" dirty="0"/>
          </a:p>
          <a:p>
            <a:r>
              <a:rPr lang="en-US" dirty="0"/>
              <a:t>40% cuts in </a:t>
            </a:r>
            <a:r>
              <a:rPr lang="en-US" b="1" dirty="0"/>
              <a:t>greenhouse gas emissions</a:t>
            </a:r>
            <a:r>
              <a:rPr lang="en-US" dirty="0"/>
              <a:t>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Ireland</a:t>
            </a:r>
          </a:p>
          <a:p>
            <a:r>
              <a:rPr lang="en-US" dirty="0"/>
              <a:t>Draft NECP submitted to EU Commission Dec’18</a:t>
            </a:r>
          </a:p>
          <a:p>
            <a:pPr lvl="1"/>
            <a:r>
              <a:rPr lang="en-US" dirty="0"/>
              <a:t>Energy Efficiency 24 – 25%</a:t>
            </a:r>
          </a:p>
          <a:p>
            <a:pPr lvl="1"/>
            <a:r>
              <a:rPr lang="en-US" dirty="0"/>
              <a:t>Renewable Energy 24 -28%</a:t>
            </a:r>
          </a:p>
          <a:p>
            <a:pPr lvl="1"/>
            <a:r>
              <a:rPr lang="en-US" dirty="0"/>
              <a:t>Greenhouse Gas Emissions reductions – only 38% of 2030 target achieved since 2005</a:t>
            </a:r>
          </a:p>
          <a:p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5313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155" y="32625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5245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478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1" y="436728"/>
            <a:ext cx="10818421" cy="57039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35941" y="1147165"/>
            <a:ext cx="518615" cy="504967"/>
          </a:xfrm>
          <a:prstGeom prst="ellipse">
            <a:avLst/>
          </a:prstGeom>
          <a:noFill/>
          <a:ln w="25400">
            <a:solidFill>
              <a:srgbClr val="037B09"/>
            </a:solidFill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54555" y="1386000"/>
            <a:ext cx="4353636" cy="13648"/>
          </a:xfrm>
          <a:prstGeom prst="line">
            <a:avLst/>
          </a:prstGeom>
          <a:ln>
            <a:solidFill>
              <a:srgbClr val="049A0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5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Transition – What’s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IE" sz="2400" dirty="0"/>
              <a:t>Support employees leaving the business</a:t>
            </a:r>
          </a:p>
          <a:p>
            <a:pPr marL="342900" indent="-342900"/>
            <a:endParaRPr lang="en-IE" sz="2400" dirty="0"/>
          </a:p>
          <a:p>
            <a:pPr marL="342900" indent="-342900"/>
            <a:r>
              <a:rPr lang="en-IE" sz="2400" dirty="0"/>
              <a:t>The existing non-peat related activities must continue to grow</a:t>
            </a:r>
          </a:p>
          <a:p>
            <a:pPr marL="342900" indent="-342900"/>
            <a:endParaRPr lang="en-IE" sz="2400" dirty="0"/>
          </a:p>
          <a:p>
            <a:pPr marL="342900" indent="-342900"/>
            <a:r>
              <a:rPr lang="en-IE" sz="2400" dirty="0"/>
              <a:t>Support for the structural transformation of the peat harvesting region(s)</a:t>
            </a:r>
          </a:p>
          <a:p>
            <a:pPr marL="645300" lvl="1" indent="-342900"/>
            <a:r>
              <a:rPr lang="en-IE" dirty="0"/>
              <a:t>Mobilisation of private forestry and biomass supply chains;</a:t>
            </a:r>
          </a:p>
          <a:p>
            <a:pPr marL="645300" lvl="1" indent="-342900"/>
            <a:r>
              <a:rPr lang="en-IE" dirty="0"/>
              <a:t>Establishment of new energy crops</a:t>
            </a:r>
          </a:p>
          <a:p>
            <a:pPr marL="645300" lvl="1" indent="-342900"/>
            <a:endParaRPr lang="en-IE" dirty="0"/>
          </a:p>
          <a:p>
            <a:pPr marL="342900" indent="-342900"/>
            <a:r>
              <a:rPr lang="en-IE" sz="2400" dirty="0"/>
              <a:t>Development of new enterprises on the existing peatlands:- </a:t>
            </a:r>
          </a:p>
          <a:p>
            <a:pPr lvl="2"/>
            <a:r>
              <a:rPr lang="en-IE" sz="2400" dirty="0"/>
              <a:t>Innovative uses for the peatland assets</a:t>
            </a:r>
          </a:p>
          <a:p>
            <a:pPr lvl="2"/>
            <a:r>
              <a:rPr lang="en-IE" sz="2400" dirty="0"/>
              <a:t>Rehabilitation of peat lands including beneficial contributions to LULUCF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57528" y="2256312"/>
            <a:ext cx="10956540" cy="40555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95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1128800"/>
              </p:ext>
            </p:extLst>
          </p:nvPr>
        </p:nvGraphicFramePr>
        <p:xfrm>
          <a:off x="3682215" y="491066"/>
          <a:ext cx="9007523" cy="597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Users\behanh\AppData\Local\Microsoft\Windows\Temporary Internet Files\Content.Outlook\9HXZP99C\Employee Supports Ico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6" y="245319"/>
            <a:ext cx="1294885" cy="1119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475" y="2652343"/>
            <a:ext cx="3766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Events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Delivered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632" y="1264716"/>
            <a:ext cx="2115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566352" y="491066"/>
            <a:ext cx="854499" cy="628049"/>
          </a:xfrm>
          <a:prstGeom prst="wedgeRoundRectCallout">
            <a:avLst>
              <a:gd name="adj1" fmla="val 128196"/>
              <a:gd name="adj2" fmla="val 51248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156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915570" y="310181"/>
            <a:ext cx="854499" cy="628049"/>
          </a:xfrm>
          <a:prstGeom prst="wedgeRoundRectCallout">
            <a:avLst>
              <a:gd name="adj1" fmla="val -117531"/>
              <a:gd name="adj2" fmla="val 88995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</a:t>
            </a:r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4781285" y="2049546"/>
            <a:ext cx="818108" cy="568572"/>
          </a:xfrm>
          <a:prstGeom prst="wedgeRoundRectCallout">
            <a:avLst>
              <a:gd name="adj1" fmla="val -211493"/>
              <a:gd name="adj2" fmla="val 123582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0571851" y="1415827"/>
            <a:ext cx="818108" cy="568572"/>
          </a:xfrm>
          <a:prstGeom prst="wedgeRoundRectCallout">
            <a:avLst>
              <a:gd name="adj1" fmla="val 91291"/>
              <a:gd name="adj2" fmla="val 132942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10311334" y="3640152"/>
            <a:ext cx="917469" cy="483792"/>
          </a:xfrm>
          <a:prstGeom prst="wedgeRoundRectCallout">
            <a:avLst>
              <a:gd name="adj1" fmla="val 135719"/>
              <a:gd name="adj2" fmla="val 85531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</a:t>
            </a:r>
          </a:p>
        </p:txBody>
      </p:sp>
      <p:sp>
        <p:nvSpPr>
          <p:cNvPr id="13" name="Rounded Rectangular Callout 12"/>
          <p:cNvSpPr/>
          <p:nvPr/>
        </p:nvSpPr>
        <p:spPr>
          <a:xfrm flipH="1">
            <a:off x="5026312" y="3313476"/>
            <a:ext cx="818108" cy="568572"/>
          </a:xfrm>
          <a:prstGeom prst="wedgeRoundRectCallout">
            <a:avLst>
              <a:gd name="adj1" fmla="val -84644"/>
              <a:gd name="adj2" fmla="val 103160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144</a:t>
            </a: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962407" y="5281609"/>
            <a:ext cx="2491992" cy="1090161"/>
          </a:xfrm>
          <a:prstGeom prst="wedgeRoundRectCallout">
            <a:avLst>
              <a:gd name="adj1" fmla="val -40135"/>
              <a:gd name="adj2" fmla="val -148709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engaged up to 10</a:t>
            </a:r>
            <a:r>
              <a:rPr kumimoji="0" lang="en-IE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April 2019</a:t>
            </a:r>
          </a:p>
        </p:txBody>
      </p:sp>
      <p:sp>
        <p:nvSpPr>
          <p:cNvPr id="15" name="Rounded Rectangular Callout 14"/>
          <p:cNvSpPr/>
          <p:nvPr/>
        </p:nvSpPr>
        <p:spPr>
          <a:xfrm flipH="1">
            <a:off x="5672198" y="5329370"/>
            <a:ext cx="818108" cy="568572"/>
          </a:xfrm>
          <a:prstGeom prst="wedgeRoundRectCallout">
            <a:avLst>
              <a:gd name="adj1" fmla="val -118352"/>
              <a:gd name="adj2" fmla="val -6609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10770068" y="4997323"/>
            <a:ext cx="818108" cy="568572"/>
          </a:xfrm>
          <a:prstGeom prst="wedgeRoundRectCallout">
            <a:avLst>
              <a:gd name="adj1" fmla="val 111989"/>
              <a:gd name="adj2" fmla="val 52530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4882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Transition – What’s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IE" sz="2400" dirty="0"/>
              <a:t>Support employees leaving the business</a:t>
            </a:r>
          </a:p>
          <a:p>
            <a:pPr marL="342900" indent="-342900"/>
            <a:endParaRPr lang="en-IE" sz="2400" dirty="0"/>
          </a:p>
          <a:p>
            <a:pPr marL="342900" indent="-342900"/>
            <a:r>
              <a:rPr lang="en-IE" sz="2400" dirty="0"/>
              <a:t>The existing non-peat related activities must continue to grow</a:t>
            </a:r>
          </a:p>
          <a:p>
            <a:pPr marL="342900" indent="-342900"/>
            <a:endParaRPr lang="en-IE" sz="2400" dirty="0"/>
          </a:p>
          <a:p>
            <a:pPr marL="342900" indent="-342900"/>
            <a:r>
              <a:rPr lang="en-IE" sz="2400" dirty="0"/>
              <a:t>Support for the structural transformation of the peat harvesting region(s)</a:t>
            </a:r>
          </a:p>
          <a:p>
            <a:pPr marL="645300" lvl="1" indent="-342900"/>
            <a:r>
              <a:rPr lang="en-IE" dirty="0"/>
              <a:t>Mobilisation of private forestry and biomass supply chains;</a:t>
            </a:r>
          </a:p>
          <a:p>
            <a:pPr marL="645300" lvl="1" indent="-342900"/>
            <a:r>
              <a:rPr lang="en-IE" dirty="0"/>
              <a:t>Establishment of new energy crops</a:t>
            </a:r>
          </a:p>
          <a:p>
            <a:pPr marL="645300" lvl="1" indent="-342900"/>
            <a:endParaRPr lang="en-IE" dirty="0"/>
          </a:p>
          <a:p>
            <a:pPr marL="342900" indent="-342900"/>
            <a:r>
              <a:rPr lang="en-IE" sz="2400" dirty="0"/>
              <a:t>Development of new enterprises on the existing peatlands:- </a:t>
            </a:r>
          </a:p>
          <a:p>
            <a:pPr lvl="2"/>
            <a:r>
              <a:rPr lang="en-IE" sz="2400" dirty="0"/>
              <a:t>Innovative uses for the peatland assets</a:t>
            </a:r>
          </a:p>
          <a:p>
            <a:pPr lvl="2"/>
            <a:r>
              <a:rPr lang="en-IE" sz="2400" dirty="0"/>
              <a:t>Rehabilitation of peat lands including beneficial contributions to LULUCF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57528" y="3479470"/>
            <a:ext cx="10956540" cy="28324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17730" y="1825625"/>
            <a:ext cx="10956540" cy="490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602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855" y="1891128"/>
            <a:ext cx="4314295" cy="4585213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06" y="1891128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Renewable Energy Pipeline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28980" y="1891128"/>
            <a:ext cx="4273550" cy="4759325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IE" dirty="0"/>
              <a:t>Bord na Móna has developed &amp; operates </a:t>
            </a:r>
            <a:r>
              <a:rPr lang="en-IE" b="1" dirty="0"/>
              <a:t>185MW</a:t>
            </a:r>
            <a:r>
              <a:rPr lang="en-IE" dirty="0"/>
              <a:t> over 4 windfarms</a:t>
            </a:r>
          </a:p>
          <a:p>
            <a:pPr marL="342900" indent="-342900"/>
            <a:r>
              <a:rPr lang="en-IE" dirty="0"/>
              <a:t>Another </a:t>
            </a:r>
            <a:r>
              <a:rPr lang="en-IE" b="1" dirty="0"/>
              <a:t>90MW</a:t>
            </a:r>
            <a:r>
              <a:rPr lang="en-IE" dirty="0"/>
              <a:t> windfarm to be commissioned in 2019</a:t>
            </a:r>
          </a:p>
          <a:p>
            <a:pPr marL="342900" indent="-342900"/>
            <a:endParaRPr lang="en-IE" dirty="0">
              <a:solidFill>
                <a:schemeClr val="accent1"/>
              </a:solidFill>
            </a:endParaRPr>
          </a:p>
          <a:p>
            <a:pPr marL="342900" indent="-342900"/>
            <a:r>
              <a:rPr lang="en-IE" dirty="0">
                <a:solidFill>
                  <a:schemeClr val="accent1"/>
                </a:solidFill>
              </a:rPr>
              <a:t>Further </a:t>
            </a:r>
            <a:r>
              <a:rPr lang="en-IE" b="1" dirty="0">
                <a:solidFill>
                  <a:schemeClr val="accent1"/>
                </a:solidFill>
              </a:rPr>
              <a:t>340MW</a:t>
            </a:r>
            <a:r>
              <a:rPr lang="en-IE" dirty="0">
                <a:solidFill>
                  <a:schemeClr val="accent1"/>
                </a:solidFill>
              </a:rPr>
              <a:t> in the consenting process for 2025 </a:t>
            </a:r>
          </a:p>
          <a:p>
            <a:pPr marL="342900" indent="-342900"/>
            <a:r>
              <a:rPr lang="en-IE" dirty="0">
                <a:solidFill>
                  <a:schemeClr val="accent1"/>
                </a:solidFill>
              </a:rPr>
              <a:t>Additional </a:t>
            </a:r>
            <a:r>
              <a:rPr lang="en-IE" b="1" dirty="0">
                <a:solidFill>
                  <a:schemeClr val="accent1"/>
                </a:solidFill>
              </a:rPr>
              <a:t>350MW</a:t>
            </a:r>
            <a:r>
              <a:rPr lang="en-IE" dirty="0">
                <a:solidFill>
                  <a:schemeClr val="accent1"/>
                </a:solidFill>
              </a:rPr>
              <a:t> in the pipeline for 2030</a:t>
            </a:r>
          </a:p>
          <a:p>
            <a:pPr marL="342900" indent="-342900"/>
            <a:endParaRPr lang="en-IE" dirty="0">
              <a:solidFill>
                <a:schemeClr val="accent1"/>
              </a:solidFill>
            </a:endParaRPr>
          </a:p>
          <a:p>
            <a:pPr marL="342900" indent="-342900"/>
            <a:r>
              <a:rPr lang="en-IE" b="1" dirty="0">
                <a:solidFill>
                  <a:schemeClr val="accent1"/>
                </a:solidFill>
              </a:rPr>
              <a:t>70MW</a:t>
            </a:r>
            <a:r>
              <a:rPr lang="en-IE" dirty="0">
                <a:solidFill>
                  <a:schemeClr val="accent1"/>
                </a:solidFill>
              </a:rPr>
              <a:t> of PV planned for 2021</a:t>
            </a:r>
          </a:p>
          <a:p>
            <a:pPr marL="342900" indent="-342900"/>
            <a:r>
              <a:rPr lang="en-IE" dirty="0">
                <a:solidFill>
                  <a:schemeClr val="accent1"/>
                </a:solidFill>
              </a:rPr>
              <a:t>Additional </a:t>
            </a:r>
            <a:r>
              <a:rPr lang="en-IE" b="1" dirty="0">
                <a:solidFill>
                  <a:schemeClr val="accent1"/>
                </a:solidFill>
              </a:rPr>
              <a:t>400MW</a:t>
            </a:r>
            <a:r>
              <a:rPr lang="en-IE" dirty="0">
                <a:solidFill>
                  <a:schemeClr val="accent1"/>
                </a:solidFill>
              </a:rPr>
              <a:t> of PV in the pipeline for 2027</a:t>
            </a:r>
          </a:p>
          <a:p>
            <a:pPr marL="342900" indent="-34290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90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AES - Waste Collection and Recycling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3" y="1461539"/>
            <a:ext cx="11259733" cy="4583876"/>
          </a:xfrm>
        </p:spPr>
      </p:pic>
    </p:spTree>
    <p:extLst>
      <p:ext uri="{BB962C8B-B14F-4D97-AF65-F5344CB8AC3E}">
        <p14:creationId xmlns:p14="http://schemas.microsoft.com/office/powerpoint/2010/main" val="300475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Transition – What’s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IE" sz="2400" dirty="0"/>
              <a:t>Support employees leaving the business</a:t>
            </a:r>
          </a:p>
          <a:p>
            <a:pPr marL="342900" indent="-342900"/>
            <a:endParaRPr lang="en-IE" sz="2400" dirty="0"/>
          </a:p>
          <a:p>
            <a:pPr marL="342900" indent="-342900"/>
            <a:r>
              <a:rPr lang="en-IE" sz="2400" dirty="0"/>
              <a:t>The existing non-peat related activities must continue to grow</a:t>
            </a:r>
          </a:p>
          <a:p>
            <a:pPr marL="342900" indent="-342900"/>
            <a:endParaRPr lang="en-IE" sz="2400" dirty="0"/>
          </a:p>
          <a:p>
            <a:pPr marL="342900" indent="-342900"/>
            <a:r>
              <a:rPr lang="en-IE" sz="2400" dirty="0"/>
              <a:t>Support for the structural transformation of the peat harvesting region(s)</a:t>
            </a:r>
          </a:p>
          <a:p>
            <a:pPr marL="645300" lvl="1" indent="-342900"/>
            <a:r>
              <a:rPr lang="en-IE" dirty="0"/>
              <a:t>Mobilisation of private forestry and biomass supply chains;</a:t>
            </a:r>
          </a:p>
          <a:p>
            <a:pPr marL="645300" lvl="1" indent="-342900"/>
            <a:r>
              <a:rPr lang="en-IE" dirty="0"/>
              <a:t>Establishment of new energy crops</a:t>
            </a:r>
          </a:p>
          <a:p>
            <a:pPr marL="645300" lvl="1" indent="-342900"/>
            <a:endParaRPr lang="en-IE" dirty="0"/>
          </a:p>
          <a:p>
            <a:pPr marL="342900" indent="-342900"/>
            <a:r>
              <a:rPr lang="en-IE" sz="2400" dirty="0"/>
              <a:t>Development of new enterprises on the existing peatlands:- </a:t>
            </a:r>
          </a:p>
          <a:p>
            <a:pPr lvl="2"/>
            <a:r>
              <a:rPr lang="en-IE" sz="2400" dirty="0"/>
              <a:t>Innovative uses for the peatland assets</a:t>
            </a:r>
          </a:p>
          <a:p>
            <a:pPr lvl="2"/>
            <a:r>
              <a:rPr lang="en-IE" sz="2400" dirty="0"/>
              <a:t>Rehabilitation of peat lands including beneficial contributions to LULUCF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57528" y="4868882"/>
            <a:ext cx="10956540" cy="14430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17730" y="1825624"/>
            <a:ext cx="10956540" cy="14519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1337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C4KHSQU6do1AbZ86Q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L1TcAMTLyWc.fN9AvQ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1k_zruQYmG5eTgCuz8y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NM_PPT_master_draft 1_120216_test">
  <a:themeElements>
    <a:clrScheme name="Bord na Mona">
      <a:dk1>
        <a:srgbClr val="E57200"/>
      </a:dk1>
      <a:lt1>
        <a:srgbClr val="FFFFFF"/>
      </a:lt1>
      <a:dk2>
        <a:srgbClr val="404040"/>
      </a:dk2>
      <a:lt2>
        <a:srgbClr val="D7D2CB"/>
      </a:lt2>
      <a:accent1>
        <a:srgbClr val="E57200"/>
      </a:accent1>
      <a:accent2>
        <a:srgbClr val="646464"/>
      </a:accent2>
      <a:accent3>
        <a:srgbClr val="B67233"/>
      </a:accent3>
      <a:accent4>
        <a:srgbClr val="0033A0"/>
      </a:accent4>
      <a:accent5>
        <a:srgbClr val="9BD3DD"/>
      </a:accent5>
      <a:accent6>
        <a:srgbClr val="830065"/>
      </a:accent6>
      <a:hlink>
        <a:srgbClr val="E57200"/>
      </a:hlink>
      <a:folHlink>
        <a:srgbClr val="E57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ccent7">
      <a:srgbClr val="E24585"/>
    </a:custClr>
    <a:custClr name="accent8">
      <a:srgbClr val="C4D600"/>
    </a:custClr>
    <a:custClr name="Home Heating">
      <a:srgbClr val="FFA300"/>
    </a:custClr>
    <a:custClr name="Horticulture">
      <a:srgbClr val="84BD00"/>
    </a:custClr>
    <a:custClr name="Feedstock">
      <a:srgbClr val="715C2A"/>
    </a:custClr>
    <a:custClr name="Powergen">
      <a:srgbClr val="6399AE"/>
    </a:custClr>
    <a:custClr name="Resource Recovery">
      <a:srgbClr val="00A9E0"/>
    </a:custClr>
    <a:custClr name="Bio-Diversity">
      <a:srgbClr val="949300"/>
    </a:custClr>
    <a:custClr name="Biomass">
      <a:srgbClr val="C1A01E"/>
    </a:custClr>
    <a:custClr name="Light Grey">
      <a:srgbClr val="B1B3B5"/>
    </a:custClr>
  </a:custClrLst>
  <a:extLst>
    <a:ext uri="{05A4C25C-085E-4340-85A3-A5531E510DB2}">
      <thm15:themeFamily xmlns:thm15="http://schemas.microsoft.com/office/thememl/2012/main" name="BNM_PPT_Template_12022016 [Read-Only]" id="{11C0A921-624A-428B-AD6A-EF7D7CAB7828}" vid="{B39CB3B3-1C8F-4FB5-8692-8FF61B913D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845</Words>
  <Application>Microsoft Office PowerPoint</Application>
  <PresentationFormat>Widescreen</PresentationFormat>
  <Paragraphs>235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Bold</vt:lpstr>
      <vt:lpstr>Calibri</vt:lpstr>
      <vt:lpstr>Calibri Light</vt:lpstr>
      <vt:lpstr>Office Theme</vt:lpstr>
      <vt:lpstr>1_BNM_PPT_master_draft 1_120216_test</vt:lpstr>
      <vt:lpstr>think-cell Slide</vt:lpstr>
      <vt:lpstr>Building a ‘Just Transition’ </vt:lpstr>
      <vt:lpstr>EU Climate &amp; Energy Targets (2030) in a nutshell</vt:lpstr>
      <vt:lpstr>PowerPoint Presentation</vt:lpstr>
      <vt:lpstr>The Transition – What’s Needed?</vt:lpstr>
      <vt:lpstr>PowerPoint Presentation</vt:lpstr>
      <vt:lpstr>The Transition – What’s Needed?</vt:lpstr>
      <vt:lpstr>Renewable Energy Pipeline</vt:lpstr>
      <vt:lpstr>AES - Waste Collection and Recycling </vt:lpstr>
      <vt:lpstr>The Transition – What’s Needed?</vt:lpstr>
      <vt:lpstr>Peat Power &amp; Biomass in Ireland </vt:lpstr>
      <vt:lpstr>Forestry Thinning's &amp; Residues </vt:lpstr>
      <vt:lpstr>Willow Establishment</vt:lpstr>
      <vt:lpstr>New Biomass trials on Peatlands</vt:lpstr>
      <vt:lpstr>The Transition – What’s Needed?</vt:lpstr>
      <vt:lpstr>PowerPoint Presentation</vt:lpstr>
      <vt:lpstr>PowerPoint Presentation</vt:lpstr>
      <vt:lpstr>PowerPoint Presentation</vt:lpstr>
      <vt:lpstr>PowerPoint Presentation</vt:lpstr>
      <vt:lpstr>In 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‘Fair Transition’ to a Low Carbon Economy</dc:title>
  <dc:creator>John MacNamara</dc:creator>
  <cp:lastModifiedBy>dublin</cp:lastModifiedBy>
  <cp:revision>36</cp:revision>
  <cp:lastPrinted>2019-04-29T16:57:10Z</cp:lastPrinted>
  <dcterms:created xsi:type="dcterms:W3CDTF">2019-02-27T16:26:32Z</dcterms:created>
  <dcterms:modified xsi:type="dcterms:W3CDTF">2019-04-30T09:38:53Z</dcterms:modified>
</cp:coreProperties>
</file>