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265" r:id="rId2"/>
    <p:sldId id="301" r:id="rId3"/>
    <p:sldId id="277" r:id="rId4"/>
    <p:sldId id="280" r:id="rId5"/>
    <p:sldId id="297" r:id="rId6"/>
    <p:sldId id="303" r:id="rId7"/>
    <p:sldId id="290" r:id="rId8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37F"/>
    <a:srgbClr val="1D0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9" autoAdjust="0"/>
    <p:restoredTop sz="94660"/>
  </p:normalViewPr>
  <p:slideViewPr>
    <p:cSldViewPr>
      <p:cViewPr varScale="1">
        <p:scale>
          <a:sx n="73" d="100"/>
          <a:sy n="73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FC4B1FCB-F9C0-423D-9CE9-00C2840A5B40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6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07638253-E9C9-4D16-BFD6-4C63494C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855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57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E6E1BE1-7B1C-4F88-9166-C2B6893612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25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B43B644B-E1B8-4101-8992-5FA87C340B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9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CBAF4FD-CCDB-4311-9123-9D2E222157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47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>
            <a:extLst>
              <a:ext uri="{FF2B5EF4-FFF2-40B4-BE49-F238E27FC236}">
                <a16:creationId xmlns:a16="http://schemas.microsoft.com/office/drawing/2014/main" id="{9FEA9A46-2429-408E-8C1F-8BC33835A1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94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BB1C3513-6C46-48F6-9C6A-5C3256AF2E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71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BC4B788-3899-4F85-BBF1-58CFD5F89E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46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A477462-59D4-4926-9B99-66861727AA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03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C8D78CF0-3242-4E94-ABED-1514849D9C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02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7412B84-0DDD-4CE8-B259-E664D40F53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75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06463DA-1A48-4FF8-893F-7895552A6C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34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C3C4AF-A90D-40C1-B3CB-51AEC178FB7C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EED682-7BB1-4629-BCBA-DBEFFD6B6759}" type="slidenum">
              <a:rPr lang="en-IE" smtClean="0"/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55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2232248"/>
          </a:xfrm>
        </p:spPr>
        <p:txBody>
          <a:bodyPr/>
          <a:lstStyle/>
          <a:p>
            <a:pPr algn="ctr"/>
            <a:r>
              <a:rPr lang="en-IE" sz="5200" b="1" dirty="0" smtClean="0">
                <a:solidFill>
                  <a:srgbClr val="08537F"/>
                </a:solidFill>
              </a:rPr>
              <a:t>Employment and the Just Transition</a:t>
            </a:r>
            <a:endParaRPr lang="en-IE" sz="3200" b="1" dirty="0">
              <a:solidFill>
                <a:srgbClr val="08537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319" y="4509120"/>
            <a:ext cx="2742121" cy="169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350100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Building a Just Transition Conference,</a:t>
            </a:r>
          </a:p>
          <a:p>
            <a:pPr algn="ctr"/>
            <a:r>
              <a:rPr lang="en-IE" dirty="0" smtClean="0"/>
              <a:t>Tullamore,</a:t>
            </a:r>
          </a:p>
          <a:p>
            <a:pPr algn="ctr"/>
            <a:r>
              <a:rPr lang="en-IE" dirty="0" smtClean="0"/>
              <a:t>April 30</a:t>
            </a:r>
            <a:r>
              <a:rPr lang="en-IE" baseline="30000" dirty="0" smtClean="0"/>
              <a:t>th</a:t>
            </a:r>
            <a:r>
              <a:rPr lang="en-IE" dirty="0" smtClean="0"/>
              <a:t> 2019</a:t>
            </a:r>
            <a:endParaRPr lang="en-IE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509120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Paul Goldrick-Kelly</a:t>
            </a:r>
          </a:p>
          <a:p>
            <a:r>
              <a:rPr lang="en-IE" dirty="0" smtClean="0"/>
              <a:t>Nevin Economic Research Institute</a:t>
            </a:r>
            <a:r>
              <a:rPr lang="en-IE" b="1" dirty="0">
                <a:solidFill>
                  <a:srgbClr val="08537F"/>
                </a:solidFill>
              </a:rPr>
              <a:t/>
            </a:r>
            <a:br>
              <a:rPr lang="en-IE" b="1" dirty="0">
                <a:solidFill>
                  <a:srgbClr val="08537F"/>
                </a:solidFill>
              </a:rPr>
            </a:br>
            <a:r>
              <a:rPr lang="en-IE" b="1" dirty="0" smtClean="0">
                <a:solidFill>
                  <a:srgbClr val="08537F"/>
                </a:solidFill>
              </a:rPr>
              <a:t>paulgk@nerinstitute.net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b="1" dirty="0">
                <a:latin typeface="+mj-lt"/>
              </a:rPr>
              <a:t>www.NERInstitute.net</a:t>
            </a:r>
          </a:p>
          <a:p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938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>
                <a:solidFill>
                  <a:srgbClr val="08537F"/>
                </a:solidFill>
              </a:rPr>
              <a:t>Introduction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2400" dirty="0" smtClean="0"/>
              <a:t>Peat has been an important part of the Midlands economy for some time.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2400" dirty="0" smtClean="0"/>
              <a:t>But continued peat production/use will entail substantial fiscal and environmental costs.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2400" dirty="0" smtClean="0"/>
              <a:t>The idea of the Just Transition is that </a:t>
            </a:r>
            <a:r>
              <a:rPr lang="en-IE" sz="2400" dirty="0" smtClean="0"/>
              <a:t>the shift </a:t>
            </a:r>
            <a:r>
              <a:rPr lang="en-IE" sz="2400" smtClean="0"/>
              <a:t>from peat </a:t>
            </a:r>
            <a:r>
              <a:rPr lang="en-IE" sz="2400" dirty="0" smtClean="0"/>
              <a:t>should be done fairly.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E" sz="2400" dirty="0" smtClean="0"/>
              <a:t>These workers, their families and their communities need other options…..</a:t>
            </a:r>
          </a:p>
        </p:txBody>
      </p:sp>
    </p:spTree>
    <p:extLst>
      <p:ext uri="{BB962C8B-B14F-4D97-AF65-F5344CB8AC3E}">
        <p14:creationId xmlns:p14="http://schemas.microsoft.com/office/powerpoint/2010/main" val="419010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4000" b="1" dirty="0" smtClean="0">
                <a:solidFill>
                  <a:srgbClr val="08537F"/>
                </a:solidFill>
              </a:rPr>
              <a:t>Making a Living</a:t>
            </a:r>
            <a:endParaRPr lang="en-IE" sz="4000" b="1" dirty="0">
              <a:solidFill>
                <a:srgbClr val="08537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Can we replace the jobs that must be phased out?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Yes! The scope for new jobs can replace existing jobs and </a:t>
            </a:r>
            <a:r>
              <a:rPr lang="en-IE" sz="2400" u="sng" dirty="0" smtClean="0"/>
              <a:t>add</a:t>
            </a:r>
            <a:r>
              <a:rPr lang="en-IE" sz="2400" dirty="0" smtClean="0"/>
              <a:t> new ones. BnM has a role here.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This should be a solution </a:t>
            </a:r>
            <a:r>
              <a:rPr lang="en-IE" sz="2400" u="sng" dirty="0" smtClean="0"/>
              <a:t>for the Midlands.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Within this report, we point to a number of sectors where this can occur.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82363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4000" b="1" dirty="0" smtClean="0">
                <a:solidFill>
                  <a:srgbClr val="08537F"/>
                </a:solidFill>
              </a:rPr>
              <a:t>New Employment Examples</a:t>
            </a:r>
            <a:endParaRPr lang="en-IE" sz="4000" b="1" dirty="0">
              <a:solidFill>
                <a:srgbClr val="08537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28335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Retrofit of the existing building stock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16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Renewable generation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Knock on effects through demand: retail etc.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A great deal of the employment could be centred in the Midlands itself.</a:t>
            </a:r>
          </a:p>
          <a:p>
            <a:pPr marL="201168" lvl="1" indent="0">
              <a:buClrTx/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4231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>
                <a:solidFill>
                  <a:srgbClr val="08537F"/>
                </a:solidFill>
              </a:rPr>
              <a:t>Employment Potential</a:t>
            </a:r>
            <a:endParaRPr lang="en-IE" sz="4000" dirty="0"/>
          </a:p>
        </p:txBody>
      </p:sp>
      <p:pic>
        <p:nvPicPr>
          <p:cNvPr id="23" name="Content Placeholder 2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1844824"/>
            <a:ext cx="7543800" cy="4464496"/>
          </a:xfrm>
        </p:spPr>
      </p:pic>
    </p:spTree>
    <p:extLst>
      <p:ext uri="{BB962C8B-B14F-4D97-AF65-F5344CB8AC3E}">
        <p14:creationId xmlns:p14="http://schemas.microsoft.com/office/powerpoint/2010/main" val="254187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>
                <a:solidFill>
                  <a:srgbClr val="08537F"/>
                </a:solidFill>
              </a:rPr>
              <a:t>The Bigger Picture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Alongside the sectors already mentioned, the green transition should incorporate public transport and infrastructure.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There are benefits beyond the immediate employment offered (nothing to sniff at!)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IE" sz="24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IE" sz="2400" dirty="0" smtClean="0"/>
              <a:t>Virtuous circle of development in the offing: better transport links, potential for offshoots in business, training, agglomeration effects.</a:t>
            </a:r>
          </a:p>
        </p:txBody>
      </p:sp>
    </p:spTree>
    <p:extLst>
      <p:ext uri="{BB962C8B-B14F-4D97-AF65-F5344CB8AC3E}">
        <p14:creationId xmlns:p14="http://schemas.microsoft.com/office/powerpoint/2010/main" val="162693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20688"/>
            <a:ext cx="2507492" cy="154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818CDF-4913-49DE-90BE-87589F10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algn="ctr"/>
            <a:r>
              <a:rPr lang="en-GB" sz="4400" dirty="0" smtClean="0">
                <a:solidFill>
                  <a:srgbClr val="08537F"/>
                </a:solidFill>
              </a:rPr>
              <a:t>Just Transition Conference</a:t>
            </a:r>
            <a:r>
              <a:rPr lang="en-IE" sz="4000" b="1" dirty="0">
                <a:solidFill>
                  <a:srgbClr val="08537F"/>
                </a:solidFill>
              </a:rPr>
              <a:t/>
            </a:r>
            <a:br>
              <a:rPr lang="en-IE" sz="4000" b="1" dirty="0">
                <a:solidFill>
                  <a:srgbClr val="08537F"/>
                </a:solidFill>
              </a:rPr>
            </a:br>
            <a:r>
              <a:rPr lang="en-IE" sz="1400" b="1" dirty="0">
                <a:solidFill>
                  <a:srgbClr val="08537F"/>
                </a:solidFill>
              </a:rPr>
              <a:t>    </a:t>
            </a:r>
            <a:r>
              <a:rPr lang="en-IE" sz="4000" b="1" dirty="0">
                <a:solidFill>
                  <a:srgbClr val="08537F"/>
                </a:solidFill>
              </a:rPr>
              <a:t/>
            </a:r>
            <a:br>
              <a:rPr lang="en-IE" sz="4000" b="1" dirty="0">
                <a:solidFill>
                  <a:srgbClr val="08537F"/>
                </a:solidFill>
              </a:rPr>
            </a:br>
            <a:r>
              <a:rPr lang="en-IE" sz="4000" b="1" dirty="0" smtClean="0">
                <a:solidFill>
                  <a:srgbClr val="08537F"/>
                </a:solidFill>
              </a:rPr>
              <a:t>April 2019</a:t>
            </a:r>
            <a:endParaRPr lang="en-IE" sz="44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C953C7E-D138-4EB9-9195-11AC36DA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557"/>
            <a:ext cx="1327524" cy="81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2323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2373</TotalTime>
  <Words>234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Retrospect</vt:lpstr>
      <vt:lpstr>Employment and the Just Transition</vt:lpstr>
      <vt:lpstr>Introduction</vt:lpstr>
      <vt:lpstr>Making a Living</vt:lpstr>
      <vt:lpstr>New Employment Examples</vt:lpstr>
      <vt:lpstr>Employment Potential</vt:lpstr>
      <vt:lpstr>The Bigger Picture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Micheal Collins</dc:creator>
  <cp:lastModifiedBy>Paul</cp:lastModifiedBy>
  <cp:revision>126</cp:revision>
  <cp:lastPrinted>2011-09-26T15:19:18Z</cp:lastPrinted>
  <dcterms:created xsi:type="dcterms:W3CDTF">2011-09-22T21:41:19Z</dcterms:created>
  <dcterms:modified xsi:type="dcterms:W3CDTF">2019-04-30T07:16:26Z</dcterms:modified>
</cp:coreProperties>
</file>