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5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6.xml" ContentType="application/vnd.openxmlformats-officedocument.theme+xml"/>
  <Override PartName="/ppt/slideLayouts/slideLayout13.xml" ContentType="application/vnd.openxmlformats-officedocument.presentationml.slideLayout+xml"/>
  <Override PartName="/ppt/theme/theme7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746" r:id="rId2"/>
    <p:sldMasterId id="2147483853" r:id="rId3"/>
    <p:sldMasterId id="2147484378" r:id="rId4"/>
    <p:sldMasterId id="2147483848" r:id="rId5"/>
    <p:sldMasterId id="2147483758" r:id="rId6"/>
    <p:sldMasterId id="2147483782" r:id="rId7"/>
    <p:sldMasterId id="2147484658" r:id="rId8"/>
  </p:sldMasterIdLst>
  <p:notesMasterIdLst>
    <p:notesMasterId r:id="rId25"/>
  </p:notesMasterIdLst>
  <p:handoutMasterIdLst>
    <p:handoutMasterId r:id="rId26"/>
  </p:handoutMasterIdLst>
  <p:sldIdLst>
    <p:sldId id="341" r:id="rId9"/>
    <p:sldId id="477" r:id="rId10"/>
    <p:sldId id="421" r:id="rId11"/>
    <p:sldId id="476" r:id="rId12"/>
    <p:sldId id="425" r:id="rId13"/>
    <p:sldId id="467" r:id="rId14"/>
    <p:sldId id="464" r:id="rId15"/>
    <p:sldId id="468" r:id="rId16"/>
    <p:sldId id="463" r:id="rId17"/>
    <p:sldId id="472" r:id="rId18"/>
    <p:sldId id="473" r:id="rId19"/>
    <p:sldId id="478" r:id="rId20"/>
    <p:sldId id="449" r:id="rId21"/>
    <p:sldId id="456" r:id="rId22"/>
    <p:sldId id="460" r:id="rId23"/>
    <p:sldId id="479" r:id="rId24"/>
  </p:sldIdLst>
  <p:sldSz cx="9144000" cy="6858000" type="screen4x3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1D38"/>
    <a:srgbClr val="AA1C37"/>
    <a:srgbClr val="109351"/>
    <a:srgbClr val="FAA61A"/>
    <a:srgbClr val="BA6510"/>
    <a:srgbClr val="C00000"/>
    <a:srgbClr val="A41D2B"/>
    <a:srgbClr val="C78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78" autoAdjust="0"/>
    <p:restoredTop sz="93979" autoAdjust="0"/>
  </p:normalViewPr>
  <p:slideViewPr>
    <p:cSldViewPr showGuides="1">
      <p:cViewPr>
        <p:scale>
          <a:sx n="70" d="100"/>
          <a:sy n="70" d="100"/>
        </p:scale>
        <p:origin x="107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71" d="100"/>
          <a:sy n="71" d="100"/>
        </p:scale>
        <p:origin x="2472" y="4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41ACA0-F53F-48EA-B6E0-8D9FC7233704}" type="doc">
      <dgm:prSet loTypeId="urn:microsoft.com/office/officeart/2005/8/layout/radial3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00B0CBC-5645-404B-91B8-A38AD5DFD835}">
      <dgm:prSet phldrT="[Text]"/>
      <dgm:spPr>
        <a:solidFill>
          <a:srgbClr val="AA1C37"/>
        </a:solidFill>
        <a:ln>
          <a:solidFill>
            <a:srgbClr val="AA1C37"/>
          </a:solidFill>
        </a:ln>
      </dgm:spPr>
      <dgm:t>
        <a:bodyPr/>
        <a:lstStyle/>
        <a:p>
          <a:r>
            <a:rPr lang="en-US" dirty="0">
              <a:solidFill>
                <a:schemeClr val="bg1"/>
              </a:solidFill>
              <a:latin typeface="Franklin Gothic Book" panose="020B0503020102020204" pitchFamily="34" charset="0"/>
            </a:rPr>
            <a:t>Mobilizing unions</a:t>
          </a:r>
        </a:p>
      </dgm:t>
    </dgm:pt>
    <dgm:pt modelId="{CAB8FB56-DFCD-4ADB-A367-04BFCAF89B80}" type="parTrans" cxnId="{969EFF92-A623-45DA-A941-AD8AE86125C2}">
      <dgm:prSet/>
      <dgm:spPr/>
      <dgm:t>
        <a:bodyPr/>
        <a:lstStyle/>
        <a:p>
          <a:endParaRPr lang="en-US"/>
        </a:p>
      </dgm:t>
    </dgm:pt>
    <dgm:pt modelId="{273C3773-FE13-4AB3-8170-CE86159BFA32}" type="sibTrans" cxnId="{969EFF92-A623-45DA-A941-AD8AE86125C2}">
      <dgm:prSet/>
      <dgm:spPr/>
      <dgm:t>
        <a:bodyPr/>
        <a:lstStyle/>
        <a:p>
          <a:endParaRPr lang="en-US"/>
        </a:p>
      </dgm:t>
    </dgm:pt>
    <dgm:pt modelId="{66E84B33-8F5B-4CD8-AAF4-110ADBD04B20}">
      <dgm:prSet phldrT="[Text]"/>
      <dgm:spPr>
        <a:noFill/>
        <a:ln>
          <a:solidFill>
            <a:srgbClr val="0070C0"/>
          </a:solidFill>
        </a:ln>
      </dgm:spPr>
      <dgm:t>
        <a:bodyPr/>
        <a:lstStyle/>
        <a:p>
          <a:r>
            <a:rPr lang="en-US" dirty="0">
              <a:latin typeface="Franklin Gothic Book" panose="020B0503020102020204" pitchFamily="34" charset="0"/>
            </a:rPr>
            <a:t>Industrial transformation</a:t>
          </a:r>
        </a:p>
      </dgm:t>
    </dgm:pt>
    <dgm:pt modelId="{F57B0652-8096-4422-8B50-1CBBFDD72684}" type="parTrans" cxnId="{225B9560-C8FB-494B-979F-38E47A451F52}">
      <dgm:prSet/>
      <dgm:spPr/>
      <dgm:t>
        <a:bodyPr/>
        <a:lstStyle/>
        <a:p>
          <a:endParaRPr lang="en-US"/>
        </a:p>
      </dgm:t>
    </dgm:pt>
    <dgm:pt modelId="{98A80162-42C2-455A-AED6-E64F857EB613}" type="sibTrans" cxnId="{225B9560-C8FB-494B-979F-38E47A451F52}">
      <dgm:prSet/>
      <dgm:spPr/>
      <dgm:t>
        <a:bodyPr/>
        <a:lstStyle/>
        <a:p>
          <a:endParaRPr lang="en-US"/>
        </a:p>
      </dgm:t>
    </dgm:pt>
    <dgm:pt modelId="{542EAFC4-FB43-4DD9-A639-85D00D4F887E}">
      <dgm:prSet phldrT="[Text]"/>
      <dgm:spPr>
        <a:noFill/>
        <a:ln>
          <a:solidFill>
            <a:srgbClr val="109351"/>
          </a:solidFill>
        </a:ln>
      </dgm:spPr>
      <dgm:t>
        <a:bodyPr/>
        <a:lstStyle/>
        <a:p>
          <a:r>
            <a:rPr lang="en-US" dirty="0">
              <a:latin typeface="Franklin Gothic Book" panose="020B0503020102020204" pitchFamily="34" charset="0"/>
            </a:rPr>
            <a:t>Vulnerable workers and communities</a:t>
          </a:r>
        </a:p>
      </dgm:t>
    </dgm:pt>
    <dgm:pt modelId="{E51E9BB6-BD96-41F3-A294-E82EBD01B150}" type="parTrans" cxnId="{198D849B-D8E2-417D-8E84-05DF65C5F4C5}">
      <dgm:prSet/>
      <dgm:spPr/>
      <dgm:t>
        <a:bodyPr/>
        <a:lstStyle/>
        <a:p>
          <a:endParaRPr lang="en-US"/>
        </a:p>
      </dgm:t>
    </dgm:pt>
    <dgm:pt modelId="{42E53820-2ACA-4859-B2FA-08D4FC10369D}" type="sibTrans" cxnId="{198D849B-D8E2-417D-8E84-05DF65C5F4C5}">
      <dgm:prSet/>
      <dgm:spPr/>
      <dgm:t>
        <a:bodyPr/>
        <a:lstStyle/>
        <a:p>
          <a:endParaRPr lang="en-US"/>
        </a:p>
      </dgm:t>
    </dgm:pt>
    <dgm:pt modelId="{389A3A06-B250-450B-9AC1-BB8B18693647}">
      <dgm:prSet phldrT="[Text]" custT="1"/>
      <dgm:spPr>
        <a:noFill/>
        <a:ln>
          <a:solidFill>
            <a:srgbClr val="FAA61A"/>
          </a:solidFill>
        </a:ln>
      </dgm:spPr>
      <dgm:t>
        <a:bodyPr/>
        <a:lstStyle/>
        <a:p>
          <a:r>
            <a:rPr lang="en-US" sz="700" dirty="0">
              <a:latin typeface="Franklin Gothic Book" panose="020B0503020102020204" pitchFamily="34" charset="0"/>
            </a:rPr>
            <a:t>Cities and states</a:t>
          </a:r>
        </a:p>
      </dgm:t>
    </dgm:pt>
    <dgm:pt modelId="{D151C8EF-6D8B-4773-A6E3-14E2474D130F}" type="parTrans" cxnId="{BBBA154A-AD99-405D-A62F-53CBAFF61926}">
      <dgm:prSet/>
      <dgm:spPr/>
      <dgm:t>
        <a:bodyPr/>
        <a:lstStyle/>
        <a:p>
          <a:endParaRPr lang="en-US"/>
        </a:p>
      </dgm:t>
    </dgm:pt>
    <dgm:pt modelId="{3B2BEA64-6580-4383-A306-E39775F5CD98}" type="sibTrans" cxnId="{BBBA154A-AD99-405D-A62F-53CBAFF61926}">
      <dgm:prSet/>
      <dgm:spPr/>
      <dgm:t>
        <a:bodyPr/>
        <a:lstStyle/>
        <a:p>
          <a:endParaRPr lang="en-US"/>
        </a:p>
      </dgm:t>
    </dgm:pt>
    <dgm:pt modelId="{CA146E1D-F136-4C06-BFD7-526A9261D73C}">
      <dgm:prSet phldrT="[Text]"/>
      <dgm:spPr>
        <a:noFill/>
        <a:ln>
          <a:solidFill>
            <a:schemeClr val="tx1">
              <a:lumMod val="95000"/>
              <a:lumOff val="5000"/>
            </a:schemeClr>
          </a:solidFill>
        </a:ln>
      </dgm:spPr>
      <dgm:t>
        <a:bodyPr/>
        <a:lstStyle/>
        <a:p>
          <a:r>
            <a:rPr lang="en-US" dirty="0">
              <a:latin typeface="Franklin Gothic Book" panose="020B0503020102020204" pitchFamily="34" charset="0"/>
            </a:rPr>
            <a:t>Investment</a:t>
          </a:r>
        </a:p>
      </dgm:t>
    </dgm:pt>
    <dgm:pt modelId="{55D273C1-BE33-476D-BC47-8EE665F492B6}" type="parTrans" cxnId="{696F871C-77D9-4305-89E7-B1C4566CE474}">
      <dgm:prSet/>
      <dgm:spPr/>
      <dgm:t>
        <a:bodyPr/>
        <a:lstStyle/>
        <a:p>
          <a:endParaRPr lang="en-US"/>
        </a:p>
      </dgm:t>
    </dgm:pt>
    <dgm:pt modelId="{0E7CBAF5-E64E-4920-966F-840EA8EF9006}" type="sibTrans" cxnId="{696F871C-77D9-4305-89E7-B1C4566CE474}">
      <dgm:prSet/>
      <dgm:spPr/>
      <dgm:t>
        <a:bodyPr/>
        <a:lstStyle/>
        <a:p>
          <a:endParaRPr lang="en-US"/>
        </a:p>
      </dgm:t>
    </dgm:pt>
    <dgm:pt modelId="{8FEA97AC-B18C-4547-A1E4-D0F306D0479C}">
      <dgm:prSet phldrT="[Text]"/>
      <dgm:spPr>
        <a:noFill/>
        <a:ln>
          <a:solidFill>
            <a:srgbClr val="FAA61A"/>
          </a:solidFill>
        </a:ln>
      </dgm:spPr>
      <dgm:t>
        <a:bodyPr/>
        <a:lstStyle/>
        <a:p>
          <a:endParaRPr lang="en-US"/>
        </a:p>
      </dgm:t>
    </dgm:pt>
    <dgm:pt modelId="{2D2036A9-488F-4892-80E4-8181C5C4E283}" type="parTrans" cxnId="{6A8CA76D-979F-4C9D-A677-0A0667719694}">
      <dgm:prSet/>
      <dgm:spPr/>
      <dgm:t>
        <a:bodyPr/>
        <a:lstStyle/>
        <a:p>
          <a:endParaRPr lang="en-US"/>
        </a:p>
      </dgm:t>
    </dgm:pt>
    <dgm:pt modelId="{36F8EE67-06BB-4CA5-878A-676CCDA7CDE4}" type="sibTrans" cxnId="{6A8CA76D-979F-4C9D-A677-0A0667719694}">
      <dgm:prSet/>
      <dgm:spPr/>
      <dgm:t>
        <a:bodyPr/>
        <a:lstStyle/>
        <a:p>
          <a:endParaRPr lang="en-US"/>
        </a:p>
      </dgm:t>
    </dgm:pt>
    <dgm:pt modelId="{130A9191-879D-4019-9D68-22EF3086D047}" type="pres">
      <dgm:prSet presAssocID="{1D41ACA0-F53F-48EA-B6E0-8D9FC7233704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B550202-53E5-4D03-A231-A0A543EEBA73}" type="pres">
      <dgm:prSet presAssocID="{1D41ACA0-F53F-48EA-B6E0-8D9FC7233704}" presName="radial" presStyleCnt="0">
        <dgm:presLayoutVars>
          <dgm:animLvl val="ctr"/>
        </dgm:presLayoutVars>
      </dgm:prSet>
      <dgm:spPr/>
    </dgm:pt>
    <dgm:pt modelId="{B03C1A3E-096D-4308-B264-BB48974C5424}" type="pres">
      <dgm:prSet presAssocID="{300B0CBC-5645-404B-91B8-A38AD5DFD835}" presName="centerShape" presStyleLbl="vennNode1" presStyleIdx="0" presStyleCnt="5"/>
      <dgm:spPr/>
      <dgm:t>
        <a:bodyPr/>
        <a:lstStyle/>
        <a:p>
          <a:endParaRPr lang="en-US"/>
        </a:p>
      </dgm:t>
    </dgm:pt>
    <dgm:pt modelId="{4D85F835-D6CB-4462-9D8B-DA2F73395C80}" type="pres">
      <dgm:prSet presAssocID="{66E84B33-8F5B-4CD8-AAF4-110ADBD04B20}" presName="node" presStyleLbl="vennNode1" presStyleIdx="1" presStyleCnt="5" custRadScaleRad="98955" custRadScaleInc="4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BE0A9B-997D-428B-881C-5DEFB6907D53}" type="pres">
      <dgm:prSet presAssocID="{542EAFC4-FB43-4DD9-A639-85D00D4F887E}" presName="node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F1200E-03A9-47C7-A4D3-3F388A885562}" type="pres">
      <dgm:prSet presAssocID="{389A3A06-B250-450B-9AC1-BB8B18693647}" presName="node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997D62-B82F-441F-ADB3-EBD48FFA446E}" type="pres">
      <dgm:prSet presAssocID="{CA146E1D-F136-4C06-BFD7-526A9261D73C}" presName="node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E5B3034-028A-4A32-B32E-7A7BE54A77A4}" type="presOf" srcId="{66E84B33-8F5B-4CD8-AAF4-110ADBD04B20}" destId="{4D85F835-D6CB-4462-9D8B-DA2F73395C80}" srcOrd="0" destOrd="0" presId="urn:microsoft.com/office/officeart/2005/8/layout/radial3"/>
    <dgm:cxn modelId="{1EE0A948-3F7A-4121-8AD2-08C9267927F0}" type="presOf" srcId="{CA146E1D-F136-4C06-BFD7-526A9261D73C}" destId="{C0997D62-B82F-441F-ADB3-EBD48FFA446E}" srcOrd="0" destOrd="0" presId="urn:microsoft.com/office/officeart/2005/8/layout/radial3"/>
    <dgm:cxn modelId="{BBBA154A-AD99-405D-A62F-53CBAFF61926}" srcId="{300B0CBC-5645-404B-91B8-A38AD5DFD835}" destId="{389A3A06-B250-450B-9AC1-BB8B18693647}" srcOrd="2" destOrd="0" parTransId="{D151C8EF-6D8B-4773-A6E3-14E2474D130F}" sibTransId="{3B2BEA64-6580-4383-A306-E39775F5CD98}"/>
    <dgm:cxn modelId="{F5CA9C59-F3DA-4225-8429-C3F04DF2326B}" type="presOf" srcId="{300B0CBC-5645-404B-91B8-A38AD5DFD835}" destId="{B03C1A3E-096D-4308-B264-BB48974C5424}" srcOrd="0" destOrd="0" presId="urn:microsoft.com/office/officeart/2005/8/layout/radial3"/>
    <dgm:cxn modelId="{198D849B-D8E2-417D-8E84-05DF65C5F4C5}" srcId="{300B0CBC-5645-404B-91B8-A38AD5DFD835}" destId="{542EAFC4-FB43-4DD9-A639-85D00D4F887E}" srcOrd="1" destOrd="0" parTransId="{E51E9BB6-BD96-41F3-A294-E82EBD01B150}" sibTransId="{42E53820-2ACA-4859-B2FA-08D4FC10369D}"/>
    <dgm:cxn modelId="{225B9560-C8FB-494B-979F-38E47A451F52}" srcId="{300B0CBC-5645-404B-91B8-A38AD5DFD835}" destId="{66E84B33-8F5B-4CD8-AAF4-110ADBD04B20}" srcOrd="0" destOrd="0" parTransId="{F57B0652-8096-4422-8B50-1CBBFDD72684}" sibTransId="{98A80162-42C2-455A-AED6-E64F857EB613}"/>
    <dgm:cxn modelId="{BA622CB9-EFCD-45E9-B633-4F4C1F6C7EC7}" type="presOf" srcId="{389A3A06-B250-450B-9AC1-BB8B18693647}" destId="{7BF1200E-03A9-47C7-A4D3-3F388A885562}" srcOrd="0" destOrd="0" presId="urn:microsoft.com/office/officeart/2005/8/layout/radial3"/>
    <dgm:cxn modelId="{72A8BA06-A9C5-405F-9D8D-94326113ED1F}" type="presOf" srcId="{1D41ACA0-F53F-48EA-B6E0-8D9FC7233704}" destId="{130A9191-879D-4019-9D68-22EF3086D047}" srcOrd="0" destOrd="0" presId="urn:microsoft.com/office/officeart/2005/8/layout/radial3"/>
    <dgm:cxn modelId="{969EFF92-A623-45DA-A941-AD8AE86125C2}" srcId="{1D41ACA0-F53F-48EA-B6E0-8D9FC7233704}" destId="{300B0CBC-5645-404B-91B8-A38AD5DFD835}" srcOrd="0" destOrd="0" parTransId="{CAB8FB56-DFCD-4ADB-A367-04BFCAF89B80}" sibTransId="{273C3773-FE13-4AB3-8170-CE86159BFA32}"/>
    <dgm:cxn modelId="{6A8CA76D-979F-4C9D-A677-0A0667719694}" srcId="{1D41ACA0-F53F-48EA-B6E0-8D9FC7233704}" destId="{8FEA97AC-B18C-4547-A1E4-D0F306D0479C}" srcOrd="1" destOrd="0" parTransId="{2D2036A9-488F-4892-80E4-8181C5C4E283}" sibTransId="{36F8EE67-06BB-4CA5-878A-676CCDA7CDE4}"/>
    <dgm:cxn modelId="{696F871C-77D9-4305-89E7-B1C4566CE474}" srcId="{300B0CBC-5645-404B-91B8-A38AD5DFD835}" destId="{CA146E1D-F136-4C06-BFD7-526A9261D73C}" srcOrd="3" destOrd="0" parTransId="{55D273C1-BE33-476D-BC47-8EE665F492B6}" sibTransId="{0E7CBAF5-E64E-4920-966F-840EA8EF9006}"/>
    <dgm:cxn modelId="{B8A4F4DE-60B5-4999-BBF9-12D49D8835C6}" type="presOf" srcId="{542EAFC4-FB43-4DD9-A639-85D00D4F887E}" destId="{D0BE0A9B-997D-428B-881C-5DEFB6907D53}" srcOrd="0" destOrd="0" presId="urn:microsoft.com/office/officeart/2005/8/layout/radial3"/>
    <dgm:cxn modelId="{BEE65E9E-03FB-4619-BD0E-398F0BA8279B}" type="presParOf" srcId="{130A9191-879D-4019-9D68-22EF3086D047}" destId="{AB550202-53E5-4D03-A231-A0A543EEBA73}" srcOrd="0" destOrd="0" presId="urn:microsoft.com/office/officeart/2005/8/layout/radial3"/>
    <dgm:cxn modelId="{9D7FA296-6DB8-4319-86C2-D8F2D8265E12}" type="presParOf" srcId="{AB550202-53E5-4D03-A231-A0A543EEBA73}" destId="{B03C1A3E-096D-4308-B264-BB48974C5424}" srcOrd="0" destOrd="0" presId="urn:microsoft.com/office/officeart/2005/8/layout/radial3"/>
    <dgm:cxn modelId="{33CEBFB9-4FDE-4F89-9AD9-C0E277F98AA6}" type="presParOf" srcId="{AB550202-53E5-4D03-A231-A0A543EEBA73}" destId="{4D85F835-D6CB-4462-9D8B-DA2F73395C80}" srcOrd="1" destOrd="0" presId="urn:microsoft.com/office/officeart/2005/8/layout/radial3"/>
    <dgm:cxn modelId="{27EE0E70-8833-4681-9256-BB68545349F7}" type="presParOf" srcId="{AB550202-53E5-4D03-A231-A0A543EEBA73}" destId="{D0BE0A9B-997D-428B-881C-5DEFB6907D53}" srcOrd="2" destOrd="0" presId="urn:microsoft.com/office/officeart/2005/8/layout/radial3"/>
    <dgm:cxn modelId="{5B736960-D151-4BFE-BC99-0906069EDA03}" type="presParOf" srcId="{AB550202-53E5-4D03-A231-A0A543EEBA73}" destId="{7BF1200E-03A9-47C7-A4D3-3F388A885562}" srcOrd="3" destOrd="0" presId="urn:microsoft.com/office/officeart/2005/8/layout/radial3"/>
    <dgm:cxn modelId="{CFB960AE-8C61-4183-B417-43849619F972}" type="presParOf" srcId="{AB550202-53E5-4D03-A231-A0A543EEBA73}" destId="{C0997D62-B82F-441F-ADB3-EBD48FFA446E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3C1A3E-096D-4308-B264-BB48974C5424}">
      <dsp:nvSpPr>
        <dsp:cNvPr id="0" name=""/>
        <dsp:cNvSpPr/>
      </dsp:nvSpPr>
      <dsp:spPr>
        <a:xfrm>
          <a:off x="700063" y="784175"/>
          <a:ext cx="1744017" cy="1744017"/>
        </a:xfrm>
        <a:prstGeom prst="ellipse">
          <a:avLst/>
        </a:prstGeom>
        <a:solidFill>
          <a:srgbClr val="AA1C37"/>
        </a:solidFill>
        <a:ln w="25400" cap="flat" cmpd="sng" algn="ctr">
          <a:solidFill>
            <a:srgbClr val="AA1C3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>
              <a:solidFill>
                <a:schemeClr val="bg1"/>
              </a:solidFill>
              <a:latin typeface="Franklin Gothic Book" panose="020B0503020102020204" pitchFamily="34" charset="0"/>
            </a:rPr>
            <a:t>Mobilizing unions</a:t>
          </a:r>
        </a:p>
      </dsp:txBody>
      <dsp:txXfrm>
        <a:off x="955468" y="1039580"/>
        <a:ext cx="1233207" cy="1233207"/>
      </dsp:txXfrm>
    </dsp:sp>
    <dsp:sp modelId="{4D85F835-D6CB-4462-9D8B-DA2F73395C80}">
      <dsp:nvSpPr>
        <dsp:cNvPr id="0" name=""/>
        <dsp:cNvSpPr/>
      </dsp:nvSpPr>
      <dsp:spPr>
        <a:xfrm>
          <a:off x="1143623" y="96317"/>
          <a:ext cx="872008" cy="872008"/>
        </a:xfrm>
        <a:prstGeom prst="ellipse">
          <a:avLst/>
        </a:prstGeom>
        <a:noFill/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>
              <a:latin typeface="Franklin Gothic Book" panose="020B0503020102020204" pitchFamily="34" charset="0"/>
            </a:rPr>
            <a:t>Industrial transformation</a:t>
          </a:r>
        </a:p>
      </dsp:txBody>
      <dsp:txXfrm>
        <a:off x="1271326" y="224020"/>
        <a:ext cx="616602" cy="616602"/>
      </dsp:txXfrm>
    </dsp:sp>
    <dsp:sp modelId="{D0BE0A9B-997D-428B-881C-5DEFB6907D53}">
      <dsp:nvSpPr>
        <dsp:cNvPr id="0" name=""/>
        <dsp:cNvSpPr/>
      </dsp:nvSpPr>
      <dsp:spPr>
        <a:xfrm>
          <a:off x="2271824" y="1220179"/>
          <a:ext cx="872008" cy="872008"/>
        </a:xfrm>
        <a:prstGeom prst="ellipse">
          <a:avLst/>
        </a:prstGeom>
        <a:noFill/>
        <a:ln w="25400" cap="flat" cmpd="sng" algn="ctr">
          <a:solidFill>
            <a:srgbClr val="10935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>
              <a:latin typeface="Franklin Gothic Book" panose="020B0503020102020204" pitchFamily="34" charset="0"/>
            </a:rPr>
            <a:t>Vulnerable workers and communities</a:t>
          </a:r>
        </a:p>
      </dsp:txBody>
      <dsp:txXfrm>
        <a:off x="2399527" y="1347882"/>
        <a:ext cx="616602" cy="616602"/>
      </dsp:txXfrm>
    </dsp:sp>
    <dsp:sp modelId="{7BF1200E-03A9-47C7-A4D3-3F388A885562}">
      <dsp:nvSpPr>
        <dsp:cNvPr id="0" name=""/>
        <dsp:cNvSpPr/>
      </dsp:nvSpPr>
      <dsp:spPr>
        <a:xfrm>
          <a:off x="1136067" y="2355936"/>
          <a:ext cx="872008" cy="872008"/>
        </a:xfrm>
        <a:prstGeom prst="ellipse">
          <a:avLst/>
        </a:prstGeom>
        <a:noFill/>
        <a:ln w="25400" cap="flat" cmpd="sng" algn="ctr">
          <a:solidFill>
            <a:srgbClr val="FAA61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>
              <a:latin typeface="Franklin Gothic Book" panose="020B0503020102020204" pitchFamily="34" charset="0"/>
            </a:rPr>
            <a:t>Cities and states</a:t>
          </a:r>
        </a:p>
      </dsp:txBody>
      <dsp:txXfrm>
        <a:off x="1263770" y="2483639"/>
        <a:ext cx="616602" cy="616602"/>
      </dsp:txXfrm>
    </dsp:sp>
    <dsp:sp modelId="{C0997D62-B82F-441F-ADB3-EBD48FFA446E}">
      <dsp:nvSpPr>
        <dsp:cNvPr id="0" name=""/>
        <dsp:cNvSpPr/>
      </dsp:nvSpPr>
      <dsp:spPr>
        <a:xfrm>
          <a:off x="311" y="1220179"/>
          <a:ext cx="872008" cy="872008"/>
        </a:xfrm>
        <a:prstGeom prst="ellipse">
          <a:avLst/>
        </a:prstGeom>
        <a:noFill/>
        <a:ln w="25400" cap="flat" cmpd="sng" algn="ctr">
          <a:solidFill>
            <a:schemeClr val="tx1">
              <a:lumMod val="95000"/>
              <a:lumOff val="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>
              <a:latin typeface="Franklin Gothic Book" panose="020B0503020102020204" pitchFamily="34" charset="0"/>
            </a:rPr>
            <a:t>Investment</a:t>
          </a:r>
        </a:p>
      </dsp:txBody>
      <dsp:txXfrm>
        <a:off x="128014" y="1347882"/>
        <a:ext cx="616602" cy="6166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2316DCC-EDB5-4AB8-A9D4-84CC1284416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801232-7BFF-4AE1-A2D2-180EC0F1190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E2B4514-71BF-4E9A-8DB4-7B0FE6FAFAEB}" type="datetimeFigureOut">
              <a:rPr lang="en-US" altLang="en-US"/>
              <a:pPr>
                <a:defRPr/>
              </a:pPr>
              <a:t>4/29/2019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2A3E41-F4F0-436D-BC4B-B457CFCB3EB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D53E3E-8D1D-4AD6-A59A-E55FBE9BD95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3ABFE702-6724-46A5-B885-A2F338F1988A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B5C47BDD-F107-42F2-B0D5-2BF15502A2C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3598D55F-5234-4DDD-BDE1-A8BB6C6345C9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4">
            <a:extLst>
              <a:ext uri="{FF2B5EF4-FFF2-40B4-BE49-F238E27FC236}">
                <a16:creationId xmlns:a16="http://schemas.microsoft.com/office/drawing/2014/main" id="{EF2B192C-301A-4A31-AE1C-07E020850EA8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3CE05985-5679-4286-A3F7-491185BBF043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012716A6-613B-496F-BF69-D6F791C5699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6496618A-B33A-4455-A1E7-C59ED3978F7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9466563D-A55D-4D1E-893F-BBDC9C50DC6E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>
            <a:extLst>
              <a:ext uri="{FF2B5EF4-FFF2-40B4-BE49-F238E27FC236}">
                <a16:creationId xmlns:a16="http://schemas.microsoft.com/office/drawing/2014/main" id="{B2738C58-FA18-4934-9810-1BB2574ECA9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>
            <a:extLst>
              <a:ext uri="{FF2B5EF4-FFF2-40B4-BE49-F238E27FC236}">
                <a16:creationId xmlns:a16="http://schemas.microsoft.com/office/drawing/2014/main" id="{C585B431-68F7-456A-9CC0-834D2C6600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IN" altLang="nb-NO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24" name="Slide Number Placeholder 3">
            <a:extLst>
              <a:ext uri="{FF2B5EF4-FFF2-40B4-BE49-F238E27FC236}">
                <a16:creationId xmlns:a16="http://schemas.microsoft.com/office/drawing/2014/main" id="{38C1213F-4956-4C53-80B3-6FBAC1FC9B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2CD38F9-7671-4B6A-B06E-1B8FEE2FB895}" type="slidenum">
              <a:rPr lang="en-US" altLang="nb-NO" smtClean="0"/>
              <a:pPr>
                <a:spcBef>
                  <a:spcPct val="0"/>
                </a:spcBef>
              </a:pPr>
              <a:t>1</a:t>
            </a:fld>
            <a:endParaRPr lang="en-US" altLang="nb-NO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>
            <a:extLst>
              <a:ext uri="{FF2B5EF4-FFF2-40B4-BE49-F238E27FC236}">
                <a16:creationId xmlns:a16="http://schemas.microsoft.com/office/drawing/2014/main" id="{6C6F1E55-168F-4121-A5EF-A1BD5E267C6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>
            <a:extLst>
              <a:ext uri="{FF2B5EF4-FFF2-40B4-BE49-F238E27FC236}">
                <a16:creationId xmlns:a16="http://schemas.microsoft.com/office/drawing/2014/main" id="{76AF80BE-57C9-444B-A8F8-AE2A486618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nb-NO" altLang="en-US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b-NO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b-NO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N" altLang="nb-N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796" name="Slide Number Placeholder 3">
            <a:extLst>
              <a:ext uri="{FF2B5EF4-FFF2-40B4-BE49-F238E27FC236}">
                <a16:creationId xmlns:a16="http://schemas.microsoft.com/office/drawing/2014/main" id="{F83919D3-3717-4C57-89B0-BDF6A04DFA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4CA2C92-0E5D-4759-877A-D31BBA2CA7C5}" type="slidenum">
              <a:rPr lang="en-US" altLang="nb-NO" smtClean="0"/>
              <a:pPr>
                <a:spcBef>
                  <a:spcPct val="0"/>
                </a:spcBef>
              </a:pPr>
              <a:t>11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1608010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466563D-A55D-4D1E-893F-BBDC9C50DC6E}" type="slidenum">
              <a:rPr lang="en-US" altLang="nb-NO" smtClean="0"/>
              <a:pPr>
                <a:defRPr/>
              </a:pPr>
              <a:t>13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3971400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466563D-A55D-4D1E-893F-BBDC9C50DC6E}" type="slidenum">
              <a:rPr lang="en-US" altLang="nb-NO" smtClean="0"/>
              <a:pPr>
                <a:defRPr/>
              </a:pPr>
              <a:t>14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41515250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466563D-A55D-4D1E-893F-BBDC9C50DC6E}" type="slidenum">
              <a:rPr lang="en-US" altLang="nb-NO" smtClean="0"/>
              <a:pPr>
                <a:defRPr/>
              </a:pPr>
              <a:t>15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5311820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>
            <a:extLst>
              <a:ext uri="{FF2B5EF4-FFF2-40B4-BE49-F238E27FC236}">
                <a16:creationId xmlns:a16="http://schemas.microsoft.com/office/drawing/2014/main" id="{2208A851-9804-4B82-83F1-D5CA4CB58B0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>
            <a:extLst>
              <a:ext uri="{FF2B5EF4-FFF2-40B4-BE49-F238E27FC236}">
                <a16:creationId xmlns:a16="http://schemas.microsoft.com/office/drawing/2014/main" id="{192685C2-6E18-4B20-A05F-D9726AD4C4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IN" altLang="nb-NO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868" name="Slide Number Placeholder 3">
            <a:extLst>
              <a:ext uri="{FF2B5EF4-FFF2-40B4-BE49-F238E27FC236}">
                <a16:creationId xmlns:a16="http://schemas.microsoft.com/office/drawing/2014/main" id="{B8695F97-8BAF-4DEF-8C09-F68754224F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595960C-0849-479A-82C2-F8AD7B4760F6}" type="slidenum">
              <a:rPr lang="en-US" altLang="nb-NO" smtClean="0"/>
              <a:pPr>
                <a:spcBef>
                  <a:spcPct val="0"/>
                </a:spcBef>
              </a:pPr>
              <a:t>2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4141782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>
            <a:extLst>
              <a:ext uri="{FF2B5EF4-FFF2-40B4-BE49-F238E27FC236}">
                <a16:creationId xmlns:a16="http://schemas.microsoft.com/office/drawing/2014/main" id="{6C6F1E55-168F-4121-A5EF-A1BD5E267C6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>
            <a:extLst>
              <a:ext uri="{FF2B5EF4-FFF2-40B4-BE49-F238E27FC236}">
                <a16:creationId xmlns:a16="http://schemas.microsoft.com/office/drawing/2014/main" id="{76AF80BE-57C9-444B-A8F8-AE2A486618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nb-NO" altLang="en-US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b-NO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b-NO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N" altLang="nb-N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796" name="Slide Number Placeholder 3">
            <a:extLst>
              <a:ext uri="{FF2B5EF4-FFF2-40B4-BE49-F238E27FC236}">
                <a16:creationId xmlns:a16="http://schemas.microsoft.com/office/drawing/2014/main" id="{F83919D3-3717-4C57-89B0-BDF6A04DFA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4CA2C92-0E5D-4759-877A-D31BBA2CA7C5}" type="slidenum">
              <a:rPr lang="en-US" altLang="nb-NO" smtClean="0"/>
              <a:pPr>
                <a:spcBef>
                  <a:spcPct val="0"/>
                </a:spcBef>
              </a:pPr>
              <a:t>3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9665253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>
            <a:extLst>
              <a:ext uri="{FF2B5EF4-FFF2-40B4-BE49-F238E27FC236}">
                <a16:creationId xmlns:a16="http://schemas.microsoft.com/office/drawing/2014/main" id="{004F5DF6-60CE-492B-B298-510526C9E44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>
            <a:extLst>
              <a:ext uri="{FF2B5EF4-FFF2-40B4-BE49-F238E27FC236}">
                <a16:creationId xmlns:a16="http://schemas.microsoft.com/office/drawing/2014/main" id="{13D9D511-72C1-4158-A2FE-6FECEEE9DA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IN" altLang="nb-NO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108" name="Slide Number Placeholder 3">
            <a:extLst>
              <a:ext uri="{FF2B5EF4-FFF2-40B4-BE49-F238E27FC236}">
                <a16:creationId xmlns:a16="http://schemas.microsoft.com/office/drawing/2014/main" id="{931C557F-5F46-4BE5-AE3D-6A77D94714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E242462-6A9D-4BA1-97C5-4A5A80DA24DF}" type="slidenum">
              <a:rPr lang="en-US" altLang="nb-NO" smtClean="0"/>
              <a:pPr>
                <a:spcBef>
                  <a:spcPct val="0"/>
                </a:spcBef>
              </a:pPr>
              <a:t>5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357417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466563D-A55D-4D1E-893F-BBDC9C50DC6E}" type="slidenum">
              <a:rPr lang="en-US" altLang="nb-NO" smtClean="0"/>
              <a:pPr>
                <a:defRPr/>
              </a:pPr>
              <a:t>6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5148139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>
            <a:extLst>
              <a:ext uri="{FF2B5EF4-FFF2-40B4-BE49-F238E27FC236}">
                <a16:creationId xmlns:a16="http://schemas.microsoft.com/office/drawing/2014/main" id="{54938C5A-FAA3-43B1-8CF5-B5784405107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>
            <a:extLst>
              <a:ext uri="{FF2B5EF4-FFF2-40B4-BE49-F238E27FC236}">
                <a16:creationId xmlns:a16="http://schemas.microsoft.com/office/drawing/2014/main" id="{06C53AA5-5256-493D-9689-5288714DC0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IN" altLang="nb-NO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964" name="Slide Number Placeholder 3">
            <a:extLst>
              <a:ext uri="{FF2B5EF4-FFF2-40B4-BE49-F238E27FC236}">
                <a16:creationId xmlns:a16="http://schemas.microsoft.com/office/drawing/2014/main" id="{B542B5E4-B8D0-4688-89E4-9615A60A73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E873922-34B3-4227-B515-4C2A647F8B23}" type="slidenum">
              <a:rPr lang="en-US" altLang="nb-NO" smtClean="0"/>
              <a:pPr>
                <a:spcBef>
                  <a:spcPct val="0"/>
                </a:spcBef>
              </a:pPr>
              <a:t>7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4500945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466563D-A55D-4D1E-893F-BBDC9C50DC6E}" type="slidenum">
              <a:rPr lang="en-US" altLang="nb-NO" smtClean="0"/>
              <a:pPr>
                <a:defRPr/>
              </a:pPr>
              <a:t>8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4552702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>
            <a:extLst>
              <a:ext uri="{FF2B5EF4-FFF2-40B4-BE49-F238E27FC236}">
                <a16:creationId xmlns:a16="http://schemas.microsoft.com/office/drawing/2014/main" id="{6C6F1E55-168F-4121-A5EF-A1BD5E267C6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>
            <a:extLst>
              <a:ext uri="{FF2B5EF4-FFF2-40B4-BE49-F238E27FC236}">
                <a16:creationId xmlns:a16="http://schemas.microsoft.com/office/drawing/2014/main" id="{76AF80BE-57C9-444B-A8F8-AE2A486618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nb-NO" altLang="en-US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b-NO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Arial" charset="0"/>
              </a:rPr>
              <a:t>“Canada’s clean-growth and climate action plan Neutral carbon 2050”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Arial" charset="0"/>
              </a:rPr>
              <a:t>Phase out traditional coal-fired electricity by 2030 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Arial" charset="0"/>
              </a:rPr>
              <a:t>3500 workers</a:t>
            </a:r>
          </a:p>
          <a:p>
            <a:pPr lvl="0"/>
            <a:r>
              <a:rPr lang="en-US" sz="1200" i="1" kern="1200" dirty="0" smtClean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Arial" charset="0"/>
              </a:rPr>
              <a:t>The Just Transition Task Force for Canadian Coal-Power Workers and Communities</a:t>
            </a:r>
            <a:endParaRPr lang="en-US" sz="1200" kern="1200" dirty="0" smtClean="0">
              <a:solidFill>
                <a:schemeClr val="tx1"/>
              </a:solidFill>
              <a:effectLst/>
              <a:latin typeface="Arial" charset="0"/>
              <a:ea typeface="MS PGothic" pitchFamily="34" charset="-128"/>
              <a:cs typeface="Arial" charset="0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Arial" charset="0"/>
              </a:rPr>
              <a:t>35 millions CAD</a:t>
            </a:r>
          </a:p>
          <a:p>
            <a:endParaRPr lang="nb-NO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N" altLang="nb-N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796" name="Slide Number Placeholder 3">
            <a:extLst>
              <a:ext uri="{FF2B5EF4-FFF2-40B4-BE49-F238E27FC236}">
                <a16:creationId xmlns:a16="http://schemas.microsoft.com/office/drawing/2014/main" id="{F83919D3-3717-4C57-89B0-BDF6A04DFA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4CA2C92-0E5D-4759-877A-D31BBA2CA7C5}" type="slidenum">
              <a:rPr lang="en-US" altLang="nb-NO" smtClean="0"/>
              <a:pPr>
                <a:spcBef>
                  <a:spcPct val="0"/>
                </a:spcBef>
              </a:pPr>
              <a:t>9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407549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>
            <a:extLst>
              <a:ext uri="{FF2B5EF4-FFF2-40B4-BE49-F238E27FC236}">
                <a16:creationId xmlns:a16="http://schemas.microsoft.com/office/drawing/2014/main" id="{6C6F1E55-168F-4121-A5EF-A1BD5E267C6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>
            <a:extLst>
              <a:ext uri="{FF2B5EF4-FFF2-40B4-BE49-F238E27FC236}">
                <a16:creationId xmlns:a16="http://schemas.microsoft.com/office/drawing/2014/main" id="{76AF80BE-57C9-444B-A8F8-AE2A486618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nb-NO" altLang="en-US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b-NO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b-NO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N" altLang="nb-N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796" name="Slide Number Placeholder 3">
            <a:extLst>
              <a:ext uri="{FF2B5EF4-FFF2-40B4-BE49-F238E27FC236}">
                <a16:creationId xmlns:a16="http://schemas.microsoft.com/office/drawing/2014/main" id="{F83919D3-3717-4C57-89B0-BDF6A04DFA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4CA2C92-0E5D-4759-877A-D31BBA2CA7C5}" type="slidenum">
              <a:rPr lang="en-US" altLang="nb-NO" smtClean="0"/>
              <a:pPr>
                <a:spcBef>
                  <a:spcPct val="0"/>
                </a:spcBef>
              </a:pPr>
              <a:t>10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059561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E54F283-7EB5-4738-9D47-73CD8AFC8B9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099050" y="2016125"/>
            <a:ext cx="3155950" cy="3644900"/>
          </a:xfrm>
          <a:prstGeom prst="rect">
            <a:avLst/>
          </a:prstGeom>
          <a:solidFill>
            <a:srgbClr val="C78FBF">
              <a:alpha val="67058"/>
            </a:srgbClr>
          </a:solidFill>
          <a:ln>
            <a:noFill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algn="ctr" eaLnBrk="1" hangingPunct="1">
              <a:defRPr/>
            </a:pPr>
            <a:endParaRPr lang="nb-NO" altLang="nb-NO">
              <a:solidFill>
                <a:srgbClr val="FFFFFF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CA0FEBD-AFB0-43D9-933C-ABA3A82D937C}"/>
              </a:ext>
            </a:extLst>
          </p:cNvPr>
          <p:cNvSpPr/>
          <p:nvPr userDrawn="1"/>
        </p:nvSpPr>
        <p:spPr>
          <a:xfrm>
            <a:off x="5105400" y="1757363"/>
            <a:ext cx="1743075" cy="261937"/>
          </a:xfrm>
          <a:prstGeom prst="rect">
            <a:avLst/>
          </a:prstGeom>
          <a:solidFill>
            <a:srgbClr val="C78FBF">
              <a:alpha val="67000"/>
            </a:srgbClr>
          </a:solidFill>
          <a:ln w="63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FCAFBC-B8FB-4487-9733-25BC581B3C9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E13AA7-1896-463D-AA60-DC93E0CAC6C6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599594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9D4F529D-B863-4161-AF18-61537AE0A29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06C505-02E0-4456-BD52-5342AF495267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430953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b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285852" y="2143116"/>
            <a:ext cx="7429498" cy="634999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1285852" y="3071810"/>
            <a:ext cx="7429552" cy="307183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A1F42EE4-71A6-47B9-9D96-48121060449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9207B-432E-458C-87C1-B7CFC1857F3B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0500994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9A5CF027-5841-4506-8B61-119951F10E9C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E11D28-6DD4-42D0-94E9-486E28607181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4415950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13773CFF-63D3-4295-85DC-2E88B2DA1D9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D1119-B4FE-403B-960A-CE8964BCAA47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655227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1 - Agend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1">
            <a:extLst>
              <a:ext uri="{FF2B5EF4-FFF2-40B4-BE49-F238E27FC236}">
                <a16:creationId xmlns:a16="http://schemas.microsoft.com/office/drawing/2014/main" id="{49F21FEF-12DF-4209-A6A1-577ADBF8A539}"/>
              </a:ext>
            </a:extLst>
          </p:cNvPr>
          <p:cNvCxnSpPr/>
          <p:nvPr userDrawn="1"/>
        </p:nvCxnSpPr>
        <p:spPr>
          <a:xfrm>
            <a:off x="441325" y="6451600"/>
            <a:ext cx="8385175" cy="1588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42910" y="1714488"/>
            <a:ext cx="7643812" cy="6349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78FB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642910" y="2643182"/>
            <a:ext cx="7643866" cy="371477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BB8D485-FA76-4A84-9F5E-5051BF35779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355F7-EB06-4D66-8235-3C59DB577C98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179006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1">
            <a:extLst>
              <a:ext uri="{FF2B5EF4-FFF2-40B4-BE49-F238E27FC236}">
                <a16:creationId xmlns:a16="http://schemas.microsoft.com/office/drawing/2014/main" id="{BDE6130B-CC68-4311-AA8C-CA04859E9563}"/>
              </a:ext>
            </a:extLst>
          </p:cNvPr>
          <p:cNvCxnSpPr/>
          <p:nvPr userDrawn="1"/>
        </p:nvCxnSpPr>
        <p:spPr>
          <a:xfrm>
            <a:off x="441325" y="6451600"/>
            <a:ext cx="8385175" cy="1588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988" y="274639"/>
            <a:ext cx="7643812" cy="65403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78FB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2988" y="1196975"/>
            <a:ext cx="7643812" cy="49291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A1FB55A-9CB2-45E3-952B-5769B6586BF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AFDE2-CA21-4689-935B-ED22BDDC016B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0446142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1">
            <a:extLst>
              <a:ext uri="{FF2B5EF4-FFF2-40B4-BE49-F238E27FC236}">
                <a16:creationId xmlns:a16="http://schemas.microsoft.com/office/drawing/2014/main" id="{A0433131-00FE-48FF-BFF9-40C00BA07308}"/>
              </a:ext>
            </a:extLst>
          </p:cNvPr>
          <p:cNvCxnSpPr/>
          <p:nvPr userDrawn="1"/>
        </p:nvCxnSpPr>
        <p:spPr>
          <a:xfrm>
            <a:off x="441325" y="6451600"/>
            <a:ext cx="8385175" cy="1588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988" y="274639"/>
            <a:ext cx="7643812" cy="65403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78FB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43608" y="1340768"/>
            <a:ext cx="3452192" cy="478539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5180459" y="1340768"/>
            <a:ext cx="3452192" cy="478539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40593AB-9F79-4787-9A10-8D21A8BB3682}"/>
              </a:ext>
            </a:extLst>
          </p:cNvPr>
          <p:cNvSpPr>
            <a:spLocks noGrp="1" noChangeArrowheads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D2E38-B4D4-4AAA-9543-7D885BBB10BE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7731753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F22FDA92-3DC8-4E00-B89E-55B06F691414}"/>
              </a:ext>
            </a:extLst>
          </p:cNvPr>
          <p:cNvCxnSpPr/>
          <p:nvPr userDrawn="1"/>
        </p:nvCxnSpPr>
        <p:spPr>
          <a:xfrm>
            <a:off x="2335213" y="2921000"/>
            <a:ext cx="6453187" cy="1588"/>
          </a:xfrm>
          <a:prstGeom prst="line">
            <a:avLst/>
          </a:prstGeom>
          <a:ln w="6350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1">
            <a:extLst>
              <a:ext uri="{FF2B5EF4-FFF2-40B4-BE49-F238E27FC236}">
                <a16:creationId xmlns:a16="http://schemas.microsoft.com/office/drawing/2014/main" id="{CF9A4BE1-37C9-4121-800D-A9078F4D84E4}"/>
              </a:ext>
            </a:extLst>
          </p:cNvPr>
          <p:cNvSpPr txBox="1">
            <a:spLocks/>
          </p:cNvSpPr>
          <p:nvPr userDrawn="1"/>
        </p:nvSpPr>
        <p:spPr bwMode="auto">
          <a:xfrm>
            <a:off x="2357438" y="3071813"/>
            <a:ext cx="2643187" cy="71437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GB" altLang="en-US" sz="2400">
                <a:solidFill>
                  <a:srgbClr val="0D0D0D"/>
                </a:solidFill>
              </a:rPr>
              <a:t>wwf.ca</a:t>
            </a:r>
            <a:endParaRPr lang="en-US" altLang="en-US" sz="2400">
              <a:solidFill>
                <a:srgbClr val="0D0D0D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91791BC-6B38-4757-85ED-AE02ACA43551}"/>
              </a:ext>
            </a:extLst>
          </p:cNvPr>
          <p:cNvSpPr txBox="1">
            <a:spLocks/>
          </p:cNvSpPr>
          <p:nvPr userDrawn="1"/>
        </p:nvSpPr>
        <p:spPr bwMode="auto">
          <a:xfrm>
            <a:off x="2224088" y="1657350"/>
            <a:ext cx="6011862" cy="14700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GB" altLang="en-US" sz="4000">
                <a:solidFill>
                  <a:srgbClr val="C78FBF"/>
                </a:solidFill>
              </a:rPr>
              <a:t>Thank you</a:t>
            </a:r>
            <a:endParaRPr lang="en-US" altLang="en-US" sz="4000">
              <a:solidFill>
                <a:srgbClr val="C78FBF"/>
              </a:solidFill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7398381-2266-4422-8DA7-0211CE99987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3A3D37-ED00-40CF-A43B-D478914CCE46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7894198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26FCCF88-C6D7-44DA-B423-E04472CEC13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24A14-267B-44AD-A5D9-915754DCA904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291658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9B0E0B7-87BC-403E-B9A0-0561A9C9976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099050" y="2016125"/>
            <a:ext cx="3155950" cy="3644900"/>
          </a:xfrm>
          <a:prstGeom prst="rect">
            <a:avLst/>
          </a:prstGeom>
          <a:solidFill>
            <a:srgbClr val="C78FBF">
              <a:alpha val="67058"/>
            </a:srgbClr>
          </a:solidFill>
          <a:ln>
            <a:noFill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algn="ctr" eaLnBrk="1" hangingPunct="1">
              <a:defRPr/>
            </a:pPr>
            <a:endParaRPr lang="nb-NO" altLang="nb-NO">
              <a:solidFill>
                <a:srgbClr val="FFFFFF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D579438-053C-456E-9768-735D7E87E408}"/>
              </a:ext>
            </a:extLst>
          </p:cNvPr>
          <p:cNvSpPr/>
          <p:nvPr userDrawn="1"/>
        </p:nvSpPr>
        <p:spPr>
          <a:xfrm>
            <a:off x="5105400" y="1757363"/>
            <a:ext cx="1743075" cy="261937"/>
          </a:xfrm>
          <a:prstGeom prst="rect">
            <a:avLst/>
          </a:prstGeom>
          <a:solidFill>
            <a:srgbClr val="C78FBF">
              <a:alpha val="67000"/>
            </a:srgbClr>
          </a:solidFill>
          <a:ln w="63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390007-2AB7-42F1-A1B8-32F0F8D8C93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88E03-F21F-41AA-9D8E-8870D79AC714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001518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p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9AE4585-6E6B-4251-B371-DB437E357AB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214438" y="357188"/>
            <a:ext cx="3155950" cy="3676650"/>
          </a:xfrm>
          <a:prstGeom prst="rect">
            <a:avLst/>
          </a:prstGeom>
          <a:solidFill>
            <a:srgbClr val="C78FBF">
              <a:alpha val="70195"/>
            </a:srgbClr>
          </a:solidFill>
          <a:ln>
            <a:noFill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algn="ctr" eaLnBrk="1" hangingPunct="1">
              <a:defRPr/>
            </a:pPr>
            <a:endParaRPr lang="nb-NO" altLang="nb-NO">
              <a:solidFill>
                <a:srgbClr val="FFFFFF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76821D3-4097-4CDF-B2D8-8374E424F6A0}"/>
              </a:ext>
            </a:extLst>
          </p:cNvPr>
          <p:cNvSpPr/>
          <p:nvPr userDrawn="1"/>
        </p:nvSpPr>
        <p:spPr>
          <a:xfrm>
            <a:off x="785813" y="0"/>
            <a:ext cx="8358187" cy="3571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hangingPunct="1">
              <a:defRPr/>
            </a:pPr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4F02ABD-A2C1-4F9F-8C6E-01ACAA50C316}"/>
              </a:ext>
            </a:extLst>
          </p:cNvPr>
          <p:cNvCxnSpPr/>
          <p:nvPr userDrawn="1"/>
        </p:nvCxnSpPr>
        <p:spPr>
          <a:xfrm>
            <a:off x="1214438" y="1000125"/>
            <a:ext cx="2921000" cy="1588"/>
          </a:xfrm>
          <a:prstGeom prst="line">
            <a:avLst/>
          </a:prstGeom>
          <a:ln w="6350">
            <a:solidFill>
              <a:srgbClr val="F3F2E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214414" y="1196975"/>
            <a:ext cx="3143272" cy="2803529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214414" y="428604"/>
            <a:ext cx="3143272" cy="500066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C49F5E-7A6F-4659-B446-4B24556B286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CA8F2F-1D60-4DF0-86A0-5A28F9B0EB1F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29242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p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0EC950A-022A-4B0A-A378-D6ABCBDC3D7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214438" y="357188"/>
            <a:ext cx="3155950" cy="3676650"/>
          </a:xfrm>
          <a:prstGeom prst="rect">
            <a:avLst/>
          </a:prstGeom>
          <a:solidFill>
            <a:srgbClr val="C78FBF">
              <a:alpha val="70195"/>
            </a:srgbClr>
          </a:solidFill>
          <a:ln>
            <a:noFill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algn="ctr" eaLnBrk="1" hangingPunct="1">
              <a:defRPr/>
            </a:pPr>
            <a:endParaRPr lang="nb-NO" altLang="nb-NO">
              <a:solidFill>
                <a:srgbClr val="FFFFFF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C8758FE-704E-4C39-A535-0FC0D2942366}"/>
              </a:ext>
            </a:extLst>
          </p:cNvPr>
          <p:cNvSpPr/>
          <p:nvPr userDrawn="1"/>
        </p:nvSpPr>
        <p:spPr>
          <a:xfrm>
            <a:off x="785813" y="0"/>
            <a:ext cx="8358187" cy="3571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hangingPunct="1">
              <a:defRPr/>
            </a:pPr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22E19A0-0538-43B6-8122-87BF30A1B812}"/>
              </a:ext>
            </a:extLst>
          </p:cNvPr>
          <p:cNvCxnSpPr/>
          <p:nvPr userDrawn="1"/>
        </p:nvCxnSpPr>
        <p:spPr>
          <a:xfrm>
            <a:off x="1214438" y="1000125"/>
            <a:ext cx="2921000" cy="1588"/>
          </a:xfrm>
          <a:prstGeom prst="line">
            <a:avLst/>
          </a:prstGeom>
          <a:ln w="6350">
            <a:solidFill>
              <a:srgbClr val="F3F2E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214414" y="1196975"/>
            <a:ext cx="3143272" cy="2803529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214414" y="428604"/>
            <a:ext cx="3143272" cy="500066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E2FBD9-5E76-4F9E-8B95-DA5A0633E7B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D15FE-4023-4707-AB7A-8FD67F8EE4A3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5484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14C6FFD4-C896-453B-B9F6-218F70CC612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A49F0-14CE-4481-AC4D-07145FB7BECB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776422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1 - Agend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1">
            <a:extLst>
              <a:ext uri="{FF2B5EF4-FFF2-40B4-BE49-F238E27FC236}">
                <a16:creationId xmlns:a16="http://schemas.microsoft.com/office/drawing/2014/main" id="{095E547D-5A3F-4B28-85A7-0C343893FC9F}"/>
              </a:ext>
            </a:extLst>
          </p:cNvPr>
          <p:cNvCxnSpPr/>
          <p:nvPr userDrawn="1"/>
        </p:nvCxnSpPr>
        <p:spPr>
          <a:xfrm>
            <a:off x="441325" y="6451600"/>
            <a:ext cx="8385175" cy="1588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42910" y="1714488"/>
            <a:ext cx="7643812" cy="6349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78FB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642910" y="2643182"/>
            <a:ext cx="7643866" cy="371477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0C242CB-723B-4024-A3C9-84586D4EE768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E41BF-851E-4800-B3BF-EC16504FE6CB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039632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1">
            <a:extLst>
              <a:ext uri="{FF2B5EF4-FFF2-40B4-BE49-F238E27FC236}">
                <a16:creationId xmlns:a16="http://schemas.microsoft.com/office/drawing/2014/main" id="{2E03CC9E-AF69-49ED-9FCA-6B52E90852F6}"/>
              </a:ext>
            </a:extLst>
          </p:cNvPr>
          <p:cNvCxnSpPr/>
          <p:nvPr userDrawn="1"/>
        </p:nvCxnSpPr>
        <p:spPr>
          <a:xfrm>
            <a:off x="441325" y="6451600"/>
            <a:ext cx="8385175" cy="1588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988" y="274639"/>
            <a:ext cx="7643812" cy="65403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78FB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2988" y="1196975"/>
            <a:ext cx="7643812" cy="49291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6D168D0-CB61-485D-9E20-0A3BF44278E8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6F3C34-5C70-4C16-9DB7-A591E25E39E3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623816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1">
            <a:extLst>
              <a:ext uri="{FF2B5EF4-FFF2-40B4-BE49-F238E27FC236}">
                <a16:creationId xmlns:a16="http://schemas.microsoft.com/office/drawing/2014/main" id="{D78D2E91-DF5B-47F3-BD40-1B535084E8C6}"/>
              </a:ext>
            </a:extLst>
          </p:cNvPr>
          <p:cNvCxnSpPr/>
          <p:nvPr userDrawn="1"/>
        </p:nvCxnSpPr>
        <p:spPr>
          <a:xfrm>
            <a:off x="441325" y="6451600"/>
            <a:ext cx="8385175" cy="1588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988" y="274639"/>
            <a:ext cx="7643812" cy="65403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78FB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43608" y="1340768"/>
            <a:ext cx="3452192" cy="478539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5180459" y="1340768"/>
            <a:ext cx="3452192" cy="478539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6AC28E9-4082-46BC-9A6D-BA127D8112DF}"/>
              </a:ext>
            </a:extLst>
          </p:cNvPr>
          <p:cNvSpPr>
            <a:spLocks noGrp="1" noChangeArrowheads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7BCE6-C846-4EC7-B307-66AFC8ADF9C2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827074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1203ABB9-D437-4294-A401-5E977FFBF8F8}"/>
              </a:ext>
            </a:extLst>
          </p:cNvPr>
          <p:cNvCxnSpPr/>
          <p:nvPr userDrawn="1"/>
        </p:nvCxnSpPr>
        <p:spPr>
          <a:xfrm>
            <a:off x="2335213" y="2921000"/>
            <a:ext cx="6453187" cy="1588"/>
          </a:xfrm>
          <a:prstGeom prst="line">
            <a:avLst/>
          </a:prstGeom>
          <a:ln w="6350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1">
            <a:extLst>
              <a:ext uri="{FF2B5EF4-FFF2-40B4-BE49-F238E27FC236}">
                <a16:creationId xmlns:a16="http://schemas.microsoft.com/office/drawing/2014/main" id="{6BD31BA7-7414-4C51-8595-E45CC46FACDF}"/>
              </a:ext>
            </a:extLst>
          </p:cNvPr>
          <p:cNvSpPr txBox="1">
            <a:spLocks/>
          </p:cNvSpPr>
          <p:nvPr userDrawn="1"/>
        </p:nvSpPr>
        <p:spPr bwMode="auto">
          <a:xfrm>
            <a:off x="2357438" y="3071813"/>
            <a:ext cx="2643187" cy="71437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GB" altLang="en-US" sz="2400">
                <a:solidFill>
                  <a:srgbClr val="0D0D0D"/>
                </a:solidFill>
              </a:rPr>
              <a:t>wwf.ca</a:t>
            </a:r>
            <a:endParaRPr lang="en-US" altLang="en-US" sz="2400">
              <a:solidFill>
                <a:srgbClr val="0D0D0D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A4B0A00-8398-4BD9-8CB6-A2FC5C23A57B}"/>
              </a:ext>
            </a:extLst>
          </p:cNvPr>
          <p:cNvSpPr txBox="1">
            <a:spLocks/>
          </p:cNvSpPr>
          <p:nvPr userDrawn="1"/>
        </p:nvSpPr>
        <p:spPr bwMode="auto">
          <a:xfrm>
            <a:off x="2224088" y="1657350"/>
            <a:ext cx="6011862" cy="14700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GB" altLang="en-US" sz="4000">
                <a:solidFill>
                  <a:srgbClr val="C78FBF"/>
                </a:solidFill>
              </a:rPr>
              <a:t>Thank you</a:t>
            </a:r>
            <a:endParaRPr lang="en-US" altLang="en-US" sz="4000">
              <a:solidFill>
                <a:srgbClr val="C78FBF"/>
              </a:solidFill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CC8D5B4-C317-49B3-995E-FBB0C8B03EF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A88E44-2643-453C-90C3-E768FFA26436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697931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jpeg"/><Relationship Id="rId4" Type="http://schemas.openxmlformats.org/officeDocument/2006/relationships/image" Target="../media/image5.jpe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.jpeg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3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theme" Target="../theme/theme8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21">
            <a:extLst>
              <a:ext uri="{FF2B5EF4-FFF2-40B4-BE49-F238E27FC236}">
                <a16:creationId xmlns:a16="http://schemas.microsoft.com/office/drawing/2014/main" id="{0D0D15A6-5DFD-48EC-BF04-7D44E0FBC088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245268" y="5642769"/>
            <a:ext cx="1878012" cy="16510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003893"/>
              </a:buClr>
              <a:defRPr/>
            </a:pPr>
            <a:r>
              <a:rPr lang="en-US" altLang="en-US" sz="600">
                <a:solidFill>
                  <a:srgbClr val="BFBFBF"/>
                </a:solidFill>
              </a:rPr>
              <a:t>© National Geographic Stock/ Sarah Leen / WWF</a:t>
            </a:r>
            <a:endParaRPr lang="en-GB" altLang="en-US" sz="600">
              <a:solidFill>
                <a:srgbClr val="BFBFBF"/>
              </a:solidFill>
            </a:endParaRPr>
          </a:p>
        </p:txBody>
      </p:sp>
      <p:pic>
        <p:nvPicPr>
          <p:cNvPr id="1027" name="Picture 13" descr="master panda.jpg">
            <a:extLst>
              <a:ext uri="{FF2B5EF4-FFF2-40B4-BE49-F238E27FC236}">
                <a16:creationId xmlns:a16="http://schemas.microsoft.com/office/drawing/2014/main" id="{D6A08627-F12D-4BE7-AD9D-CC98AFC5466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1F1E7"/>
              </a:clrFrom>
              <a:clrTo>
                <a:srgbClr val="F1F1E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114300"/>
            <a:ext cx="527050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F696E1F2-47BD-4C25-A64F-5FE18A2483E4}"/>
              </a:ext>
            </a:extLst>
          </p:cNvPr>
          <p:cNvSpPr/>
          <p:nvPr userDrawn="1"/>
        </p:nvSpPr>
        <p:spPr>
          <a:xfrm>
            <a:off x="0" y="0"/>
            <a:ext cx="107950" cy="6875463"/>
          </a:xfrm>
          <a:prstGeom prst="rect">
            <a:avLst/>
          </a:prstGeom>
          <a:solidFill>
            <a:srgbClr val="C78F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29" name="Picture 1" descr="amazon.jpg">
            <a:extLst>
              <a:ext uri="{FF2B5EF4-FFF2-40B4-BE49-F238E27FC236}">
                <a16:creationId xmlns:a16="http://schemas.microsoft.com/office/drawing/2014/main" id="{181E85FD-BEC7-464C-898D-56242CE5506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8" r="1808"/>
          <a:stretch>
            <a:fillRect/>
          </a:stretch>
        </p:blipFill>
        <p:spPr bwMode="auto">
          <a:xfrm>
            <a:off x="785813" y="357188"/>
            <a:ext cx="8143875" cy="614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6">
            <a:extLst>
              <a:ext uri="{FF2B5EF4-FFF2-40B4-BE49-F238E27FC236}">
                <a16:creationId xmlns:a16="http://schemas.microsoft.com/office/drawing/2014/main" id="{1F8E591C-2881-4C07-97F0-2CF96C143FD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6563" y="65008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B5509E1A-BF1E-4D41-B492-A4D8AEE4D055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222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 descr="amazon.jpg">
            <a:extLst>
              <a:ext uri="{FF2B5EF4-FFF2-40B4-BE49-F238E27FC236}">
                <a16:creationId xmlns:a16="http://schemas.microsoft.com/office/drawing/2014/main" id="{F37546FB-0498-4C6E-A3A3-F80117CF60A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4" r="2344" b="1149"/>
          <a:stretch>
            <a:fillRect/>
          </a:stretch>
        </p:blipFill>
        <p:spPr bwMode="auto">
          <a:xfrm>
            <a:off x="785813" y="357188"/>
            <a:ext cx="8143875" cy="614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 Box 21">
            <a:extLst>
              <a:ext uri="{FF2B5EF4-FFF2-40B4-BE49-F238E27FC236}">
                <a16:creationId xmlns:a16="http://schemas.microsoft.com/office/drawing/2014/main" id="{F381AB09-4381-498B-A7CA-B073860D1782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82550" y="5878513"/>
            <a:ext cx="1222375" cy="16510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003893"/>
              </a:buClr>
              <a:defRPr/>
            </a:pPr>
            <a:r>
              <a:rPr lang="de-CH" altLang="en-US" sz="600">
                <a:solidFill>
                  <a:srgbClr val="BFBFBF"/>
                </a:solidFill>
              </a:rPr>
              <a:t>© Bruno Arnold / WWF-Canon</a:t>
            </a:r>
            <a:endParaRPr lang="en-GB" altLang="en-US" sz="600">
              <a:solidFill>
                <a:srgbClr val="BFBFBF"/>
              </a:solidFill>
            </a:endParaRPr>
          </a:p>
        </p:txBody>
      </p:sp>
      <p:pic>
        <p:nvPicPr>
          <p:cNvPr id="2052" name="Picture 13" descr="master panda.jpg">
            <a:extLst>
              <a:ext uri="{FF2B5EF4-FFF2-40B4-BE49-F238E27FC236}">
                <a16:creationId xmlns:a16="http://schemas.microsoft.com/office/drawing/2014/main" id="{3DC5F313-95FF-4144-AC4D-1ED9E2C1DA9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F1F1E7"/>
              </a:clrFrom>
              <a:clrTo>
                <a:srgbClr val="F1F1E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114300"/>
            <a:ext cx="527050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81727610-51D0-4DF2-856D-2FF29783A23A}"/>
              </a:ext>
            </a:extLst>
          </p:cNvPr>
          <p:cNvSpPr/>
          <p:nvPr userDrawn="1"/>
        </p:nvSpPr>
        <p:spPr>
          <a:xfrm>
            <a:off x="0" y="0"/>
            <a:ext cx="107950" cy="6875463"/>
          </a:xfrm>
          <a:prstGeom prst="rect">
            <a:avLst/>
          </a:prstGeom>
          <a:solidFill>
            <a:srgbClr val="C78F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D41C6B49-677B-4CA7-8CCF-3565CA11DFE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6563" y="65008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98036A75-C2BD-45C8-9B70-C9B85072A8E2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223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8" descr="SCR_200616.jpg">
            <a:extLst>
              <a:ext uri="{FF2B5EF4-FFF2-40B4-BE49-F238E27FC236}">
                <a16:creationId xmlns:a16="http://schemas.microsoft.com/office/drawing/2014/main" id="{8EDA1D2E-4F40-4A02-8533-BDBC9754562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1" r="2597"/>
          <a:stretch>
            <a:fillRect/>
          </a:stretch>
        </p:blipFill>
        <p:spPr bwMode="auto">
          <a:xfrm>
            <a:off x="785813" y="344488"/>
            <a:ext cx="8143875" cy="615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21">
            <a:extLst>
              <a:ext uri="{FF2B5EF4-FFF2-40B4-BE49-F238E27FC236}">
                <a16:creationId xmlns:a16="http://schemas.microsoft.com/office/drawing/2014/main" id="{7156D6BD-BDAA-4E4C-A155-E69100D780B2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244474" y="5641975"/>
            <a:ext cx="1878012" cy="166687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003893"/>
              </a:buClr>
              <a:defRPr/>
            </a:pPr>
            <a:r>
              <a:rPr lang="en-US" altLang="en-US" sz="600">
                <a:solidFill>
                  <a:srgbClr val="BFBFBF"/>
                </a:solidFill>
              </a:rPr>
              <a:t>© National Geographic Stock/ Sarah Leen / WWF</a:t>
            </a:r>
            <a:endParaRPr lang="en-GB" altLang="en-US" sz="600">
              <a:solidFill>
                <a:srgbClr val="BFBFBF"/>
              </a:solidFill>
            </a:endParaRPr>
          </a:p>
        </p:txBody>
      </p:sp>
      <p:pic>
        <p:nvPicPr>
          <p:cNvPr id="3076" name="Picture 13" descr="master panda.jpg">
            <a:extLst>
              <a:ext uri="{FF2B5EF4-FFF2-40B4-BE49-F238E27FC236}">
                <a16:creationId xmlns:a16="http://schemas.microsoft.com/office/drawing/2014/main" id="{A364C3B6-0B0F-4D87-BB5B-955AE1FA27C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F1F1E7"/>
              </a:clrFrom>
              <a:clrTo>
                <a:srgbClr val="F1F1E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114300"/>
            <a:ext cx="527050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30F560C4-FC2F-4105-98BD-760957465979}"/>
              </a:ext>
            </a:extLst>
          </p:cNvPr>
          <p:cNvSpPr/>
          <p:nvPr userDrawn="1"/>
        </p:nvSpPr>
        <p:spPr>
          <a:xfrm>
            <a:off x="0" y="0"/>
            <a:ext cx="107950" cy="6875463"/>
          </a:xfrm>
          <a:prstGeom prst="rect">
            <a:avLst/>
          </a:prstGeom>
          <a:solidFill>
            <a:srgbClr val="C78F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DE7534CA-67C7-495D-A80A-35EA959CEC4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6563" y="65008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4FF8D7AD-A45B-4AD0-8196-A3DD79DAEF2C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224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8" descr="SCR_200616.jpg">
            <a:extLst>
              <a:ext uri="{FF2B5EF4-FFF2-40B4-BE49-F238E27FC236}">
                <a16:creationId xmlns:a16="http://schemas.microsoft.com/office/drawing/2014/main" id="{C7D3B2AF-2453-4FFC-9BD5-76B5018771C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76" b="29172"/>
          <a:stretch>
            <a:fillRect/>
          </a:stretch>
        </p:blipFill>
        <p:spPr bwMode="auto">
          <a:xfrm>
            <a:off x="755650" y="260350"/>
            <a:ext cx="8064500" cy="619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21">
            <a:extLst>
              <a:ext uri="{FF2B5EF4-FFF2-40B4-BE49-F238E27FC236}">
                <a16:creationId xmlns:a16="http://schemas.microsoft.com/office/drawing/2014/main" id="{8CBB0FD3-C7E1-4E85-9C02-13AA39267175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36513" y="5641975"/>
            <a:ext cx="1316038" cy="166687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003893"/>
              </a:buClr>
              <a:defRPr/>
            </a:pPr>
            <a:r>
              <a:rPr lang="en-CA" altLang="en-US" sz="600">
                <a:solidFill>
                  <a:srgbClr val="BFBFBF"/>
                </a:solidFill>
              </a:rPr>
              <a:t>© Tanya Petersen / WWF-Canon</a:t>
            </a:r>
            <a:endParaRPr lang="en-GB" altLang="en-US" sz="600">
              <a:solidFill>
                <a:srgbClr val="BFBFBF"/>
              </a:solidFill>
            </a:endParaRPr>
          </a:p>
        </p:txBody>
      </p:sp>
      <p:pic>
        <p:nvPicPr>
          <p:cNvPr id="4100" name="Picture 13" descr="master panda.jpg">
            <a:extLst>
              <a:ext uri="{FF2B5EF4-FFF2-40B4-BE49-F238E27FC236}">
                <a16:creationId xmlns:a16="http://schemas.microsoft.com/office/drawing/2014/main" id="{0953CC0E-0E8F-4519-B43E-EC5B7BAD45C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clrChange>
              <a:clrFrom>
                <a:srgbClr val="F1F1E7"/>
              </a:clrFrom>
              <a:clrTo>
                <a:srgbClr val="F1F1E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114300"/>
            <a:ext cx="527050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8059B33F-1E29-4AB0-AD89-443984B37583}"/>
              </a:ext>
            </a:extLst>
          </p:cNvPr>
          <p:cNvSpPr/>
          <p:nvPr userDrawn="1"/>
        </p:nvSpPr>
        <p:spPr>
          <a:xfrm>
            <a:off x="0" y="0"/>
            <a:ext cx="107950" cy="6875463"/>
          </a:xfrm>
          <a:prstGeom prst="rect">
            <a:avLst/>
          </a:prstGeom>
          <a:solidFill>
            <a:srgbClr val="C78F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0F37EF95-3BBC-4419-942F-115560C8DBD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6563" y="65008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9E769398-28E1-442B-BEDE-1059E1C1D465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225" r:id="rId1"/>
    <p:sldLayoutId id="2147486226" r:id="rId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9B3205-7D68-4EB2-955F-7C132D0E4C26}"/>
              </a:ext>
            </a:extLst>
          </p:cNvPr>
          <p:cNvSpPr/>
          <p:nvPr userDrawn="1"/>
        </p:nvSpPr>
        <p:spPr>
          <a:xfrm>
            <a:off x="0" y="0"/>
            <a:ext cx="107950" cy="6858000"/>
          </a:xfrm>
          <a:prstGeom prst="rect">
            <a:avLst/>
          </a:prstGeom>
          <a:solidFill>
            <a:srgbClr val="C78F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123" name="Picture 13" descr="master panda.jpg">
            <a:extLst>
              <a:ext uri="{FF2B5EF4-FFF2-40B4-BE49-F238E27FC236}">
                <a16:creationId xmlns:a16="http://schemas.microsoft.com/office/drawing/2014/main" id="{FD556AB5-CBF7-4767-A080-7EB958E0932A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clrChange>
              <a:clrFrom>
                <a:srgbClr val="F1F1E7"/>
              </a:clrFrom>
              <a:clrTo>
                <a:srgbClr val="F1F1E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114300"/>
            <a:ext cx="527050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6">
            <a:extLst>
              <a:ext uri="{FF2B5EF4-FFF2-40B4-BE49-F238E27FC236}">
                <a16:creationId xmlns:a16="http://schemas.microsoft.com/office/drawing/2014/main" id="{9BB49C80-5D08-4FDE-A11F-3D46E704702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6563" y="65008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735240AC-4DBA-4515-9E44-EF00E81DAE34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227" r:id="rId1"/>
    <p:sldLayoutId id="2147486228" r:id="rId2"/>
    <p:sldLayoutId id="2147486229" r:id="rId3"/>
    <p:sldLayoutId id="2147486230" r:id="rId4"/>
    <p:sldLayoutId id="2147486231" r:id="rId5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AA61A"/>
          </a:solidFill>
          <a:latin typeface="Arial" pitchFamily="34" charset="0"/>
          <a:ea typeface="MS PGothic" pitchFamily="34" charset="-128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AA61A"/>
          </a:solidFill>
          <a:latin typeface="Arial" charset="0"/>
          <a:ea typeface="MS PGothic" pitchFamily="34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AA61A"/>
          </a:solidFill>
          <a:latin typeface="Arial" charset="0"/>
          <a:ea typeface="MS PGothic" pitchFamily="34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AA61A"/>
          </a:solidFill>
          <a:latin typeface="Arial" charset="0"/>
          <a:ea typeface="MS PGothic" pitchFamily="34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AA61A"/>
          </a:solidFill>
          <a:latin typeface="Arial" charset="0"/>
          <a:ea typeface="MS PGothic" pitchFamily="34" charset="-128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AA61A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AA61A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AA61A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AA61A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MS PGothic" pitchFamily="34" charset="-128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6E554434-0E50-4921-A465-A26683FEFC5B}"/>
              </a:ext>
            </a:extLst>
          </p:cNvPr>
          <p:cNvSpPr/>
          <p:nvPr userDrawn="1"/>
        </p:nvSpPr>
        <p:spPr>
          <a:xfrm>
            <a:off x="785813" y="285750"/>
            <a:ext cx="8143875" cy="6215063"/>
          </a:xfrm>
          <a:prstGeom prst="rect">
            <a:avLst/>
          </a:prstGeom>
          <a:solidFill>
            <a:srgbClr val="C78F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D1DB147-96A8-480D-A2FE-959CADDB72ED}"/>
              </a:ext>
            </a:extLst>
          </p:cNvPr>
          <p:cNvCxnSpPr/>
          <p:nvPr userDrawn="1"/>
        </p:nvCxnSpPr>
        <p:spPr>
          <a:xfrm>
            <a:off x="1143000" y="6215063"/>
            <a:ext cx="7604125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148" name="Picture 13" descr="master panda.jpg">
            <a:extLst>
              <a:ext uri="{FF2B5EF4-FFF2-40B4-BE49-F238E27FC236}">
                <a16:creationId xmlns:a16="http://schemas.microsoft.com/office/drawing/2014/main" id="{D501F643-95FF-4026-8B46-99C0B5287A1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F1F1E7"/>
              </a:clrFrom>
              <a:clrTo>
                <a:srgbClr val="F1F1E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114300"/>
            <a:ext cx="527050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FE8338C-73A4-4B20-90D7-13B2F43F5864}"/>
              </a:ext>
            </a:extLst>
          </p:cNvPr>
          <p:cNvSpPr/>
          <p:nvPr userDrawn="1"/>
        </p:nvSpPr>
        <p:spPr>
          <a:xfrm>
            <a:off x="0" y="0"/>
            <a:ext cx="107950" cy="6875463"/>
          </a:xfrm>
          <a:prstGeom prst="rect">
            <a:avLst/>
          </a:prstGeom>
          <a:solidFill>
            <a:srgbClr val="C78F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EB214A3A-2E10-4C17-B75E-C2B181D7148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6563" y="65008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4EE14904-598A-4B95-AC06-AB4D6FFC141D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232" r:id="rId1"/>
    <p:sldLayoutId id="2147486233" r:id="rId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23E798A-2E32-4B3D-ADE9-E2A9987FF844}"/>
              </a:ext>
            </a:extLst>
          </p:cNvPr>
          <p:cNvSpPr/>
          <p:nvPr userDrawn="1"/>
        </p:nvSpPr>
        <p:spPr>
          <a:xfrm>
            <a:off x="0" y="0"/>
            <a:ext cx="107950" cy="6858000"/>
          </a:xfrm>
          <a:prstGeom prst="rect">
            <a:avLst/>
          </a:prstGeom>
          <a:solidFill>
            <a:srgbClr val="C78F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AB7F51D3-587C-45C1-A26F-85C3458CBC2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6563" y="65008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EECD5052-D7BA-4695-B961-461695A6FEDA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234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383006D-EFF0-47B8-99FD-52B58A1CE5B8}"/>
              </a:ext>
            </a:extLst>
          </p:cNvPr>
          <p:cNvSpPr/>
          <p:nvPr userDrawn="1"/>
        </p:nvSpPr>
        <p:spPr>
          <a:xfrm>
            <a:off x="0" y="0"/>
            <a:ext cx="107950" cy="6858000"/>
          </a:xfrm>
          <a:prstGeom prst="rect">
            <a:avLst/>
          </a:prstGeom>
          <a:solidFill>
            <a:srgbClr val="C78F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8195" name="Picture 13" descr="master panda.jpg">
            <a:extLst>
              <a:ext uri="{FF2B5EF4-FFF2-40B4-BE49-F238E27FC236}">
                <a16:creationId xmlns:a16="http://schemas.microsoft.com/office/drawing/2014/main" id="{C6E2FF06-D342-40E7-88AB-AA21BD250092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clrChange>
              <a:clrFrom>
                <a:srgbClr val="F1F1E7"/>
              </a:clrFrom>
              <a:clrTo>
                <a:srgbClr val="F1F1E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114300"/>
            <a:ext cx="527050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6">
            <a:extLst>
              <a:ext uri="{FF2B5EF4-FFF2-40B4-BE49-F238E27FC236}">
                <a16:creationId xmlns:a16="http://schemas.microsoft.com/office/drawing/2014/main" id="{2A1B36E7-4103-4D56-84D1-ECC3DC67386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6563" y="65008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74D78789-06F2-411B-A881-3ED96AEA9703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235" r:id="rId1"/>
    <p:sldLayoutId id="2147486236" r:id="rId2"/>
    <p:sldLayoutId id="2147486237" r:id="rId3"/>
    <p:sldLayoutId id="2147486238" r:id="rId4"/>
    <p:sldLayoutId id="2147486239" r:id="rId5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AA61A"/>
          </a:solidFill>
          <a:latin typeface="Arial" pitchFamily="34" charset="0"/>
          <a:ea typeface="MS PGothic" pitchFamily="34" charset="-128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AA61A"/>
          </a:solidFill>
          <a:latin typeface="Arial" charset="0"/>
          <a:ea typeface="MS PGothic" pitchFamily="34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AA61A"/>
          </a:solidFill>
          <a:latin typeface="Arial" charset="0"/>
          <a:ea typeface="MS PGothic" pitchFamily="34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AA61A"/>
          </a:solidFill>
          <a:latin typeface="Arial" charset="0"/>
          <a:ea typeface="MS PGothic" pitchFamily="34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AA61A"/>
          </a:solidFill>
          <a:latin typeface="Arial" charset="0"/>
          <a:ea typeface="MS PGothic" pitchFamily="34" charset="-128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AA61A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AA61A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AA61A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AA61A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MS PGothic" pitchFamily="34" charset="-128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8.png"/><Relationship Id="rId5" Type="http://schemas.openxmlformats.org/officeDocument/2006/relationships/image" Target="../media/image13.png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8.png"/><Relationship Id="rId4" Type="http://schemas.openxmlformats.org/officeDocument/2006/relationships/hyperlink" Target="mailto:sebastien.storme@justtransitioncentre.or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C4F22AA-7E44-48D7-B479-E7EBE8DA089F}"/>
              </a:ext>
            </a:extLst>
          </p:cNvPr>
          <p:cNvSpPr/>
          <p:nvPr/>
        </p:nvSpPr>
        <p:spPr>
          <a:xfrm>
            <a:off x="0" y="0"/>
            <a:ext cx="107950" cy="6858000"/>
          </a:xfrm>
          <a:prstGeom prst="rect">
            <a:avLst/>
          </a:prstGeom>
          <a:solidFill>
            <a:srgbClr val="AA1C37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E" kern="0" dirty="0">
              <a:solidFill>
                <a:srgbClr val="FF0000"/>
              </a:solidFill>
              <a:latin typeface="Calibri"/>
              <a:ea typeface="Geneva" pitchFamily="-106" charset="-128"/>
            </a:endParaRPr>
          </a:p>
        </p:txBody>
      </p:sp>
      <p:sp>
        <p:nvSpPr>
          <p:cNvPr id="29699" name="Title 1">
            <a:extLst>
              <a:ext uri="{FF2B5EF4-FFF2-40B4-BE49-F238E27FC236}">
                <a16:creationId xmlns:a16="http://schemas.microsoft.com/office/drawing/2014/main" id="{7D7FB4E4-4AA8-4778-B779-14F3143E8E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87313"/>
            <a:ext cx="6264275" cy="204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en-US" altLang="en-US" sz="3000">
              <a:solidFill>
                <a:srgbClr val="F3F2E9"/>
              </a:solidFill>
            </a:endParaRPr>
          </a:p>
        </p:txBody>
      </p:sp>
      <p:sp>
        <p:nvSpPr>
          <p:cNvPr id="29700" name="Slide Number Placeholder 6">
            <a:extLst>
              <a:ext uri="{FF2B5EF4-FFF2-40B4-BE49-F238E27FC236}">
                <a16:creationId xmlns:a16="http://schemas.microsoft.com/office/drawing/2014/main" id="{0A81DE2B-7B3E-4324-BD15-85790FB0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512571F1-07EE-49B7-84D2-366A891F25B3}" type="slidenum">
              <a:rPr lang="en-US" altLang="nb-NO" smtClean="0">
                <a:solidFill>
                  <a:srgbClr val="000000"/>
                </a:solidFill>
              </a:rPr>
              <a:pPr/>
              <a:t>1</a:t>
            </a:fld>
            <a:endParaRPr lang="en-US" altLang="nb-NO">
              <a:solidFill>
                <a:srgbClr val="000000"/>
              </a:solidFill>
            </a:endParaRPr>
          </a:p>
        </p:txBody>
      </p:sp>
      <p:pic>
        <p:nvPicPr>
          <p:cNvPr id="29701" name="Picture 2">
            <a:extLst>
              <a:ext uri="{FF2B5EF4-FFF2-40B4-BE49-F238E27FC236}">
                <a16:creationId xmlns:a16="http://schemas.microsoft.com/office/drawing/2014/main" id="{ED75BE1F-AD39-43FB-88BB-724D677F84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58737"/>
            <a:ext cx="3455988" cy="244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A32E8DA-FDBC-44EE-A454-2FAD6488DDE8}"/>
              </a:ext>
            </a:extLst>
          </p:cNvPr>
          <p:cNvCxnSpPr>
            <a:cxnSpLocks/>
          </p:cNvCxnSpPr>
          <p:nvPr/>
        </p:nvCxnSpPr>
        <p:spPr>
          <a:xfrm>
            <a:off x="323850" y="6500813"/>
            <a:ext cx="842486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03" name="TextBox 10">
            <a:extLst>
              <a:ext uri="{FF2B5EF4-FFF2-40B4-BE49-F238E27FC236}">
                <a16:creationId xmlns:a16="http://schemas.microsoft.com/office/drawing/2014/main" id="{8C6DF1BC-4D69-4567-A27B-A1E2D035AD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655" y="2852936"/>
            <a:ext cx="881221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GB" altLang="nb-NO" sz="3200" b="1" dirty="0">
                <a:solidFill>
                  <a:srgbClr val="A91D38"/>
                </a:solidFill>
                <a:latin typeface="Franklin Gothic Book" panose="020B0503020102020204" pitchFamily="34" charset="0"/>
              </a:rPr>
              <a:t>Just Transition for Climate Ambition</a:t>
            </a:r>
          </a:p>
          <a:p>
            <a:pPr algn="ctr" eaLnBrk="1" hangingPunct="1"/>
            <a:r>
              <a:rPr lang="en-GB" altLang="nb-NO" sz="3200" b="1" dirty="0">
                <a:solidFill>
                  <a:srgbClr val="A91D38"/>
                </a:solidFill>
                <a:latin typeface="Franklin Gothic Book" panose="020B0503020102020204" pitchFamily="34" charset="0"/>
              </a:rPr>
              <a:t>From Paris to </a:t>
            </a:r>
            <a:r>
              <a:rPr lang="en-GB" altLang="nb-NO" sz="3200" b="1" dirty="0" smtClean="0">
                <a:solidFill>
                  <a:srgbClr val="A91D38"/>
                </a:solidFill>
                <a:latin typeface="Franklin Gothic Book" panose="020B0503020102020204" pitchFamily="34" charset="0"/>
              </a:rPr>
              <a:t>Katowice</a:t>
            </a:r>
          </a:p>
          <a:p>
            <a:pPr algn="ctr" eaLnBrk="1" hangingPunct="1"/>
            <a:r>
              <a:rPr lang="en-GB" altLang="nb-NO" sz="3200" b="1" dirty="0" smtClean="0">
                <a:solidFill>
                  <a:srgbClr val="A91D38"/>
                </a:solidFill>
                <a:latin typeface="Franklin Gothic Book" panose="020B0503020102020204" pitchFamily="34" charset="0"/>
              </a:rPr>
              <a:t>The international context</a:t>
            </a:r>
            <a:endParaRPr lang="en-GB" altLang="nb-NO" sz="3200" b="1" dirty="0">
              <a:solidFill>
                <a:srgbClr val="A91D38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27984" y="5229200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nb-NO" b="1" dirty="0" err="1" smtClean="0">
                <a:solidFill>
                  <a:srgbClr val="A91D38"/>
                </a:solidFill>
                <a:latin typeface="Franklin Gothic Book" panose="020B0503020102020204" pitchFamily="34" charset="0"/>
              </a:rPr>
              <a:t>Tullamore</a:t>
            </a:r>
            <a:r>
              <a:rPr lang="en-GB" altLang="nb-NO" b="1" dirty="0" smtClean="0">
                <a:solidFill>
                  <a:srgbClr val="A91D38"/>
                </a:solidFill>
                <a:latin typeface="Franklin Gothic Book" panose="020B0503020102020204" pitchFamily="34" charset="0"/>
              </a:rPr>
              <a:t> – Ireland – 30 April 2019</a:t>
            </a:r>
            <a:endParaRPr lang="en-US" dirty="0">
              <a:solidFill>
                <a:srgbClr val="A91D3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7F56EA8-0B4C-4C22-83C6-2C8C06BD8632}"/>
              </a:ext>
            </a:extLst>
          </p:cNvPr>
          <p:cNvSpPr/>
          <p:nvPr/>
        </p:nvSpPr>
        <p:spPr>
          <a:xfrm>
            <a:off x="0" y="0"/>
            <a:ext cx="107950" cy="6858000"/>
          </a:xfrm>
          <a:prstGeom prst="rect">
            <a:avLst/>
          </a:prstGeom>
          <a:solidFill>
            <a:srgbClr val="AA1C37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E" kern="0" dirty="0">
              <a:solidFill>
                <a:srgbClr val="FF0000"/>
              </a:solidFill>
              <a:latin typeface="Calibri"/>
              <a:ea typeface="Geneva" pitchFamily="-106" charset="-128"/>
            </a:endParaRPr>
          </a:p>
        </p:txBody>
      </p:sp>
      <p:sp>
        <p:nvSpPr>
          <p:cNvPr id="32771" name="Title 1">
            <a:extLst>
              <a:ext uri="{FF2B5EF4-FFF2-40B4-BE49-F238E27FC236}">
                <a16:creationId xmlns:a16="http://schemas.microsoft.com/office/drawing/2014/main" id="{A42FF1DE-9526-4FF3-A318-6C8FFFC6A1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4863" y="-2108200"/>
            <a:ext cx="6264275" cy="204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en-US" altLang="en-US" sz="3000">
              <a:solidFill>
                <a:srgbClr val="F3F2E9"/>
              </a:solidFill>
            </a:endParaRPr>
          </a:p>
        </p:txBody>
      </p:sp>
      <p:sp>
        <p:nvSpPr>
          <p:cNvPr id="32772" name="Slide Number Placeholder 6">
            <a:extLst>
              <a:ext uri="{FF2B5EF4-FFF2-40B4-BE49-F238E27FC236}">
                <a16:creationId xmlns:a16="http://schemas.microsoft.com/office/drawing/2014/main" id="{D13344E8-59CB-42C5-9D22-4A2BE85E4A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0A25D31-3B1E-42D8-AE87-4AF163F3C5E9}" type="slidenum">
              <a:rPr lang="en-US" altLang="nb-NO" smtClean="0">
                <a:solidFill>
                  <a:srgbClr val="000000"/>
                </a:solidFill>
              </a:rPr>
              <a:pPr/>
              <a:t>10</a:t>
            </a:fld>
            <a:endParaRPr lang="en-US" altLang="nb-NO">
              <a:solidFill>
                <a:srgbClr val="000000"/>
              </a:solidFill>
            </a:endParaRPr>
          </a:p>
        </p:txBody>
      </p:sp>
      <p:sp>
        <p:nvSpPr>
          <p:cNvPr id="32774" name="Title 3">
            <a:extLst>
              <a:ext uri="{FF2B5EF4-FFF2-40B4-BE49-F238E27FC236}">
                <a16:creationId xmlns:a16="http://schemas.microsoft.com/office/drawing/2014/main" id="{A0E5636E-F135-4E0F-92B2-36C674570B0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67544" y="274979"/>
            <a:ext cx="5550097" cy="80693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nb-NO" altLang="nb-NO" sz="2800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Spain: Plan Del Carbon</a:t>
            </a:r>
            <a:endParaRPr lang="nb-NO" altLang="nb-NO" sz="2800" dirty="0">
              <a:solidFill>
                <a:schemeClr val="tx1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32775" name="Picture 2">
            <a:extLst>
              <a:ext uri="{FF2B5EF4-FFF2-40B4-BE49-F238E27FC236}">
                <a16:creationId xmlns:a16="http://schemas.microsoft.com/office/drawing/2014/main" id="{BD6EFB94-445C-4168-9AD6-CB563A975E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38" y="0"/>
            <a:ext cx="1847850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ECCA00F-9944-4084-B29C-DFDD8A5B60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1245" y="1026972"/>
            <a:ext cx="7321115" cy="492230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1800" b="1" dirty="0">
                <a:latin typeface="Franklin Gothic Book" panose="020B0503020102020204" pitchFamily="34" charset="0"/>
              </a:rPr>
              <a:t>Spain’s draft climate law</a:t>
            </a:r>
          </a:p>
          <a:p>
            <a:pPr algn="just"/>
            <a:r>
              <a:rPr lang="en-US" sz="1800" dirty="0">
                <a:latin typeface="Franklin Gothic Book" panose="020B0503020102020204" pitchFamily="34" charset="0"/>
              </a:rPr>
              <a:t>100% RES by 2050, 70% RES by 2030. </a:t>
            </a:r>
          </a:p>
          <a:p>
            <a:pPr algn="just"/>
            <a:r>
              <a:rPr lang="en-US" sz="1800" dirty="0">
                <a:latin typeface="Franklin Gothic Book" panose="020B0503020102020204" pitchFamily="34" charset="0"/>
              </a:rPr>
              <a:t>Phase out coal and nuclear power stations by 2030.</a:t>
            </a:r>
          </a:p>
          <a:p>
            <a:pPr algn="just"/>
            <a:r>
              <a:rPr lang="en-US" sz="1800" dirty="0">
                <a:latin typeface="Franklin Gothic Book" panose="020B0503020102020204" pitchFamily="34" charset="0"/>
              </a:rPr>
              <a:t>Three part plan – Just Transition for coal miners and communities; regional redevelopment; and a national observatory.</a:t>
            </a:r>
          </a:p>
          <a:p>
            <a:pPr marL="0" indent="0" algn="just">
              <a:buNone/>
            </a:pPr>
            <a:r>
              <a:rPr lang="en-US" sz="1800" b="1" dirty="0">
                <a:latin typeface="Franklin Gothic Book" panose="020B0503020102020204" pitchFamily="34" charset="0"/>
              </a:rPr>
              <a:t>Plan Del Carbon – phase one </a:t>
            </a:r>
          </a:p>
          <a:p>
            <a:pPr algn="just"/>
            <a:r>
              <a:rPr lang="en-US" sz="1800" dirty="0">
                <a:latin typeface="Franklin Gothic Book" panose="020B0503020102020204" pitchFamily="34" charset="0"/>
              </a:rPr>
              <a:t>10 mining fields + all surface mines.</a:t>
            </a:r>
          </a:p>
          <a:p>
            <a:pPr algn="just"/>
            <a:r>
              <a:rPr lang="en-US" sz="1800" dirty="0">
                <a:latin typeface="Franklin Gothic Book" panose="020B0503020102020204" pitchFamily="34" charset="0"/>
              </a:rPr>
              <a:t>Agreement with the mining and energy unions covering 1677 workers. </a:t>
            </a:r>
            <a:endParaRPr lang="en-US" sz="1800" dirty="0" smtClean="0">
              <a:latin typeface="Franklin Gothic Book" panose="020B0503020102020204" pitchFamily="34" charset="0"/>
            </a:endParaRPr>
          </a:p>
          <a:p>
            <a:pPr algn="just"/>
            <a:r>
              <a:rPr lang="en-US" sz="1800" dirty="0" smtClean="0">
                <a:latin typeface="Franklin Gothic Book" panose="020B0503020102020204" pitchFamily="34" charset="0"/>
              </a:rPr>
              <a:t>The </a:t>
            </a:r>
            <a:r>
              <a:rPr lang="en-US" sz="1800" dirty="0">
                <a:latin typeface="Franklin Gothic Book" panose="020B0503020102020204" pitchFamily="34" charset="0"/>
              </a:rPr>
              <a:t>majority will take early retirement.</a:t>
            </a:r>
          </a:p>
          <a:p>
            <a:pPr algn="just"/>
            <a:r>
              <a:rPr lang="en-US" sz="1800" dirty="0">
                <a:latin typeface="Franklin Gothic Book" panose="020B0503020102020204" pitchFamily="34" charset="0"/>
              </a:rPr>
              <a:t>Paid for via a € 250 million government fund</a:t>
            </a:r>
            <a:r>
              <a:rPr lang="en-US" sz="1600" dirty="0">
                <a:latin typeface="Franklin Gothic Book" panose="020B0503020102020204" pitchFamily="34" charset="0"/>
              </a:rPr>
              <a:t>.</a:t>
            </a:r>
          </a:p>
        </p:txBody>
      </p:sp>
      <p:pic>
        <p:nvPicPr>
          <p:cNvPr id="11" name="Picture 8" descr="Spain coal mining industr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6449" y="3849445"/>
            <a:ext cx="3428649" cy="2280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4851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7F56EA8-0B4C-4C22-83C6-2C8C06BD8632}"/>
              </a:ext>
            </a:extLst>
          </p:cNvPr>
          <p:cNvSpPr/>
          <p:nvPr/>
        </p:nvSpPr>
        <p:spPr>
          <a:xfrm>
            <a:off x="0" y="0"/>
            <a:ext cx="107950" cy="6858000"/>
          </a:xfrm>
          <a:prstGeom prst="rect">
            <a:avLst/>
          </a:prstGeom>
          <a:solidFill>
            <a:srgbClr val="AA1C37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E" kern="0" dirty="0">
              <a:solidFill>
                <a:srgbClr val="FF0000"/>
              </a:solidFill>
              <a:latin typeface="Calibri"/>
              <a:ea typeface="Geneva" pitchFamily="-106" charset="-128"/>
            </a:endParaRPr>
          </a:p>
        </p:txBody>
      </p:sp>
      <p:sp>
        <p:nvSpPr>
          <p:cNvPr id="32771" name="Title 1">
            <a:extLst>
              <a:ext uri="{FF2B5EF4-FFF2-40B4-BE49-F238E27FC236}">
                <a16:creationId xmlns:a16="http://schemas.microsoft.com/office/drawing/2014/main" id="{A42FF1DE-9526-4FF3-A318-6C8FFFC6A1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4863" y="-2108200"/>
            <a:ext cx="6264275" cy="204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en-US" altLang="en-US" sz="3000">
              <a:solidFill>
                <a:srgbClr val="F3F2E9"/>
              </a:solidFill>
            </a:endParaRPr>
          </a:p>
        </p:txBody>
      </p:sp>
      <p:sp>
        <p:nvSpPr>
          <p:cNvPr id="32772" name="Slide Number Placeholder 6">
            <a:extLst>
              <a:ext uri="{FF2B5EF4-FFF2-40B4-BE49-F238E27FC236}">
                <a16:creationId xmlns:a16="http://schemas.microsoft.com/office/drawing/2014/main" id="{D13344E8-59CB-42C5-9D22-4A2BE85E4A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0A25D31-3B1E-42D8-AE87-4AF163F3C5E9}" type="slidenum">
              <a:rPr lang="en-US" altLang="nb-NO" smtClean="0">
                <a:solidFill>
                  <a:srgbClr val="000000"/>
                </a:solidFill>
              </a:rPr>
              <a:pPr/>
              <a:t>11</a:t>
            </a:fld>
            <a:endParaRPr lang="en-US" altLang="nb-NO">
              <a:solidFill>
                <a:srgbClr val="000000"/>
              </a:solidFill>
            </a:endParaRPr>
          </a:p>
        </p:txBody>
      </p:sp>
      <p:sp>
        <p:nvSpPr>
          <p:cNvPr id="32774" name="Title 3">
            <a:extLst>
              <a:ext uri="{FF2B5EF4-FFF2-40B4-BE49-F238E27FC236}">
                <a16:creationId xmlns:a16="http://schemas.microsoft.com/office/drawing/2014/main" id="{A0E5636E-F135-4E0F-92B2-36C674570B0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2848" y="335756"/>
            <a:ext cx="7643812" cy="635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nb-NO" altLang="nb-NO" sz="2800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And many others places...</a:t>
            </a:r>
            <a:endParaRPr lang="nb-NO" altLang="nb-NO" sz="2800" dirty="0">
              <a:solidFill>
                <a:schemeClr val="tx1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32775" name="Picture 2">
            <a:extLst>
              <a:ext uri="{FF2B5EF4-FFF2-40B4-BE49-F238E27FC236}">
                <a16:creationId xmlns:a16="http://schemas.microsoft.com/office/drawing/2014/main" id="{BD6EFB94-445C-4168-9AD6-CB563A975E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38" y="0"/>
            <a:ext cx="1847850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ECCA00F-9944-4084-B29C-DFDD8A5B60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2848" y="970756"/>
            <a:ext cx="8317315" cy="371043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1600" b="1" dirty="0" smtClean="0">
                <a:latin typeface="Franklin Gothic Book" panose="020B0503020102020204" pitchFamily="34" charset="0"/>
              </a:rPr>
              <a:t>New York : </a:t>
            </a:r>
          </a:p>
          <a:p>
            <a:pPr marL="400050" algn="just"/>
            <a:r>
              <a:rPr lang="en-US" sz="1600" dirty="0" smtClean="0">
                <a:latin typeface="Franklin Gothic Book" panose="020B0503020102020204" pitchFamily="34" charset="0"/>
              </a:rPr>
              <a:t>9 </a:t>
            </a:r>
            <a:r>
              <a:rPr lang="en-US" sz="1600" dirty="0">
                <a:latin typeface="Franklin Gothic Book" panose="020B0503020102020204" pitchFamily="34" charset="0"/>
              </a:rPr>
              <a:t>GW offshore </a:t>
            </a:r>
            <a:r>
              <a:rPr lang="en-US" sz="1600" dirty="0" smtClean="0">
                <a:latin typeface="Franklin Gothic Book" panose="020B0503020102020204" pitchFamily="34" charset="0"/>
              </a:rPr>
              <a:t>wind, </a:t>
            </a:r>
          </a:p>
          <a:p>
            <a:pPr marL="400050" algn="just"/>
            <a:r>
              <a:rPr lang="en-US" sz="1600" dirty="0" smtClean="0">
                <a:latin typeface="Franklin Gothic Book" panose="020B0503020102020204" pitchFamily="34" charset="0"/>
              </a:rPr>
              <a:t>supported </a:t>
            </a:r>
            <a:r>
              <a:rPr lang="en-US" sz="1600" dirty="0">
                <a:latin typeface="Franklin Gothic Book" panose="020B0503020102020204" pitchFamily="34" charset="0"/>
              </a:rPr>
              <a:t>by/advocated for by </a:t>
            </a:r>
            <a:r>
              <a:rPr lang="en-US" sz="1600" dirty="0" smtClean="0">
                <a:latin typeface="Franklin Gothic Book" panose="020B0503020102020204" pitchFamily="34" charset="0"/>
              </a:rPr>
              <a:t>unions (</a:t>
            </a:r>
            <a:r>
              <a:rPr lang="en-US" sz="1600" i="1" dirty="0" smtClean="0">
                <a:latin typeface="Franklin Gothic Book" panose="020B0503020102020204" pitchFamily="34" charset="0"/>
              </a:rPr>
              <a:t>Climate </a:t>
            </a:r>
            <a:r>
              <a:rPr lang="en-US" sz="1600" i="1" dirty="0">
                <a:latin typeface="Franklin Gothic Book" panose="020B0503020102020204" pitchFamily="34" charset="0"/>
              </a:rPr>
              <a:t>Jobs </a:t>
            </a:r>
            <a:r>
              <a:rPr lang="en-US" sz="1600" i="1" dirty="0" smtClean="0">
                <a:latin typeface="Franklin Gothic Book" panose="020B0503020102020204" pitchFamily="34" charset="0"/>
              </a:rPr>
              <a:t>NY</a:t>
            </a:r>
            <a:r>
              <a:rPr lang="en-US" sz="1600" dirty="0" smtClean="0">
                <a:latin typeface="Franklin Gothic Book" panose="020B0503020102020204" pitchFamily="34" charset="0"/>
              </a:rPr>
              <a:t>) </a:t>
            </a:r>
            <a:endParaRPr lang="en-US" sz="1600" dirty="0">
              <a:latin typeface="Franklin Gothic Book" panose="020B0503020102020204" pitchFamily="34" charset="0"/>
            </a:endParaRPr>
          </a:p>
          <a:p>
            <a:pPr marL="0" indent="0" algn="just">
              <a:buNone/>
            </a:pPr>
            <a:r>
              <a:rPr lang="en-US" sz="1600" b="1" dirty="0" smtClean="0">
                <a:latin typeface="Franklin Gothic Book" panose="020B0503020102020204" pitchFamily="34" charset="0"/>
              </a:rPr>
              <a:t>California </a:t>
            </a:r>
          </a:p>
          <a:p>
            <a:pPr algn="just"/>
            <a:r>
              <a:rPr lang="en-US" sz="1600" dirty="0" smtClean="0">
                <a:latin typeface="Franklin Gothic Book" panose="020B0503020102020204" pitchFamily="34" charset="0"/>
              </a:rPr>
              <a:t>100</a:t>
            </a:r>
            <a:r>
              <a:rPr lang="en-US" sz="1600" dirty="0">
                <a:latin typeface="Franklin Gothic Book" panose="020B0503020102020204" pitchFamily="34" charset="0"/>
              </a:rPr>
              <a:t>% renewable and clean energy target, supported by organized </a:t>
            </a:r>
            <a:r>
              <a:rPr lang="en-US" sz="1600" dirty="0" smtClean="0">
                <a:latin typeface="Franklin Gothic Book" panose="020B0503020102020204" pitchFamily="34" charset="0"/>
              </a:rPr>
              <a:t>labor</a:t>
            </a:r>
            <a:r>
              <a:rPr lang="en-US" sz="1600" dirty="0">
                <a:latin typeface="Franklin Gothic Book" panose="020B0503020102020204" pitchFamily="34" charset="0"/>
              </a:rPr>
              <a:t> </a:t>
            </a:r>
            <a:endParaRPr lang="en-US" sz="1600" dirty="0" smtClean="0">
              <a:latin typeface="Franklin Gothic Book" panose="020B0503020102020204" pitchFamily="34" charset="0"/>
            </a:endParaRPr>
          </a:p>
          <a:p>
            <a:pPr algn="just"/>
            <a:r>
              <a:rPr lang="en-US" sz="1600" dirty="0" smtClean="0">
                <a:latin typeface="Franklin Gothic Book" panose="020B0503020102020204" pitchFamily="34" charset="0"/>
              </a:rPr>
              <a:t>Public </a:t>
            </a:r>
            <a:r>
              <a:rPr lang="en-US" sz="1600" dirty="0">
                <a:latin typeface="Franklin Gothic Book" panose="020B0503020102020204" pitchFamily="34" charset="0"/>
              </a:rPr>
              <a:t>transport in LA, supported by a coalition of organized labor and community groups.</a:t>
            </a:r>
          </a:p>
          <a:p>
            <a:pPr marL="0" indent="0" algn="just">
              <a:buNone/>
            </a:pPr>
            <a:r>
              <a:rPr lang="en-US" sz="1600" b="1" dirty="0">
                <a:latin typeface="Franklin Gothic Book" panose="020B0503020102020204" pitchFamily="34" charset="0"/>
              </a:rPr>
              <a:t>Victoria Transfer </a:t>
            </a:r>
            <a:r>
              <a:rPr lang="en-US" sz="1600" b="1" dirty="0" smtClean="0">
                <a:latin typeface="Franklin Gothic Book" panose="020B0503020102020204" pitchFamily="34" charset="0"/>
              </a:rPr>
              <a:t>Agreement (Australia) </a:t>
            </a:r>
          </a:p>
          <a:p>
            <a:pPr algn="just"/>
            <a:r>
              <a:rPr lang="en-US" sz="1600" dirty="0" smtClean="0">
                <a:latin typeface="Franklin Gothic Book" panose="020B0503020102020204" pitchFamily="34" charset="0"/>
              </a:rPr>
              <a:t>Unions </a:t>
            </a:r>
            <a:r>
              <a:rPr lang="en-US" sz="1600" dirty="0">
                <a:latin typeface="Franklin Gothic Book" panose="020B0503020102020204" pitchFamily="34" charset="0"/>
              </a:rPr>
              <a:t>negotiated a plant closure, mine remediation and worker transfer agreement covering multiple sites, exchanging some wage demands for the agreement. </a:t>
            </a:r>
          </a:p>
          <a:p>
            <a:pPr marL="0" indent="0" algn="just">
              <a:buNone/>
            </a:pPr>
            <a:r>
              <a:rPr lang="en-US" sz="1600" b="1" dirty="0">
                <a:latin typeface="Franklin Gothic Book" panose="020B0503020102020204" pitchFamily="34" charset="0"/>
              </a:rPr>
              <a:t>Liddell Power Plant </a:t>
            </a:r>
            <a:r>
              <a:rPr lang="en-US" sz="1600" b="1" dirty="0" smtClean="0">
                <a:latin typeface="Franklin Gothic Book" panose="020B0503020102020204" pitchFamily="34" charset="0"/>
              </a:rPr>
              <a:t>Agreement (Australia) </a:t>
            </a:r>
            <a:endParaRPr lang="en-US" sz="1600" b="1" dirty="0">
              <a:latin typeface="Franklin Gothic Book" panose="020B0503020102020204" pitchFamily="34" charset="0"/>
            </a:endParaRPr>
          </a:p>
          <a:p>
            <a:pPr algn="just"/>
            <a:r>
              <a:rPr lang="en-US" sz="1600" dirty="0">
                <a:latin typeface="Franklin Gothic Book" panose="020B0503020102020204" pitchFamily="34" charset="0"/>
              </a:rPr>
              <a:t>Unions negotiated a closure agreement with AGL, the plant owner. </a:t>
            </a:r>
          </a:p>
          <a:p>
            <a:pPr algn="just"/>
            <a:r>
              <a:rPr lang="en-US" sz="1600" dirty="0">
                <a:latin typeface="Franklin Gothic Book" panose="020B0503020102020204" pitchFamily="34" charset="0"/>
              </a:rPr>
              <a:t>Coal-fired power will be replaced with solar, gas, wind, and distribution </a:t>
            </a:r>
            <a:endParaRPr lang="en-US" sz="1600" dirty="0" smtClean="0">
              <a:latin typeface="Franklin Gothic Book" panose="020B0503020102020204" pitchFamily="34" charset="0"/>
            </a:endParaRPr>
          </a:p>
          <a:p>
            <a:pPr marL="0" indent="0" algn="just">
              <a:buNone/>
            </a:pPr>
            <a:r>
              <a:rPr lang="en-US" sz="1600" b="1" dirty="0" smtClean="0">
                <a:latin typeface="Franklin Gothic Book" panose="020B0503020102020204" pitchFamily="34" charset="0"/>
              </a:rPr>
              <a:t>New Zeeland</a:t>
            </a:r>
          </a:p>
          <a:p>
            <a:pPr algn="just"/>
            <a:r>
              <a:rPr lang="en-US" sz="1600" dirty="0" smtClean="0">
                <a:latin typeface="Franklin Gothic Book" panose="020B0503020102020204" pitchFamily="34" charset="0"/>
              </a:rPr>
              <a:t>Just Transition Committee </a:t>
            </a:r>
            <a:endParaRPr lang="en-US" sz="1600" dirty="0" smtClean="0">
              <a:latin typeface="Franklin Gothic Book" panose="020B0503020102020204" pitchFamily="34" charset="0"/>
            </a:endParaRPr>
          </a:p>
          <a:p>
            <a:pPr marL="0" indent="0" algn="just">
              <a:buNone/>
            </a:pPr>
            <a:r>
              <a:rPr lang="en-US" sz="1600" b="1" dirty="0" smtClean="0">
                <a:latin typeface="Franklin Gothic Book" panose="020B0503020102020204" pitchFamily="34" charset="0"/>
              </a:rPr>
              <a:t>Nigeria</a:t>
            </a:r>
          </a:p>
          <a:p>
            <a:pPr algn="just"/>
            <a:r>
              <a:rPr lang="en-US" sz="1600" dirty="0" smtClean="0">
                <a:latin typeface="Franklin Gothic Book" panose="020B0503020102020204" pitchFamily="34" charset="0"/>
              </a:rPr>
              <a:t>Project on agriculture and oil</a:t>
            </a:r>
          </a:p>
          <a:p>
            <a:pPr algn="just"/>
            <a:r>
              <a:rPr lang="en-US" sz="1600" dirty="0" smtClean="0">
                <a:latin typeface="Franklin Gothic Book" panose="020B0503020102020204" pitchFamily="34" charset="0"/>
              </a:rPr>
              <a:t>Integrate JT in NDC’s</a:t>
            </a:r>
            <a:endParaRPr lang="en-US" sz="1600" dirty="0" smtClean="0">
              <a:latin typeface="Franklin Gothic Book" panose="020B0503020102020204" pitchFamily="34" charset="0"/>
            </a:endParaRPr>
          </a:p>
          <a:p>
            <a:pPr marL="0" indent="0" algn="just">
              <a:buNone/>
            </a:pPr>
            <a:r>
              <a:rPr lang="en-US" sz="1600" dirty="0" smtClean="0">
                <a:latin typeface="Franklin Gothic Book" panose="020B0503020102020204" pitchFamily="34" charset="0"/>
              </a:rPr>
              <a:t>….</a:t>
            </a:r>
            <a:endParaRPr lang="en-US" sz="16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408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9AFDE2-CA21-4689-935B-ED22BDDC016B}" type="slidenum">
              <a:rPr lang="en-US" altLang="nb-NO" smtClean="0"/>
              <a:pPr>
                <a:defRPr/>
              </a:pPr>
              <a:t>12</a:t>
            </a:fld>
            <a:endParaRPr lang="en-US" altLang="nb-NO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9FA6C52-F270-43D6-A3A1-85151B62BD68}"/>
              </a:ext>
            </a:extLst>
          </p:cNvPr>
          <p:cNvSpPr/>
          <p:nvPr/>
        </p:nvSpPr>
        <p:spPr>
          <a:xfrm>
            <a:off x="0" y="0"/>
            <a:ext cx="107950" cy="6858000"/>
          </a:xfrm>
          <a:prstGeom prst="rect">
            <a:avLst/>
          </a:prstGeom>
          <a:solidFill>
            <a:srgbClr val="AA1C37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E" kern="0" dirty="0">
              <a:solidFill>
                <a:srgbClr val="FF0000"/>
              </a:solidFill>
              <a:latin typeface="Calibri"/>
              <a:ea typeface="Geneva" pitchFamily="-106" charset="-128"/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B869F176-C194-419A-86CD-867C49ABEB70}"/>
              </a:ext>
            </a:extLst>
          </p:cNvPr>
          <p:cNvSpPr txBox="1">
            <a:spLocks/>
          </p:cNvSpPr>
          <p:nvPr/>
        </p:nvSpPr>
        <p:spPr bwMode="auto">
          <a:xfrm>
            <a:off x="467544" y="2526706"/>
            <a:ext cx="7643812" cy="878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C78FBF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AA61A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AA61A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AA61A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AA61A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AA61A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AA61A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AA61A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AA61A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nb-NO" altLang="nb-NO" sz="5400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Conclusions </a:t>
            </a:r>
            <a:endParaRPr lang="nb-NO" altLang="nb-NO" sz="5400" dirty="0">
              <a:solidFill>
                <a:schemeClr val="tx1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29DF5C80-EBB3-4A9E-BDF2-5ECC73C985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38" y="0"/>
            <a:ext cx="1847850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331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Slide Number Placeholder 3">
            <a:extLst>
              <a:ext uri="{FF2B5EF4-FFF2-40B4-BE49-F238E27FC236}">
                <a16:creationId xmlns:a16="http://schemas.microsoft.com/office/drawing/2014/main" id="{C165EE07-1713-41C8-8939-48A28A4C114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746A683-62B1-4042-B423-64A96C0FFF8E}" type="slidenum">
              <a:rPr lang="en-US" altLang="nb-NO" smtClean="0">
                <a:solidFill>
                  <a:srgbClr val="000000"/>
                </a:solidFill>
              </a:rPr>
              <a:pPr/>
              <a:t>13</a:t>
            </a:fld>
            <a:endParaRPr lang="en-US" altLang="nb-NO" dirty="0">
              <a:solidFill>
                <a:srgbClr val="000000"/>
              </a:solidFill>
            </a:endParaRPr>
          </a:p>
        </p:txBody>
      </p:sp>
      <p:pic>
        <p:nvPicPr>
          <p:cNvPr id="41989" name="Picture 2">
            <a:extLst>
              <a:ext uri="{FF2B5EF4-FFF2-40B4-BE49-F238E27FC236}">
                <a16:creationId xmlns:a16="http://schemas.microsoft.com/office/drawing/2014/main" id="{29DF5C80-EBB3-4A9E-BDF2-5ECC73C985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38" y="0"/>
            <a:ext cx="1847850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0106201-0307-4593-837B-96B1EC5180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09728" cy="685800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67544" y="387498"/>
            <a:ext cx="6120680" cy="531516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/>
              <a:t>From a concept to realities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87111F4-590D-49ED-8FC7-141BD00694C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84784"/>
            <a:ext cx="8143795" cy="4387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37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9F42B10-CF73-43C0-90B7-706F2A9DB7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781236"/>
            <a:ext cx="5583560" cy="2791780"/>
          </a:xfrm>
        </p:spPr>
      </p:pic>
      <p:sp>
        <p:nvSpPr>
          <p:cNvPr id="41988" name="Slide Number Placeholder 3">
            <a:extLst>
              <a:ext uri="{FF2B5EF4-FFF2-40B4-BE49-F238E27FC236}">
                <a16:creationId xmlns:a16="http://schemas.microsoft.com/office/drawing/2014/main" id="{C165EE07-1713-41C8-8939-48A28A4C114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746A683-62B1-4042-B423-64A96C0FFF8E}" type="slidenum">
              <a:rPr lang="en-US" altLang="nb-NO" smtClean="0">
                <a:solidFill>
                  <a:srgbClr val="000000"/>
                </a:solidFill>
              </a:rPr>
              <a:pPr/>
              <a:t>14</a:t>
            </a:fld>
            <a:endParaRPr lang="en-US" altLang="nb-NO">
              <a:solidFill>
                <a:srgbClr val="000000"/>
              </a:solidFill>
            </a:endParaRPr>
          </a:p>
        </p:txBody>
      </p:sp>
      <p:pic>
        <p:nvPicPr>
          <p:cNvPr id="41989" name="Picture 2">
            <a:extLst>
              <a:ext uri="{FF2B5EF4-FFF2-40B4-BE49-F238E27FC236}">
                <a16:creationId xmlns:a16="http://schemas.microsoft.com/office/drawing/2014/main" id="{29DF5C80-EBB3-4A9E-BDF2-5ECC73C985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38" y="0"/>
            <a:ext cx="1847850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3DE2E75-DEE0-4104-8F37-ECA144D29F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195" y="3573016"/>
            <a:ext cx="5568093" cy="279178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090A031-4608-4A7D-8B6F-6F7D90EA33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0972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520" y="266784"/>
            <a:ext cx="6677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Just </a:t>
            </a:r>
            <a:r>
              <a:rPr lang="en-US" sz="2400" b="1" dirty="0" smtClean="0"/>
              <a:t>transition is about workers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74924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Slide Number Placeholder 3">
            <a:extLst>
              <a:ext uri="{FF2B5EF4-FFF2-40B4-BE49-F238E27FC236}">
                <a16:creationId xmlns:a16="http://schemas.microsoft.com/office/drawing/2014/main" id="{C165EE07-1713-41C8-8939-48A28A4C114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746A683-62B1-4042-B423-64A96C0FFF8E}" type="slidenum">
              <a:rPr lang="en-US" altLang="nb-NO" smtClean="0">
                <a:solidFill>
                  <a:srgbClr val="000000"/>
                </a:solidFill>
              </a:rPr>
              <a:pPr/>
              <a:t>15</a:t>
            </a:fld>
            <a:endParaRPr lang="en-US" altLang="nb-NO" dirty="0">
              <a:solidFill>
                <a:srgbClr val="000000"/>
              </a:solidFill>
            </a:endParaRPr>
          </a:p>
        </p:txBody>
      </p:sp>
      <p:pic>
        <p:nvPicPr>
          <p:cNvPr id="41989" name="Picture 2">
            <a:extLst>
              <a:ext uri="{FF2B5EF4-FFF2-40B4-BE49-F238E27FC236}">
                <a16:creationId xmlns:a16="http://schemas.microsoft.com/office/drawing/2014/main" id="{29DF5C80-EBB3-4A9E-BDF2-5ECC73C985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303" y="0"/>
            <a:ext cx="2099985" cy="1484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0AF41F2-EEDA-4803-9D83-4E5F78705A39}"/>
              </a:ext>
            </a:extLst>
          </p:cNvPr>
          <p:cNvSpPr txBox="1"/>
          <p:nvPr/>
        </p:nvSpPr>
        <p:spPr>
          <a:xfrm>
            <a:off x="582833" y="264226"/>
            <a:ext cx="56886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cs typeface="Arial" panose="020B0604020202020204" pitchFamily="34" charset="0"/>
              </a:rPr>
              <a:t>Workers are </a:t>
            </a:r>
            <a:r>
              <a:rPr lang="en-US" sz="3200" b="1" dirty="0">
                <a:cs typeface="Arial" panose="020B0604020202020204" pitchFamily="34" charset="0"/>
              </a:rPr>
              <a:t>part of the solution! </a:t>
            </a:r>
            <a:endParaRPr lang="en-US" sz="3200" b="1" dirty="0"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AA718D6-C653-451B-B273-3295D0C5CB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09728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0AF41F2-EEDA-4803-9D83-4E5F78705A39}"/>
              </a:ext>
            </a:extLst>
          </p:cNvPr>
          <p:cNvSpPr txBox="1"/>
          <p:nvPr/>
        </p:nvSpPr>
        <p:spPr>
          <a:xfrm>
            <a:off x="567235" y="1700498"/>
            <a:ext cx="835292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BE" altLang="en-US" sz="2400" dirty="0" smtClean="0">
                <a:cs typeface="Arial" panose="020B0604020202020204" pitchFamily="34" charset="0"/>
              </a:rPr>
              <a:t>No </a:t>
            </a:r>
            <a:r>
              <a:rPr lang="fr-BE" altLang="en-US" sz="2400" dirty="0">
                <a:cs typeface="Arial" panose="020B0604020202020204" pitchFamily="34" charset="0"/>
              </a:rPr>
              <a:t>« one size </a:t>
            </a:r>
            <a:r>
              <a:rPr lang="fr-BE" altLang="en-US" sz="2400" dirty="0" err="1">
                <a:cs typeface="Arial" panose="020B0604020202020204" pitchFamily="34" charset="0"/>
              </a:rPr>
              <a:t>fits</a:t>
            </a:r>
            <a:r>
              <a:rPr lang="fr-BE" altLang="en-US" sz="2400" dirty="0">
                <a:cs typeface="Arial" panose="020B0604020202020204" pitchFamily="34" charset="0"/>
              </a:rPr>
              <a:t> all »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dirty="0">
                <a:cs typeface="Arial" panose="020B0604020202020204" pitchFamily="34" charset="0"/>
              </a:rPr>
              <a:t>Learning </a:t>
            </a:r>
            <a:r>
              <a:rPr lang="en-US" sz="2400" dirty="0" smtClean="0">
                <a:cs typeface="Arial" panose="020B0604020202020204" pitchFamily="34" charset="0"/>
              </a:rPr>
              <a:t>process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dirty="0" smtClean="0">
                <a:cs typeface="Arial" panose="020B0604020202020204" pitchFamily="34" charset="0"/>
              </a:rPr>
              <a:t>Anticipation vs Reaction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kern="1200" dirty="0" smtClean="0">
                <a:solidFill>
                  <a:schemeClr val="tx1"/>
                </a:solidFill>
                <a:cs typeface="Arial" panose="020B0604020202020204" pitchFamily="34" charset="0"/>
              </a:rPr>
              <a:t>Social dialogue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dirty="0" smtClean="0">
                <a:cs typeface="Arial" panose="020B0604020202020204" pitchFamily="34" charset="0"/>
              </a:rPr>
              <a:t>Investment</a:t>
            </a:r>
            <a:endParaRPr lang="en-US" sz="2400" kern="1200" dirty="0" smtClean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dirty="0" smtClean="0">
                <a:cs typeface="Arial" panose="020B0604020202020204" pitchFamily="34" charset="0"/>
              </a:rPr>
              <a:t>Political will </a:t>
            </a:r>
            <a:endParaRPr lang="en-US" sz="2400" dirty="0"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dirty="0" smtClean="0">
                <a:cs typeface="Arial" panose="020B0604020202020204" pitchFamily="34" charset="0"/>
              </a:rPr>
              <a:t>Coherence</a:t>
            </a:r>
            <a:endParaRPr lang="en-US" sz="2400" kern="1200" dirty="0" smtClean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383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9AFDE2-CA21-4689-935B-ED22BDDC016B}" type="slidenum">
              <a:rPr lang="en-US" altLang="nb-NO" smtClean="0"/>
              <a:pPr>
                <a:defRPr/>
              </a:pPr>
              <a:t>16</a:t>
            </a:fld>
            <a:endParaRPr lang="en-US" altLang="nb-NO"/>
          </a:p>
        </p:txBody>
      </p:sp>
      <p:sp>
        <p:nvSpPr>
          <p:cNvPr id="5" name="Rechthoek 4">
            <a:extLst/>
          </p:cNvPr>
          <p:cNvSpPr/>
          <p:nvPr/>
        </p:nvSpPr>
        <p:spPr>
          <a:xfrm>
            <a:off x="1677988" y="5191125"/>
            <a:ext cx="57639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nb-NO" sz="2800" b="1" dirty="0">
                <a:solidFill>
                  <a:schemeClr val="accent6"/>
                </a:solidFill>
              </a:rPr>
              <a:t>https://www.justtransitioncentre.org</a:t>
            </a:r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4321" y="0"/>
            <a:ext cx="3039679" cy="1903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Intro JC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381" y="2793207"/>
            <a:ext cx="6126162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4534772" y="5737691"/>
            <a:ext cx="45735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fr-BE" altLang="en-US" dirty="0">
                <a:hlinkClick r:id="rId4"/>
              </a:rPr>
              <a:t>sebastien.storme@justtransitioncentre.org</a:t>
            </a:r>
            <a:r>
              <a:rPr lang="fr-BE" altLang="en-US" dirty="0"/>
              <a:t> </a:t>
            </a:r>
            <a:endParaRPr lang="en-US" altLang="en-US" dirty="0"/>
          </a:p>
        </p:txBody>
      </p:sp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577343" y="581274"/>
            <a:ext cx="505936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fr-BE" altLang="en-US" sz="2800" b="1" dirty="0" err="1"/>
              <a:t>Thank</a:t>
            </a:r>
            <a:r>
              <a:rPr lang="fr-BE" altLang="en-US" sz="2800" b="1" dirty="0"/>
              <a:t> </a:t>
            </a:r>
            <a:r>
              <a:rPr lang="fr-BE" altLang="en-US" sz="2800" b="1" dirty="0" err="1"/>
              <a:t>you</a:t>
            </a:r>
            <a:r>
              <a:rPr lang="fr-BE" altLang="en-US" sz="2800" b="1" dirty="0"/>
              <a:t> for </a:t>
            </a:r>
            <a:r>
              <a:rPr lang="fr-BE" altLang="en-US" sz="2800" b="1" dirty="0" err="1"/>
              <a:t>your</a:t>
            </a:r>
            <a:r>
              <a:rPr lang="fr-BE" altLang="en-US" sz="2800" b="1" dirty="0"/>
              <a:t> attention</a:t>
            </a:r>
            <a:endParaRPr lang="en-US" altLang="en-US" sz="2800" b="1" dirty="0"/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1043608" y="1684834"/>
            <a:ext cx="817245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fr-BE" altLang="en-US" dirty="0"/>
              <a:t>« </a:t>
            </a:r>
            <a:r>
              <a:rPr lang="fr-BE" altLang="en-US" i="1" dirty="0"/>
              <a:t>Public opinion  </a:t>
            </a:r>
            <a:r>
              <a:rPr lang="fr-BE" altLang="en-US" i="1" dirty="0" err="1"/>
              <a:t>currently</a:t>
            </a:r>
            <a:r>
              <a:rPr lang="fr-BE" altLang="en-US" i="1" dirty="0"/>
              <a:t> supports </a:t>
            </a:r>
            <a:r>
              <a:rPr lang="fr-BE" altLang="en-US" i="1" dirty="0" err="1"/>
              <a:t>climate</a:t>
            </a:r>
            <a:r>
              <a:rPr lang="fr-BE" altLang="en-US" i="1" dirty="0"/>
              <a:t> change-</a:t>
            </a:r>
            <a:r>
              <a:rPr lang="fr-BE" altLang="en-US" i="1" dirty="0" err="1"/>
              <a:t>fighting</a:t>
            </a:r>
            <a:r>
              <a:rPr lang="fr-BE" altLang="en-US" i="1" dirty="0"/>
              <a:t> efforts, but if </a:t>
            </a:r>
            <a:r>
              <a:rPr lang="fr-BE" altLang="en-US" i="1" dirty="0" err="1"/>
              <a:t>working</a:t>
            </a:r>
            <a:r>
              <a:rPr lang="fr-BE" altLang="en-US" i="1" dirty="0"/>
              <a:t> people </a:t>
            </a:r>
            <a:r>
              <a:rPr lang="fr-BE" altLang="en-US" i="1" dirty="0" smtClean="0"/>
              <a:t>are </a:t>
            </a:r>
            <a:r>
              <a:rPr lang="fr-BE" altLang="en-US" i="1" dirty="0" err="1"/>
              <a:t>left</a:t>
            </a:r>
            <a:r>
              <a:rPr lang="fr-BE" altLang="en-US" i="1" dirty="0"/>
              <a:t> </a:t>
            </a:r>
            <a:r>
              <a:rPr lang="fr-BE" altLang="en-US" i="1" dirty="0" err="1"/>
              <a:t>with</a:t>
            </a:r>
            <a:r>
              <a:rPr lang="fr-BE" altLang="en-US" i="1" dirty="0"/>
              <a:t> </a:t>
            </a:r>
            <a:r>
              <a:rPr lang="fr-BE" altLang="en-US" i="1" dirty="0" err="1"/>
              <a:t>greater</a:t>
            </a:r>
            <a:r>
              <a:rPr lang="fr-BE" altLang="en-US" i="1" dirty="0"/>
              <a:t> </a:t>
            </a:r>
            <a:r>
              <a:rPr lang="fr-BE" altLang="en-US" i="1" dirty="0" err="1"/>
              <a:t>economic</a:t>
            </a:r>
            <a:r>
              <a:rPr lang="fr-BE" altLang="en-US" i="1" dirty="0"/>
              <a:t> </a:t>
            </a:r>
            <a:r>
              <a:rPr lang="fr-BE" altLang="en-US" i="1" dirty="0" err="1"/>
              <a:t>security</a:t>
            </a:r>
            <a:r>
              <a:rPr lang="fr-BE" altLang="en-US" i="1" dirty="0"/>
              <a:t> </a:t>
            </a:r>
            <a:r>
              <a:rPr lang="fr-BE" altLang="en-US" i="1" dirty="0" err="1"/>
              <a:t>than</a:t>
            </a:r>
            <a:r>
              <a:rPr lang="fr-BE" altLang="en-US" i="1" dirty="0"/>
              <a:t> </a:t>
            </a:r>
            <a:r>
              <a:rPr lang="fr-BE" altLang="en-US" i="1" dirty="0" err="1"/>
              <a:t>before</a:t>
            </a:r>
            <a:r>
              <a:rPr lang="fr-BE" altLang="en-US" i="1" dirty="0"/>
              <a:t>, a </a:t>
            </a:r>
            <a:r>
              <a:rPr lang="fr-BE" altLang="en-US" i="1" dirty="0" err="1"/>
              <a:t>backclash</a:t>
            </a:r>
            <a:r>
              <a:rPr lang="fr-BE" altLang="en-US" i="1" dirty="0"/>
              <a:t> </a:t>
            </a:r>
            <a:r>
              <a:rPr lang="fr-BE" altLang="en-US" i="1" dirty="0" err="1"/>
              <a:t>could</a:t>
            </a:r>
            <a:r>
              <a:rPr lang="fr-BE" altLang="en-US" i="1" dirty="0"/>
              <a:t> </a:t>
            </a:r>
            <a:r>
              <a:rPr lang="fr-BE" altLang="en-US" i="1" dirty="0" err="1"/>
              <a:t>be</a:t>
            </a:r>
            <a:r>
              <a:rPr lang="fr-BE" altLang="en-US" i="1" dirty="0"/>
              <a:t> </a:t>
            </a:r>
            <a:r>
              <a:rPr lang="fr-BE" altLang="en-US" i="1" dirty="0" err="1"/>
              <a:t>generated</a:t>
            </a:r>
            <a:r>
              <a:rPr lang="fr-BE" altLang="en-US" dirty="0"/>
              <a:t> »</a:t>
            </a:r>
          </a:p>
          <a:p>
            <a:pPr algn="r"/>
            <a:r>
              <a:rPr lang="fr-BE" altLang="en-US" sz="1200" dirty="0"/>
              <a:t>Carla </a:t>
            </a:r>
            <a:r>
              <a:rPr lang="fr-BE" altLang="en-US" sz="1200" dirty="0" err="1"/>
              <a:t>Lipsig-Mummé</a:t>
            </a:r>
            <a:endParaRPr lang="fr-BE" altLang="en-US" sz="1200" dirty="0"/>
          </a:p>
          <a:p>
            <a:pPr algn="r"/>
            <a:r>
              <a:rPr lang="fr-BE" altLang="en-US" sz="1200" dirty="0"/>
              <a:t>Prof. of </a:t>
            </a:r>
            <a:r>
              <a:rPr lang="fr-BE" altLang="en-US" sz="1200" dirty="0" err="1"/>
              <a:t>work</a:t>
            </a:r>
            <a:r>
              <a:rPr lang="fr-BE" altLang="en-US" sz="1200" dirty="0"/>
              <a:t> and labour</a:t>
            </a:r>
          </a:p>
          <a:p>
            <a:pPr algn="r"/>
            <a:r>
              <a:rPr lang="fr-BE" altLang="en-US" sz="1200" dirty="0"/>
              <a:t>York </a:t>
            </a:r>
            <a:r>
              <a:rPr lang="fr-BE" altLang="en-US" sz="1200" dirty="0" err="1"/>
              <a:t>University</a:t>
            </a:r>
            <a:endParaRPr lang="en-US" altLang="en-US" sz="12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AA718D6-C653-451B-B273-3295D0C5CB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097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88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F86EAB5-0041-4942-BE4E-5E9D30AFB320}"/>
              </a:ext>
            </a:extLst>
          </p:cNvPr>
          <p:cNvSpPr/>
          <p:nvPr/>
        </p:nvSpPr>
        <p:spPr>
          <a:xfrm>
            <a:off x="0" y="0"/>
            <a:ext cx="107950" cy="6858000"/>
          </a:xfrm>
          <a:prstGeom prst="rect">
            <a:avLst/>
          </a:prstGeom>
          <a:solidFill>
            <a:srgbClr val="AA1C37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E" kern="0" dirty="0">
              <a:solidFill>
                <a:srgbClr val="FF0000"/>
              </a:solidFill>
              <a:latin typeface="Calibri"/>
              <a:ea typeface="Geneva" pitchFamily="-106" charset="-128"/>
            </a:endParaRPr>
          </a:p>
        </p:txBody>
      </p:sp>
      <p:sp>
        <p:nvSpPr>
          <p:cNvPr id="35843" name="Slide Number Placeholder 6">
            <a:extLst>
              <a:ext uri="{FF2B5EF4-FFF2-40B4-BE49-F238E27FC236}">
                <a16:creationId xmlns:a16="http://schemas.microsoft.com/office/drawing/2014/main" id="{6613091E-4EAC-4AA5-98B1-15C0C415E0E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B2E6EBF5-E253-40A8-8186-3904DBE7987D}" type="slidenum">
              <a:rPr lang="en-US" altLang="nb-NO" smtClean="0">
                <a:solidFill>
                  <a:srgbClr val="000000"/>
                </a:solidFill>
              </a:rPr>
              <a:pPr/>
              <a:t>2</a:t>
            </a:fld>
            <a:endParaRPr lang="en-US" altLang="nb-NO">
              <a:solidFill>
                <a:srgbClr val="000000"/>
              </a:solidFill>
            </a:endParaRPr>
          </a:p>
        </p:txBody>
      </p:sp>
      <p:sp>
        <p:nvSpPr>
          <p:cNvPr id="33797" name="Content Placeholder 6">
            <a:extLst>
              <a:ext uri="{FF2B5EF4-FFF2-40B4-BE49-F238E27FC236}">
                <a16:creationId xmlns:a16="http://schemas.microsoft.com/office/drawing/2014/main" id="{8A61408C-BFD4-418B-A8BF-D04DE48692BB}"/>
              </a:ext>
            </a:extLst>
          </p:cNvPr>
          <p:cNvSpPr>
            <a:spLocks noGrp="1"/>
          </p:cNvSpPr>
          <p:nvPr>
            <p:ph sz="half" idx="1"/>
          </p:nvPr>
        </p:nvSpPr>
        <p:spPr bwMode="auto">
          <a:xfrm>
            <a:off x="460376" y="1439068"/>
            <a:ext cx="3709987" cy="397986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GB" altLang="en-US" sz="1600" dirty="0">
                <a:latin typeface="Franklin Gothic Book" panose="020B0503020102020204" pitchFamily="34" charset="0"/>
                <a:ea typeface="Gibson Light"/>
                <a:cs typeface="Gibson Light"/>
              </a:rPr>
              <a:t>A sector, region or economy-wide process that produces the plans, policies and investments so that: </a:t>
            </a:r>
          </a:p>
          <a:p>
            <a:pPr>
              <a:buFontTx/>
              <a:buChar char="-"/>
              <a:defRPr/>
            </a:pPr>
            <a:r>
              <a:rPr lang="en-GB" altLang="en-US" sz="1600" dirty="0">
                <a:latin typeface="Franklin Gothic Book" panose="020B0503020102020204" pitchFamily="34" charset="0"/>
                <a:ea typeface="Gibson Light"/>
                <a:cs typeface="Gibson Light"/>
              </a:rPr>
              <a:t>Everyone has social protection;</a:t>
            </a:r>
          </a:p>
          <a:p>
            <a:pPr>
              <a:buFontTx/>
              <a:buChar char="-"/>
              <a:defRPr/>
            </a:pPr>
            <a:r>
              <a:rPr lang="en-GB" altLang="en-US" sz="1600" dirty="0">
                <a:latin typeface="Franklin Gothic Book" panose="020B0503020102020204" pitchFamily="34" charset="0"/>
                <a:ea typeface="Gibson Light"/>
                <a:cs typeface="Gibson Light"/>
              </a:rPr>
              <a:t>All jobs are decent; </a:t>
            </a:r>
          </a:p>
          <a:p>
            <a:pPr>
              <a:buFontTx/>
              <a:buChar char="-"/>
              <a:defRPr/>
            </a:pPr>
            <a:r>
              <a:rPr lang="en-GB" altLang="en-US" sz="1600" dirty="0">
                <a:latin typeface="Franklin Gothic Book" panose="020B0503020102020204" pitchFamily="34" charset="0"/>
                <a:ea typeface="Gibson Light"/>
                <a:cs typeface="Gibson Light"/>
              </a:rPr>
              <a:t>Emissions are low or at zero; </a:t>
            </a:r>
          </a:p>
          <a:p>
            <a:pPr>
              <a:buFontTx/>
              <a:buChar char="-"/>
              <a:defRPr/>
            </a:pPr>
            <a:r>
              <a:rPr lang="en-GB" altLang="en-US" sz="1600" dirty="0">
                <a:latin typeface="Franklin Gothic Book" panose="020B0503020102020204" pitchFamily="34" charset="0"/>
                <a:ea typeface="Gibson Light"/>
                <a:cs typeface="Gibson Light"/>
              </a:rPr>
              <a:t>Poverty is eliminated; and </a:t>
            </a:r>
          </a:p>
          <a:p>
            <a:pPr>
              <a:buFontTx/>
              <a:buChar char="-"/>
              <a:defRPr/>
            </a:pPr>
            <a:r>
              <a:rPr lang="en-GB" altLang="en-US" sz="1600" dirty="0">
                <a:latin typeface="Franklin Gothic Book" panose="020B0503020102020204" pitchFamily="34" charset="0"/>
                <a:ea typeface="Gibson Light"/>
                <a:cs typeface="Gibson Light"/>
              </a:rPr>
              <a:t>Communities are thriving and resilient. </a:t>
            </a:r>
          </a:p>
          <a:p>
            <a:pPr>
              <a:buFontTx/>
              <a:buChar char="-"/>
              <a:defRPr/>
            </a:pPr>
            <a:endParaRPr lang="en-GB" altLang="en-US" sz="1600" dirty="0">
              <a:latin typeface="Franklin Gothic Book" panose="020B0503020102020204" pitchFamily="34" charset="0"/>
              <a:ea typeface="Gibson Light"/>
              <a:cs typeface="Gibson Light"/>
            </a:endParaRPr>
          </a:p>
          <a:p>
            <a:pPr marL="0" indent="0">
              <a:buNone/>
              <a:defRPr/>
            </a:pPr>
            <a:r>
              <a:rPr lang="en-US" sz="1600" b="1" dirty="0">
                <a:latin typeface="Franklin Gothic Book" panose="020B0503020102020204" pitchFamily="34" charset="0"/>
              </a:rPr>
              <a:t>Just Transition includes both measures to reduce the impact of job and livelihood losses and industry phase-out on workers and communities, and measures to produce new, low emissions and decent jobs and livelihoods as well as healthy communities. </a:t>
            </a:r>
            <a:endParaRPr lang="nb-NO" altLang="nb-NO" sz="1600" b="1" dirty="0">
              <a:latin typeface="Franklin Gothic Book" panose="020B0503020102020204" pitchFamily="34" charset="0"/>
            </a:endParaRPr>
          </a:p>
        </p:txBody>
      </p:sp>
      <p:sp>
        <p:nvSpPr>
          <p:cNvPr id="35846" name="Title 2">
            <a:extLst>
              <a:ext uri="{FF2B5EF4-FFF2-40B4-BE49-F238E27FC236}">
                <a16:creationId xmlns:a16="http://schemas.microsoft.com/office/drawing/2014/main" id="{AE5CDB30-AA0E-489A-A455-0AC5D3A850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11498" y="620688"/>
            <a:ext cx="4054128" cy="635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400" dirty="0">
                <a:solidFill>
                  <a:schemeClr val="tx1"/>
                </a:solidFill>
                <a:latin typeface="Franklin Gothic Book" panose="020B0503020102020204" pitchFamily="34" charset="0"/>
              </a:rPr>
              <a:t>What is a Just Transition?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F047557F-B95F-4442-8FBD-FD7F3970AEED}"/>
              </a:ext>
            </a:extLst>
          </p:cNvPr>
          <p:cNvSpPr txBox="1">
            <a:spLocks/>
          </p:cNvSpPr>
          <p:nvPr/>
        </p:nvSpPr>
        <p:spPr>
          <a:xfrm>
            <a:off x="4776788" y="2684463"/>
            <a:ext cx="3930650" cy="1490662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dirty="0">
                <a:solidFill>
                  <a:srgbClr val="3F3F3F"/>
                </a:solidFill>
                <a:latin typeface="Gibson Light" charset="0"/>
                <a:ea typeface="Gibson Light" charset="0"/>
                <a:cs typeface="Gibson Light" charset="0"/>
                <a:sym typeface="Trebuchet MS"/>
              </a:rPr>
              <a:t>Defined in the </a:t>
            </a:r>
            <a:r>
              <a:rPr lang="en" dirty="0">
                <a:solidFill>
                  <a:srgbClr val="3F3F3F"/>
                </a:solidFill>
                <a:latin typeface="Gibson Light" charset="0"/>
                <a:ea typeface="Gibson Light" charset="0"/>
                <a:cs typeface="Gibson Light" charset="0"/>
                <a:sym typeface="Trebuchet MS"/>
              </a:rPr>
              <a:t>UN International Labor Organization’s global labor guidelines</a:t>
            </a:r>
            <a:r>
              <a:rPr lang="en-GB" dirty="0">
                <a:solidFill>
                  <a:srgbClr val="3F3F3F"/>
                </a:solidFill>
                <a:latin typeface="Gibson Light" charset="0"/>
                <a:ea typeface="Gibson Light" charset="0"/>
                <a:cs typeface="Gibson Light" charset="0"/>
                <a:sym typeface="Trebuchet MS"/>
              </a:rPr>
              <a:t>. </a:t>
            </a:r>
            <a:endParaRPr lang="en" dirty="0">
              <a:solidFill>
                <a:srgbClr val="3F3F3F"/>
              </a:solidFill>
              <a:latin typeface="Gibson Light" charset="0"/>
              <a:ea typeface="Gibson Light" charset="0"/>
              <a:cs typeface="Gibson Light" charset="0"/>
              <a:sym typeface="Trebuchet MS"/>
            </a:endParaRPr>
          </a:p>
          <a:p>
            <a:pPr>
              <a:defRPr/>
            </a:pPr>
            <a:endParaRPr lang="en-GB" dirty="0">
              <a:solidFill>
                <a:srgbClr val="000000"/>
              </a:solidFill>
              <a:latin typeface="Gibson Light" charset="0"/>
              <a:ea typeface="Gibson Light" charset="0"/>
              <a:cs typeface="Gibson Light" charset="0"/>
              <a:sym typeface="Trebuchet MS"/>
            </a:endParaRPr>
          </a:p>
        </p:txBody>
      </p:sp>
      <p:sp>
        <p:nvSpPr>
          <p:cNvPr id="35848" name="Title 1">
            <a:extLst>
              <a:ext uri="{FF2B5EF4-FFF2-40B4-BE49-F238E27FC236}">
                <a16:creationId xmlns:a16="http://schemas.microsoft.com/office/drawing/2014/main" id="{C2D23773-AF2C-4F25-9B40-E403FE0E03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8825" y="2151063"/>
            <a:ext cx="4537075" cy="214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en-US" altLang="en-US" sz="3000">
              <a:solidFill>
                <a:srgbClr val="F3F2E9"/>
              </a:solidFill>
            </a:endParaRPr>
          </a:p>
        </p:txBody>
      </p:sp>
      <p:sp>
        <p:nvSpPr>
          <p:cNvPr id="35849" name="Title 1">
            <a:extLst>
              <a:ext uri="{FF2B5EF4-FFF2-40B4-BE49-F238E27FC236}">
                <a16:creationId xmlns:a16="http://schemas.microsoft.com/office/drawing/2014/main" id="{1C673739-34E0-4F00-93AD-212C8AD9C2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8826" y="2263775"/>
            <a:ext cx="4583112" cy="2182813"/>
          </a:xfrm>
          <a:prstGeom prst="rect">
            <a:avLst/>
          </a:prstGeom>
          <a:solidFill>
            <a:srgbClr val="1093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28575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GB" altLang="en-US" dirty="0">
                <a:solidFill>
                  <a:schemeClr val="bg1"/>
                </a:solidFill>
                <a:latin typeface="Franklin Gothic Book" panose="020B0503020102020204" pitchFamily="34" charset="0"/>
                <a:ea typeface="Gibson Light"/>
                <a:cs typeface="Gibson Light"/>
                <a:sym typeface="Trebuchet MS" panose="020B0603020202020204" pitchFamily="34" charset="0"/>
              </a:rPr>
              <a:t>It’s defined in the </a:t>
            </a:r>
            <a:r>
              <a:rPr lang="en-US" altLang="en-US" dirty="0">
                <a:solidFill>
                  <a:schemeClr val="bg1"/>
                </a:solidFill>
                <a:latin typeface="Franklin Gothic Book" panose="020B0503020102020204" pitchFamily="34" charset="0"/>
                <a:ea typeface="Gibson Light"/>
                <a:cs typeface="Gibson Light"/>
                <a:sym typeface="Trebuchet MS" panose="020B0603020202020204" pitchFamily="34" charset="0"/>
              </a:rPr>
              <a:t>UN International Labor Organization’s global Just Transition guidelines</a:t>
            </a:r>
            <a:r>
              <a:rPr lang="en-GB" altLang="en-US" dirty="0">
                <a:solidFill>
                  <a:schemeClr val="bg1"/>
                </a:solidFill>
                <a:latin typeface="Franklin Gothic Book" panose="020B0503020102020204" pitchFamily="34" charset="0"/>
                <a:ea typeface="Gibson Light"/>
                <a:cs typeface="Gibson Light"/>
                <a:sym typeface="Trebuchet MS" panose="020B0603020202020204" pitchFamily="34" charset="0"/>
              </a:rPr>
              <a:t>. </a:t>
            </a:r>
            <a:endParaRPr lang="en-US" altLang="en-US" dirty="0">
              <a:solidFill>
                <a:schemeClr val="bg1"/>
              </a:solidFill>
              <a:latin typeface="Franklin Gothic Book" panose="020B0503020102020204" pitchFamily="34" charset="0"/>
              <a:ea typeface="Gibson Light"/>
              <a:cs typeface="Gibson Light"/>
              <a:sym typeface="Trebuchet MS" panose="020B0603020202020204" pitchFamily="34" charset="0"/>
            </a:endParaRPr>
          </a:p>
        </p:txBody>
      </p:sp>
      <p:sp>
        <p:nvSpPr>
          <p:cNvPr id="35850" name="Title 1">
            <a:extLst>
              <a:ext uri="{FF2B5EF4-FFF2-40B4-BE49-F238E27FC236}">
                <a16:creationId xmlns:a16="http://schemas.microsoft.com/office/drawing/2014/main" id="{421D75A2-F3DA-4BDF-84BC-1299DEDB03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8825" y="4446588"/>
            <a:ext cx="4583113" cy="19970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28575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GB" altLang="en-US" dirty="0">
                <a:solidFill>
                  <a:schemeClr val="bg1"/>
                </a:solidFill>
                <a:latin typeface="Franklin Gothic Book" panose="020B0503020102020204" pitchFamily="34" charset="0"/>
                <a:ea typeface="Gibson Light"/>
                <a:cs typeface="Gibson Light"/>
                <a:sym typeface="Trebuchet MS" panose="020B0603020202020204" pitchFamily="34" charset="0"/>
              </a:rPr>
              <a:t>It’s a </a:t>
            </a:r>
            <a:r>
              <a:rPr lang="en-US" altLang="en-US" dirty="0">
                <a:solidFill>
                  <a:schemeClr val="bg1"/>
                </a:solidFill>
                <a:latin typeface="Franklin Gothic Book" panose="020B0503020102020204" pitchFamily="34" charset="0"/>
                <a:ea typeface="Gibson Light"/>
                <a:cs typeface="Gibson Light"/>
                <a:sym typeface="Trebuchet MS" panose="020B0603020202020204" pitchFamily="34" charset="0"/>
              </a:rPr>
              <a:t>key requirement of the Paris Agreement on climate change</a:t>
            </a:r>
            <a:r>
              <a:rPr lang="en-GB" altLang="en-US" dirty="0">
                <a:solidFill>
                  <a:schemeClr val="bg1"/>
                </a:solidFill>
                <a:latin typeface="Franklin Gothic Book" panose="020B0503020102020204" pitchFamily="34" charset="0"/>
                <a:ea typeface="Gibson Light"/>
                <a:cs typeface="Gibson Light"/>
                <a:sym typeface="Trebuchet MS" panose="020B0603020202020204" pitchFamily="34" charset="0"/>
              </a:rPr>
              <a:t> and is reflected in the Sustainable Development Goals.  </a:t>
            </a:r>
            <a:endParaRPr lang="en-US" altLang="en-US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35851" name="Title 1">
            <a:extLst>
              <a:ext uri="{FF2B5EF4-FFF2-40B4-BE49-F238E27FC236}">
                <a16:creationId xmlns:a16="http://schemas.microsoft.com/office/drawing/2014/main" id="{E9A176A7-76BB-4145-B428-2FF1BC8AB7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8825" y="0"/>
            <a:ext cx="4583113" cy="2386013"/>
          </a:xfrm>
          <a:prstGeom prst="rect">
            <a:avLst/>
          </a:prstGeom>
          <a:solidFill>
            <a:srgbClr val="AA1C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285750" defTabSz="457200">
              <a:tabLst>
                <a:tab pos="3829050" algn="l"/>
                <a:tab pos="41735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tabLst>
                <a:tab pos="3829050" algn="l"/>
                <a:tab pos="41735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tabLst>
                <a:tab pos="3829050" algn="l"/>
                <a:tab pos="41735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tabLst>
                <a:tab pos="3829050" algn="l"/>
                <a:tab pos="41735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tabLst>
                <a:tab pos="3829050" algn="l"/>
                <a:tab pos="41735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829050" algn="l"/>
                <a:tab pos="41735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829050" algn="l"/>
                <a:tab pos="41735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829050" algn="l"/>
                <a:tab pos="41735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829050" algn="l"/>
                <a:tab pos="41735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chemeClr val="bg2"/>
                </a:solidFill>
                <a:latin typeface="Franklin Gothic Book" panose="020B0503020102020204" pitchFamily="34" charset="0"/>
                <a:ea typeface="Gibson Light"/>
                <a:cs typeface="Gibson Light"/>
                <a:sym typeface="Trebuchet MS" panose="020B0603020202020204" pitchFamily="34" charset="0"/>
              </a:rPr>
              <a:t>Just Transition is based on social dialogue between workers and employers, </a:t>
            </a:r>
          </a:p>
          <a:p>
            <a:r>
              <a:rPr lang="en-US" altLang="en-US" dirty="0">
                <a:solidFill>
                  <a:schemeClr val="bg2"/>
                </a:solidFill>
                <a:latin typeface="Franklin Gothic Book" panose="020B0503020102020204" pitchFamily="34" charset="0"/>
                <a:ea typeface="Gibson Light"/>
                <a:cs typeface="Gibson Light"/>
                <a:sym typeface="Trebuchet MS" panose="020B0603020202020204" pitchFamily="34" charset="0"/>
              </a:rPr>
              <a:t>often governments, and sometimes communities. </a:t>
            </a:r>
            <a:endParaRPr lang="en-US" altLang="en-US" dirty="0">
              <a:solidFill>
                <a:schemeClr val="bg2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951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7F56EA8-0B4C-4C22-83C6-2C8C06BD8632}"/>
              </a:ext>
            </a:extLst>
          </p:cNvPr>
          <p:cNvSpPr/>
          <p:nvPr/>
        </p:nvSpPr>
        <p:spPr>
          <a:xfrm>
            <a:off x="0" y="0"/>
            <a:ext cx="107950" cy="6858000"/>
          </a:xfrm>
          <a:prstGeom prst="rect">
            <a:avLst/>
          </a:prstGeom>
          <a:solidFill>
            <a:srgbClr val="AA1C37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E" kern="0" dirty="0">
              <a:solidFill>
                <a:srgbClr val="FF0000"/>
              </a:solidFill>
              <a:latin typeface="Calibri"/>
              <a:ea typeface="Geneva" pitchFamily="-106" charset="-128"/>
            </a:endParaRPr>
          </a:p>
        </p:txBody>
      </p:sp>
      <p:sp>
        <p:nvSpPr>
          <p:cNvPr id="32771" name="Title 1">
            <a:extLst>
              <a:ext uri="{FF2B5EF4-FFF2-40B4-BE49-F238E27FC236}">
                <a16:creationId xmlns:a16="http://schemas.microsoft.com/office/drawing/2014/main" id="{A42FF1DE-9526-4FF3-A318-6C8FFFC6A1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4863" y="-2108200"/>
            <a:ext cx="6264275" cy="204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en-US" altLang="en-US" sz="3000">
              <a:solidFill>
                <a:srgbClr val="F3F2E9"/>
              </a:solidFill>
            </a:endParaRPr>
          </a:p>
        </p:txBody>
      </p:sp>
      <p:sp>
        <p:nvSpPr>
          <p:cNvPr id="32772" name="Slide Number Placeholder 6">
            <a:extLst>
              <a:ext uri="{FF2B5EF4-FFF2-40B4-BE49-F238E27FC236}">
                <a16:creationId xmlns:a16="http://schemas.microsoft.com/office/drawing/2014/main" id="{D13344E8-59CB-42C5-9D22-4A2BE85E4A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0A25D31-3B1E-42D8-AE87-4AF163F3C5E9}" type="slidenum">
              <a:rPr lang="en-US" altLang="nb-NO" smtClean="0">
                <a:solidFill>
                  <a:srgbClr val="000000"/>
                </a:solidFill>
              </a:rPr>
              <a:pPr/>
              <a:t>3</a:t>
            </a:fld>
            <a:endParaRPr lang="en-US" altLang="nb-NO">
              <a:solidFill>
                <a:srgbClr val="000000"/>
              </a:solidFill>
            </a:endParaRPr>
          </a:p>
        </p:txBody>
      </p:sp>
      <p:sp>
        <p:nvSpPr>
          <p:cNvPr id="32774" name="Title 3">
            <a:extLst>
              <a:ext uri="{FF2B5EF4-FFF2-40B4-BE49-F238E27FC236}">
                <a16:creationId xmlns:a16="http://schemas.microsoft.com/office/drawing/2014/main" id="{A0E5636E-F135-4E0F-92B2-36C674570B0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60612" y="420793"/>
            <a:ext cx="7643812" cy="635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nb-NO" altLang="nb-NO" sz="2800" dirty="0">
                <a:solidFill>
                  <a:schemeClr val="tx1"/>
                </a:solidFill>
                <a:latin typeface="Franklin Gothic Book" panose="020B0503020102020204" pitchFamily="34" charset="0"/>
              </a:rPr>
              <a:t>ITUC, ETUC and the Just Transition Centre</a:t>
            </a:r>
          </a:p>
        </p:txBody>
      </p:sp>
      <p:pic>
        <p:nvPicPr>
          <p:cNvPr id="32775" name="Picture 2">
            <a:extLst>
              <a:ext uri="{FF2B5EF4-FFF2-40B4-BE49-F238E27FC236}">
                <a16:creationId xmlns:a16="http://schemas.microsoft.com/office/drawing/2014/main" id="{BD6EFB94-445C-4168-9AD6-CB563A975E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520" y="1"/>
            <a:ext cx="1590767" cy="1124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2" name="Content Placeholder 4">
            <a:extLst>
              <a:ext uri="{FF2B5EF4-FFF2-40B4-BE49-F238E27FC236}">
                <a16:creationId xmlns:a16="http://schemas.microsoft.com/office/drawing/2014/main" id="{64C0A273-40B5-4AA5-95D4-6DDE28CBC017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045661071"/>
              </p:ext>
            </p:extLst>
          </p:nvPr>
        </p:nvGraphicFramePr>
        <p:xfrm>
          <a:off x="5776019" y="1844824"/>
          <a:ext cx="3144144" cy="331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2788" name="TextBox 1">
            <a:extLst>
              <a:ext uri="{FF2B5EF4-FFF2-40B4-BE49-F238E27FC236}">
                <a16:creationId xmlns:a16="http://schemas.microsoft.com/office/drawing/2014/main" id="{1138300A-187D-4646-B06F-BCDD2B0C6B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604" y="1268760"/>
            <a:ext cx="4968552" cy="477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/>
            <a:r>
              <a:rPr lang="nb-NO" altLang="en-US" sz="1600" dirty="0">
                <a:latin typeface="Franklin Gothic Book" panose="020B0503020102020204" pitchFamily="34" charset="0"/>
              </a:rPr>
              <a:t>The International Trade Union Confederation represents more than 200 million workers worldwide in 162 countries. </a:t>
            </a:r>
          </a:p>
          <a:p>
            <a:pPr algn="just"/>
            <a:endParaRPr lang="nb-NO" altLang="en-US" sz="1600" dirty="0">
              <a:latin typeface="Franklin Gothic Book" panose="020B0503020102020204" pitchFamily="34" charset="0"/>
            </a:endParaRPr>
          </a:p>
          <a:p>
            <a:pPr algn="just"/>
            <a:r>
              <a:rPr lang="nb-NO" altLang="en-US" sz="1600" dirty="0">
                <a:latin typeface="Franklin Gothic Book" panose="020B0503020102020204" pitchFamily="34" charset="0"/>
              </a:rPr>
              <a:t>The European Trade Union Confederation represents working people in EU-decision making and across the region. </a:t>
            </a:r>
          </a:p>
          <a:p>
            <a:pPr algn="just"/>
            <a:endParaRPr lang="nb-NO" altLang="en-US" sz="1600" dirty="0">
              <a:latin typeface="Franklin Gothic Book" panose="020B0503020102020204" pitchFamily="34" charset="0"/>
            </a:endParaRPr>
          </a:p>
          <a:p>
            <a:pPr algn="just"/>
            <a:r>
              <a:rPr lang="nb-NO" altLang="en-US" sz="1600" dirty="0">
                <a:latin typeface="Franklin Gothic Book" panose="020B0503020102020204" pitchFamily="34" charset="0"/>
                <a:cs typeface="Arial" panose="020B0604020202020204" pitchFamily="34" charset="0"/>
              </a:rPr>
              <a:t>The Centre was established by the ITUC and ETUC in 2016. It supports unions and their allies in getting concrete plans for Just Transition. </a:t>
            </a:r>
            <a:br>
              <a:rPr lang="nb-NO" altLang="en-US" sz="1600" dirty="0">
                <a:latin typeface="Franklin Gothic Book" panose="020B0503020102020204" pitchFamily="34" charset="0"/>
                <a:cs typeface="Arial" panose="020B0604020202020204" pitchFamily="34" charset="0"/>
              </a:rPr>
            </a:br>
            <a:endParaRPr lang="nb-NO" altLang="en-US" sz="1600" dirty="0">
              <a:latin typeface="Franklin Gothic Book" panose="020B0503020102020204" pitchFamily="34" charset="0"/>
              <a:cs typeface="Arial" panose="020B0604020202020204" pitchFamily="34" charset="0"/>
            </a:endParaRPr>
          </a:p>
          <a:p>
            <a:pPr algn="just"/>
            <a:r>
              <a:rPr lang="nb-NO" altLang="en-US" sz="1600" dirty="0">
                <a:latin typeface="Franklin Gothic Book" panose="020B0503020102020204" pitchFamily="34" charset="0"/>
                <a:cs typeface="Arial" panose="020B0604020202020204" pitchFamily="34" charset="0"/>
              </a:rPr>
              <a:t>The Centre helps to get good, concrete plans for Just Transition at different levels: Company and sector; city and state; national; and with investors.</a:t>
            </a:r>
          </a:p>
          <a:p>
            <a:pPr algn="just"/>
            <a:endParaRPr lang="nb-NO" altLang="en-US" sz="1600" dirty="0">
              <a:latin typeface="Franklin Gothic Book" panose="020B0503020102020204" pitchFamily="34" charset="0"/>
              <a:cs typeface="Arial" panose="020B0604020202020204" pitchFamily="34" charset="0"/>
            </a:endParaRPr>
          </a:p>
          <a:p>
            <a:pPr algn="just"/>
            <a:r>
              <a:rPr lang="nb-NO" altLang="en-US" sz="1600" dirty="0">
                <a:latin typeface="Franklin Gothic Book" panose="020B0503020102020204" pitchFamily="34" charset="0"/>
                <a:cs typeface="Arial" panose="020B0604020202020204" pitchFamily="34" charset="0"/>
              </a:rPr>
              <a:t>Good plans for Just Transition improve the material conditions of workers and bring down emissions and/or build resilience.  </a:t>
            </a:r>
            <a:endParaRPr lang="en-US" altLang="en-US" sz="16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56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9AFDE2-CA21-4689-935B-ED22BDDC016B}" type="slidenum">
              <a:rPr lang="en-US" altLang="nb-NO" smtClean="0"/>
              <a:pPr>
                <a:defRPr/>
              </a:pPr>
              <a:t>4</a:t>
            </a:fld>
            <a:endParaRPr lang="en-US" altLang="nb-NO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9FA6C52-F270-43D6-A3A1-85151B62BD68}"/>
              </a:ext>
            </a:extLst>
          </p:cNvPr>
          <p:cNvSpPr/>
          <p:nvPr/>
        </p:nvSpPr>
        <p:spPr>
          <a:xfrm>
            <a:off x="0" y="0"/>
            <a:ext cx="107950" cy="6858000"/>
          </a:xfrm>
          <a:prstGeom prst="rect">
            <a:avLst/>
          </a:prstGeom>
          <a:solidFill>
            <a:srgbClr val="AA1C37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E" kern="0" dirty="0">
              <a:solidFill>
                <a:srgbClr val="FF0000"/>
              </a:solidFill>
              <a:latin typeface="Calibri"/>
              <a:ea typeface="Geneva" pitchFamily="-106" charset="-128"/>
            </a:endParaRP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B869F176-C194-419A-86CD-867C49ABEB70}"/>
              </a:ext>
            </a:extLst>
          </p:cNvPr>
          <p:cNvSpPr txBox="1">
            <a:spLocks/>
          </p:cNvSpPr>
          <p:nvPr/>
        </p:nvSpPr>
        <p:spPr bwMode="auto">
          <a:xfrm>
            <a:off x="586582" y="594321"/>
            <a:ext cx="7643812" cy="63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C78FBF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AA61A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AA61A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AA61A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AA61A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AA61A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AA61A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AA61A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AA61A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nb-NO" altLang="nb-NO" sz="2800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Solidarity and Just Transition</a:t>
            </a:r>
          </a:p>
          <a:p>
            <a:r>
              <a:rPr lang="nb-NO" altLang="nb-NO" sz="2800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Silesia </a:t>
            </a:r>
            <a:r>
              <a:rPr lang="nb-NO" altLang="nb-NO" sz="2800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Declaration </a:t>
            </a:r>
            <a:endParaRPr lang="nb-NO" altLang="nb-NO" sz="2800" dirty="0">
              <a:solidFill>
                <a:schemeClr val="tx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230CA58F-5952-41C8-A5AA-CF625F9B4EB0}"/>
              </a:ext>
            </a:extLst>
          </p:cNvPr>
          <p:cNvSpPr txBox="1">
            <a:spLocks/>
          </p:cNvSpPr>
          <p:nvPr/>
        </p:nvSpPr>
        <p:spPr bwMode="auto">
          <a:xfrm>
            <a:off x="539552" y="1900834"/>
            <a:ext cx="8017866" cy="417646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4000"/>
              </a:lnSpc>
              <a:defRPr/>
            </a:pPr>
            <a:r>
              <a:rPr lang="nb-NO" altLang="nb-NO" sz="1600" dirty="0" smtClean="0">
                <a:latin typeface="Franklin Gothic Book" panose="020B0503020102020204" pitchFamily="34" charset="0"/>
              </a:rPr>
              <a:t>Ministerial Declaration – initiative of COP President and Polish Gvt</a:t>
            </a:r>
          </a:p>
          <a:p>
            <a:pPr>
              <a:lnSpc>
                <a:spcPct val="124000"/>
              </a:lnSpc>
              <a:defRPr/>
            </a:pPr>
            <a:r>
              <a:rPr lang="nb-NO" altLang="nb-NO" sz="1600" dirty="0" smtClean="0">
                <a:latin typeface="Franklin Gothic Book" panose="020B0503020102020204" pitchFamily="34" charset="0"/>
              </a:rPr>
              <a:t>In </a:t>
            </a:r>
            <a:r>
              <a:rPr lang="nb-NO" altLang="nb-NO" sz="1600" dirty="0">
                <a:latin typeface="Franklin Gothic Book" panose="020B0503020102020204" pitchFamily="34" charset="0"/>
              </a:rPr>
              <a:t>marge of COP24 – Katowice </a:t>
            </a:r>
            <a:r>
              <a:rPr lang="nb-NO" altLang="nb-NO" sz="1600" dirty="0" smtClean="0">
                <a:latin typeface="Franklin Gothic Book" panose="020B0503020102020204" pitchFamily="34" charset="0"/>
              </a:rPr>
              <a:t>2018</a:t>
            </a:r>
          </a:p>
          <a:p>
            <a:pPr>
              <a:lnSpc>
                <a:spcPct val="124000"/>
              </a:lnSpc>
              <a:defRPr/>
            </a:pPr>
            <a:r>
              <a:rPr lang="nb-NO" altLang="nb-NO" sz="1600" dirty="0" smtClean="0">
                <a:latin typeface="Franklin Gothic Book" panose="020B0503020102020204" pitchFamily="34" charset="0"/>
              </a:rPr>
              <a:t>Ensuring a just transition of the workforce that creates decent works and quality jobs</a:t>
            </a:r>
          </a:p>
          <a:p>
            <a:pPr>
              <a:lnSpc>
                <a:spcPct val="124000"/>
              </a:lnSpc>
              <a:defRPr/>
            </a:pPr>
            <a:r>
              <a:rPr lang="nb-NO" altLang="nb-NO" sz="1600" dirty="0" smtClean="0">
                <a:latin typeface="Franklin Gothic Book" panose="020B0503020102020204" pitchFamily="34" charset="0"/>
              </a:rPr>
              <a:t>Stress that Just transition is crucial to ensure an effective and inclusive transition to a low greenhouse gas emission</a:t>
            </a:r>
          </a:p>
          <a:p>
            <a:pPr>
              <a:lnSpc>
                <a:spcPct val="124000"/>
              </a:lnSpc>
              <a:defRPr/>
            </a:pPr>
            <a:r>
              <a:rPr lang="nb-NO" altLang="nb-NO" sz="1600" dirty="0" smtClean="0">
                <a:latin typeface="Franklin Gothic Book" panose="020B0503020102020204" pitchFamily="34" charset="0"/>
              </a:rPr>
              <a:t>Underline employement opportunities</a:t>
            </a:r>
          </a:p>
          <a:p>
            <a:pPr>
              <a:lnSpc>
                <a:spcPct val="124000"/>
              </a:lnSpc>
              <a:defRPr/>
            </a:pPr>
            <a:r>
              <a:rPr lang="nb-NO" altLang="nb-NO" sz="1600" dirty="0" smtClean="0">
                <a:latin typeface="Franklin Gothic Book" panose="020B0503020102020204" pitchFamily="34" charset="0"/>
              </a:rPr>
              <a:t>Note the importance of participatory and representative process of social dialgue</a:t>
            </a:r>
          </a:p>
          <a:p>
            <a:pPr>
              <a:lnSpc>
                <a:spcPct val="124000"/>
              </a:lnSpc>
              <a:defRPr/>
            </a:pPr>
            <a:r>
              <a:rPr lang="nb-NO" altLang="nb-NO" sz="1600" dirty="0" smtClean="0">
                <a:latin typeface="Franklin Gothic Book" panose="020B0503020102020204" pitchFamily="34" charset="0"/>
              </a:rPr>
              <a:t>Implementing </a:t>
            </a:r>
            <a:r>
              <a:rPr lang="nb-NO" altLang="nb-NO" sz="1600" dirty="0" smtClean="0">
                <a:latin typeface="Franklin Gothic Book" panose="020B0503020102020204" pitchFamily="34" charset="0"/>
              </a:rPr>
              <a:t>Just Transition </a:t>
            </a:r>
            <a:r>
              <a:rPr lang="nb-NO" altLang="nb-NO" sz="1600" dirty="0" smtClean="0">
                <a:latin typeface="Franklin Gothic Book" panose="020B0503020102020204" pitchFamily="34" charset="0"/>
              </a:rPr>
              <a:t>in </a:t>
            </a:r>
            <a:r>
              <a:rPr lang="nb-NO" altLang="nb-NO" sz="1600" dirty="0" smtClean="0">
                <a:latin typeface="Franklin Gothic Book" panose="020B0503020102020204" pitchFamily="34" charset="0"/>
              </a:rPr>
              <a:t>Nationally Determined Contributions (NDC COP26)</a:t>
            </a:r>
            <a:endParaRPr lang="nb-NO" altLang="nb-NO" sz="1600" dirty="0" smtClean="0">
              <a:latin typeface="Franklin Gothic Book" panose="020B0503020102020204" pitchFamily="34" charset="0"/>
            </a:endParaRPr>
          </a:p>
          <a:p>
            <a:pPr>
              <a:lnSpc>
                <a:spcPct val="124000"/>
              </a:lnSpc>
              <a:defRPr/>
            </a:pPr>
            <a:r>
              <a:rPr lang="nb-NO" altLang="nb-NO" sz="1600" dirty="0" smtClean="0">
                <a:latin typeface="Franklin Gothic Book" panose="020B0503020102020204" pitchFamily="34" charset="0"/>
              </a:rPr>
              <a:t>Transition vary from country to country</a:t>
            </a:r>
          </a:p>
          <a:p>
            <a:pPr>
              <a:lnSpc>
                <a:spcPct val="124000"/>
              </a:lnSpc>
              <a:defRPr/>
            </a:pPr>
            <a:r>
              <a:rPr lang="nb-NO" altLang="nb-NO" sz="1600" dirty="0" smtClean="0">
                <a:latin typeface="Franklin Gothic Book" panose="020B0503020102020204" pitchFamily="34" charset="0"/>
              </a:rPr>
              <a:t>55 States + </a:t>
            </a:r>
            <a:r>
              <a:rPr lang="nb-NO" altLang="nb-NO" sz="1600" dirty="0" smtClean="0">
                <a:latin typeface="Franklin Gothic Book" panose="020B0503020102020204" pitchFamily="34" charset="0"/>
              </a:rPr>
              <a:t>EC</a:t>
            </a:r>
            <a:endParaRPr lang="nb-NO" altLang="nb-NO" sz="1600" dirty="0" smtClean="0">
              <a:latin typeface="Franklin Gothic Book" panose="020B0503020102020204" pitchFamily="34" charset="0"/>
            </a:endParaRPr>
          </a:p>
          <a:p>
            <a:pPr>
              <a:lnSpc>
                <a:spcPct val="124000"/>
              </a:lnSpc>
              <a:defRPr/>
            </a:pPr>
            <a:r>
              <a:rPr lang="nb-NO" altLang="nb-NO" sz="1600" b="1" dirty="0" smtClean="0">
                <a:solidFill>
                  <a:srgbClr val="FF0000"/>
                </a:solidFill>
                <a:latin typeface="Franklin Gothic Book" panose="020B0503020102020204" pitchFamily="34" charset="0"/>
                <a:sym typeface="Wingdings" panose="05000000000000000000" pitchFamily="2" charset="2"/>
              </a:rPr>
              <a:t> </a:t>
            </a:r>
            <a:r>
              <a:rPr lang="nb-NO" altLang="nb-NO" sz="1600" b="1" dirty="0" smtClean="0">
                <a:solidFill>
                  <a:srgbClr val="FF0000"/>
                </a:solidFill>
                <a:latin typeface="Franklin Gothic Book" panose="020B0503020102020204" pitchFamily="34" charset="0"/>
              </a:rPr>
              <a:t>Ireland</a:t>
            </a:r>
            <a:endParaRPr lang="nb-NO" altLang="nb-NO" sz="1600" b="1" dirty="0">
              <a:solidFill>
                <a:srgbClr val="FF0000"/>
              </a:solidFill>
              <a:latin typeface="Franklin Gothic Book" panose="020B0503020102020204" pitchFamily="34" charset="0"/>
            </a:endParaRPr>
          </a:p>
          <a:p>
            <a:pPr>
              <a:defRPr/>
            </a:pPr>
            <a:endParaRPr lang="nb-NO" altLang="nb-NO" sz="1400" dirty="0">
              <a:latin typeface="Franklin Gothic Book" panose="020B0503020102020204" pitchFamily="34" charset="0"/>
            </a:endParaRPr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53F49239-9E66-45FD-8147-853742673F2A}"/>
              </a:ext>
            </a:extLst>
          </p:cNvPr>
          <p:cNvSpPr txBox="1">
            <a:spLocks/>
          </p:cNvSpPr>
          <p:nvPr/>
        </p:nvSpPr>
        <p:spPr bwMode="auto">
          <a:xfrm>
            <a:off x="6786563" y="65008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fld id="{742A8255-533A-4DAE-9BF4-933E6EAE473E}" type="slidenum">
              <a:rPr lang="en-US" altLang="nb-NO" smtClean="0">
                <a:solidFill>
                  <a:srgbClr val="000000"/>
                </a:solidFill>
              </a:rPr>
              <a:pPr/>
              <a:t>4</a:t>
            </a:fld>
            <a:endParaRPr lang="en-US" altLang="nb-NO">
              <a:solidFill>
                <a:srgbClr val="000000"/>
              </a:solidFill>
            </a:endParaRP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29DF5C80-EBB3-4A9E-BDF2-5ECC73C985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38" y="0"/>
            <a:ext cx="1847850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422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F86EAB5-0041-4942-BE4E-5E9D30AFB320}"/>
              </a:ext>
            </a:extLst>
          </p:cNvPr>
          <p:cNvSpPr/>
          <p:nvPr/>
        </p:nvSpPr>
        <p:spPr>
          <a:xfrm>
            <a:off x="0" y="0"/>
            <a:ext cx="107950" cy="6858000"/>
          </a:xfrm>
          <a:prstGeom prst="rect">
            <a:avLst/>
          </a:prstGeom>
          <a:solidFill>
            <a:srgbClr val="AA1C37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E" kern="0" dirty="0">
              <a:solidFill>
                <a:srgbClr val="FF0000"/>
              </a:solidFill>
              <a:latin typeface="Calibri"/>
              <a:ea typeface="Geneva" pitchFamily="-106" charset="-128"/>
            </a:endParaRPr>
          </a:p>
        </p:txBody>
      </p:sp>
      <p:sp>
        <p:nvSpPr>
          <p:cNvPr id="46083" name="Slide Number Placeholder 6">
            <a:extLst>
              <a:ext uri="{FF2B5EF4-FFF2-40B4-BE49-F238E27FC236}">
                <a16:creationId xmlns:a16="http://schemas.microsoft.com/office/drawing/2014/main" id="{1AB38717-1789-459C-95F2-83C629BC0DC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38CEE13E-DCD0-4354-A5CE-9D0E7E49F053}" type="slidenum">
              <a:rPr lang="en-US" altLang="nb-NO" smtClean="0">
                <a:solidFill>
                  <a:srgbClr val="000000"/>
                </a:solidFill>
              </a:rPr>
              <a:pPr/>
              <a:t>5</a:t>
            </a:fld>
            <a:endParaRPr lang="en-US" altLang="nb-NO">
              <a:solidFill>
                <a:srgbClr val="000000"/>
              </a:solidFill>
            </a:endParaRPr>
          </a:p>
        </p:txBody>
      </p:sp>
      <p:sp>
        <p:nvSpPr>
          <p:cNvPr id="46085" name="Title 2">
            <a:extLst>
              <a:ext uri="{FF2B5EF4-FFF2-40B4-BE49-F238E27FC236}">
                <a16:creationId xmlns:a16="http://schemas.microsoft.com/office/drawing/2014/main" id="{A594FC12-A802-44B0-88A4-53E85D1F74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55588" y="3111500"/>
            <a:ext cx="4103687" cy="635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200" dirty="0">
                <a:solidFill>
                  <a:schemeClr val="tx1"/>
                </a:solidFill>
                <a:latin typeface="Franklin Gothic Book" panose="020B0503020102020204" pitchFamily="34" charset="0"/>
              </a:rPr>
              <a:t>What workers want to know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F047557F-B95F-4442-8FBD-FD7F3970AEED}"/>
              </a:ext>
            </a:extLst>
          </p:cNvPr>
          <p:cNvSpPr txBox="1">
            <a:spLocks/>
          </p:cNvSpPr>
          <p:nvPr/>
        </p:nvSpPr>
        <p:spPr>
          <a:xfrm>
            <a:off x="4776788" y="2684463"/>
            <a:ext cx="3930650" cy="1490662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dirty="0">
                <a:solidFill>
                  <a:srgbClr val="3F3F3F"/>
                </a:solidFill>
                <a:latin typeface="Gibson Light" charset="0"/>
                <a:ea typeface="Gibson Light" charset="0"/>
                <a:cs typeface="Gibson Light" charset="0"/>
                <a:sym typeface="Trebuchet MS"/>
              </a:rPr>
              <a:t>Defined in the </a:t>
            </a:r>
            <a:r>
              <a:rPr lang="en" dirty="0">
                <a:solidFill>
                  <a:srgbClr val="3F3F3F"/>
                </a:solidFill>
                <a:latin typeface="Gibson Light" charset="0"/>
                <a:ea typeface="Gibson Light" charset="0"/>
                <a:cs typeface="Gibson Light" charset="0"/>
                <a:sym typeface="Trebuchet MS"/>
              </a:rPr>
              <a:t>UN International Labor Organization’s global labor guidelines</a:t>
            </a:r>
            <a:r>
              <a:rPr lang="en-GB" dirty="0">
                <a:solidFill>
                  <a:srgbClr val="3F3F3F"/>
                </a:solidFill>
                <a:latin typeface="Gibson Light" charset="0"/>
                <a:ea typeface="Gibson Light" charset="0"/>
                <a:cs typeface="Gibson Light" charset="0"/>
                <a:sym typeface="Trebuchet MS"/>
              </a:rPr>
              <a:t>. </a:t>
            </a:r>
            <a:endParaRPr lang="en" dirty="0">
              <a:solidFill>
                <a:srgbClr val="3F3F3F"/>
              </a:solidFill>
              <a:latin typeface="Gibson Light" charset="0"/>
              <a:ea typeface="Gibson Light" charset="0"/>
              <a:cs typeface="Gibson Light" charset="0"/>
              <a:sym typeface="Trebuchet MS"/>
            </a:endParaRPr>
          </a:p>
          <a:p>
            <a:pPr>
              <a:defRPr/>
            </a:pPr>
            <a:endParaRPr lang="en-GB" dirty="0">
              <a:solidFill>
                <a:srgbClr val="000000"/>
              </a:solidFill>
              <a:latin typeface="Gibson Light" charset="0"/>
              <a:ea typeface="Gibson Light" charset="0"/>
              <a:cs typeface="Gibson Light" charset="0"/>
              <a:sym typeface="Trebuchet MS"/>
            </a:endParaRPr>
          </a:p>
        </p:txBody>
      </p:sp>
      <p:sp>
        <p:nvSpPr>
          <p:cNvPr id="46087" name="Title 1">
            <a:extLst>
              <a:ext uri="{FF2B5EF4-FFF2-40B4-BE49-F238E27FC236}">
                <a16:creationId xmlns:a16="http://schemas.microsoft.com/office/drawing/2014/main" id="{A64E2716-F12C-44EC-BE3B-DF1E956DB9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8825" y="2151063"/>
            <a:ext cx="4537075" cy="214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en-US" altLang="en-US" sz="3000">
              <a:solidFill>
                <a:srgbClr val="F3F2E9"/>
              </a:solidFill>
            </a:endParaRPr>
          </a:p>
        </p:txBody>
      </p:sp>
      <p:sp>
        <p:nvSpPr>
          <p:cNvPr id="46088" name="Title 1">
            <a:extLst>
              <a:ext uri="{FF2B5EF4-FFF2-40B4-BE49-F238E27FC236}">
                <a16:creationId xmlns:a16="http://schemas.microsoft.com/office/drawing/2014/main" id="{9B1A38EC-49F4-4A0D-BAF1-B469481903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8826" y="2259012"/>
            <a:ext cx="4583112" cy="2182813"/>
          </a:xfrm>
          <a:prstGeom prst="rect">
            <a:avLst/>
          </a:prstGeom>
          <a:solidFill>
            <a:srgbClr val="1093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indent="28575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Clr>
                <a:srgbClr val="AA1C37"/>
              </a:buClr>
            </a:pPr>
            <a:r>
              <a:rPr lang="en-US" altLang="nb-NO" dirty="0">
                <a:solidFill>
                  <a:schemeClr val="bg1"/>
                </a:solidFill>
                <a:latin typeface="Franklin Gothic Book" panose="020B0503020102020204" pitchFamily="34" charset="0"/>
              </a:rPr>
              <a:t>How do we get from here to there?</a:t>
            </a:r>
          </a:p>
        </p:txBody>
      </p:sp>
      <p:sp>
        <p:nvSpPr>
          <p:cNvPr id="46089" name="Title 1">
            <a:extLst>
              <a:ext uri="{FF2B5EF4-FFF2-40B4-BE49-F238E27FC236}">
                <a16:creationId xmlns:a16="http://schemas.microsoft.com/office/drawing/2014/main" id="{150FBE23-6739-411F-80D2-3F2A4ED2C2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8825" y="4446588"/>
            <a:ext cx="4583113" cy="204946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indent="28575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Clr>
                <a:srgbClr val="AA1C37"/>
              </a:buClr>
            </a:pPr>
            <a:r>
              <a:rPr lang="en-US" altLang="nb-NO" dirty="0">
                <a:solidFill>
                  <a:schemeClr val="bg1"/>
                </a:solidFill>
                <a:latin typeface="Franklin Gothic Book" panose="020B0503020102020204" pitchFamily="34" charset="0"/>
              </a:rPr>
              <a:t>What does just transition mean for us? </a:t>
            </a:r>
            <a:endParaRPr lang="nb-NO" altLang="nb-NO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46090" name="Title 1">
            <a:extLst>
              <a:ext uri="{FF2B5EF4-FFF2-40B4-BE49-F238E27FC236}">
                <a16:creationId xmlns:a16="http://schemas.microsoft.com/office/drawing/2014/main" id="{4AAC11BB-BA62-4D54-84CF-CC03AB4BA5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8825" y="0"/>
            <a:ext cx="4583113" cy="2386013"/>
          </a:xfrm>
          <a:prstGeom prst="rect">
            <a:avLst/>
          </a:prstGeom>
          <a:solidFill>
            <a:srgbClr val="AA1C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28575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Clr>
                <a:srgbClr val="AA1C37"/>
              </a:buClr>
            </a:pPr>
            <a:r>
              <a:rPr lang="en-US" altLang="nb-NO" dirty="0">
                <a:solidFill>
                  <a:schemeClr val="bg1"/>
                </a:solidFill>
                <a:latin typeface="Franklin Gothic Book" panose="020B0503020102020204" pitchFamily="34" charset="0"/>
              </a:rPr>
              <a:t>What are the new jobs?</a:t>
            </a:r>
          </a:p>
        </p:txBody>
      </p:sp>
    </p:spTree>
    <p:extLst>
      <p:ext uri="{BB962C8B-B14F-4D97-AF65-F5344CB8AC3E}">
        <p14:creationId xmlns:p14="http://schemas.microsoft.com/office/powerpoint/2010/main" val="374060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Slide Number Placeholder 3">
            <a:extLst>
              <a:ext uri="{FF2B5EF4-FFF2-40B4-BE49-F238E27FC236}">
                <a16:creationId xmlns:a16="http://schemas.microsoft.com/office/drawing/2014/main" id="{C165EE07-1713-41C8-8939-48A28A4C114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746A683-62B1-4042-B423-64A96C0FFF8E}" type="slidenum">
              <a:rPr lang="en-US" altLang="nb-NO" smtClean="0">
                <a:solidFill>
                  <a:srgbClr val="000000"/>
                </a:solidFill>
              </a:rPr>
              <a:pPr/>
              <a:t>6</a:t>
            </a:fld>
            <a:endParaRPr lang="en-US" altLang="nb-NO" dirty="0">
              <a:solidFill>
                <a:srgbClr val="000000"/>
              </a:solidFill>
            </a:endParaRPr>
          </a:p>
        </p:txBody>
      </p:sp>
      <p:pic>
        <p:nvPicPr>
          <p:cNvPr id="41989" name="Picture 2">
            <a:extLst>
              <a:ext uri="{FF2B5EF4-FFF2-40B4-BE49-F238E27FC236}">
                <a16:creationId xmlns:a16="http://schemas.microsoft.com/office/drawing/2014/main" id="{29DF5C80-EBB3-4A9E-BDF2-5ECC73C985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38" y="0"/>
            <a:ext cx="1847850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06D2C62-F0D0-416A-95BC-7D99D4F07D04}"/>
              </a:ext>
            </a:extLst>
          </p:cNvPr>
          <p:cNvSpPr txBox="1"/>
          <p:nvPr/>
        </p:nvSpPr>
        <p:spPr>
          <a:xfrm>
            <a:off x="321663" y="360868"/>
            <a:ext cx="6336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kern="1200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ITUC Congress 2018 - Copenhagen</a:t>
            </a:r>
            <a:endParaRPr lang="en-US" sz="3200" i="1" kern="1200" dirty="0">
              <a:solidFill>
                <a:schemeClr val="tx1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D393964-C8CA-4D4C-B40D-A2BCC716F9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0" y="0"/>
            <a:ext cx="109728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11" y="1772816"/>
            <a:ext cx="8568952" cy="4030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23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9FA6C52-F270-43D6-A3A1-85151B62BD68}"/>
              </a:ext>
            </a:extLst>
          </p:cNvPr>
          <p:cNvSpPr/>
          <p:nvPr/>
        </p:nvSpPr>
        <p:spPr>
          <a:xfrm>
            <a:off x="0" y="0"/>
            <a:ext cx="107950" cy="6858000"/>
          </a:xfrm>
          <a:prstGeom prst="rect">
            <a:avLst/>
          </a:prstGeom>
          <a:solidFill>
            <a:srgbClr val="AA1C37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E" kern="0" dirty="0">
              <a:solidFill>
                <a:srgbClr val="FF0000"/>
              </a:solidFill>
              <a:latin typeface="Calibri"/>
              <a:ea typeface="Geneva" pitchFamily="-106" charset="-128"/>
            </a:endParaRPr>
          </a:p>
        </p:txBody>
      </p:sp>
      <p:sp>
        <p:nvSpPr>
          <p:cNvPr id="39939" name="Title 1">
            <a:extLst>
              <a:ext uri="{FF2B5EF4-FFF2-40B4-BE49-F238E27FC236}">
                <a16:creationId xmlns:a16="http://schemas.microsoft.com/office/drawing/2014/main" id="{16372AC1-3398-4D40-B9FD-08C8D8E563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584" y="-203733"/>
            <a:ext cx="6264275" cy="204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en-US" altLang="en-US" sz="3000">
              <a:solidFill>
                <a:srgbClr val="F3F2E9"/>
              </a:solidFill>
            </a:endParaRPr>
          </a:p>
        </p:txBody>
      </p:sp>
      <p:sp>
        <p:nvSpPr>
          <p:cNvPr id="39940" name="Title 3">
            <a:extLst>
              <a:ext uri="{FF2B5EF4-FFF2-40B4-BE49-F238E27FC236}">
                <a16:creationId xmlns:a16="http://schemas.microsoft.com/office/drawing/2014/main" id="{B869F176-C194-419A-86CD-867C49ABEB7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42938" y="785812"/>
            <a:ext cx="7643812" cy="635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nb-NO" altLang="nb-NO" sz="2800" dirty="0">
                <a:solidFill>
                  <a:schemeClr val="tx1"/>
                </a:solidFill>
                <a:latin typeface="Franklin Gothic Book" panose="020B0503020102020204" pitchFamily="34" charset="0"/>
              </a:rPr>
              <a:t>ITUC Congress - Just Transition</a:t>
            </a:r>
          </a:p>
        </p:txBody>
      </p:sp>
      <p:sp>
        <p:nvSpPr>
          <p:cNvPr id="36869" name="Content Placeholder 6">
            <a:extLst>
              <a:ext uri="{FF2B5EF4-FFF2-40B4-BE49-F238E27FC236}">
                <a16:creationId xmlns:a16="http://schemas.microsoft.com/office/drawing/2014/main" id="{230CA58F-5952-41C8-A5AA-CF625F9B4EB0}"/>
              </a:ext>
            </a:extLst>
          </p:cNvPr>
          <p:cNvSpPr>
            <a:spLocks noGrp="1"/>
          </p:cNvSpPr>
          <p:nvPr>
            <p:ph sz="half" idx="1"/>
          </p:nvPr>
        </p:nvSpPr>
        <p:spPr bwMode="auto">
          <a:xfrm>
            <a:off x="469256" y="1782950"/>
            <a:ext cx="8063184" cy="416633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 algn="just"/>
            <a:r>
              <a:rPr lang="en-US" sz="2000" dirty="0">
                <a:latin typeface="Franklin Gothic Book" panose="020B0503020102020204" pitchFamily="34" charset="0"/>
              </a:rPr>
              <a:t>Congress deplores the massive and growing global inequality, and demands a just transition to a </a:t>
            </a:r>
            <a:r>
              <a:rPr lang="en-US" sz="2000" dirty="0" err="1">
                <a:latin typeface="Franklin Gothic Book" panose="020B0503020102020204" pitchFamily="34" charset="0"/>
              </a:rPr>
              <a:t>digitalised</a:t>
            </a:r>
            <a:r>
              <a:rPr lang="en-US" sz="2000" dirty="0">
                <a:latin typeface="Franklin Gothic Book" panose="020B0503020102020204" pitchFamily="34" charset="0"/>
              </a:rPr>
              <a:t> and low-carbon economy (147)</a:t>
            </a:r>
          </a:p>
          <a:p>
            <a:pPr lvl="0" algn="just"/>
            <a:r>
              <a:rPr lang="en-US" sz="2000" dirty="0">
                <a:latin typeface="Franklin Gothic Book" panose="020B0503020102020204" pitchFamily="34" charset="0"/>
              </a:rPr>
              <a:t>The ITUC demands that all transformation in the world of work take place in the framework of Just Transitions. (148)</a:t>
            </a:r>
          </a:p>
          <a:p>
            <a:pPr lvl="0" algn="just"/>
            <a:r>
              <a:rPr lang="en-US" sz="2000" dirty="0">
                <a:latin typeface="Franklin Gothic Book" panose="020B0503020102020204" pitchFamily="34" charset="0"/>
              </a:rPr>
              <a:t>Governments must raise their ambition and ensure investment in jobs and Just Transition. (164)</a:t>
            </a:r>
          </a:p>
          <a:p>
            <a:pPr lvl="0" algn="just"/>
            <a:r>
              <a:rPr lang="en-US" sz="2000" dirty="0">
                <a:latin typeface="Franklin Gothic Book" panose="020B0503020102020204" pitchFamily="34" charset="0"/>
              </a:rPr>
              <a:t>The fight against climate change requires investments in sustainable and </a:t>
            </a:r>
            <a:r>
              <a:rPr lang="en-US" sz="2000" dirty="0" err="1">
                <a:latin typeface="Franklin Gothic Book" panose="020B0503020102020204" pitchFamily="34" charset="0"/>
              </a:rPr>
              <a:t>lowcarbon</a:t>
            </a:r>
            <a:r>
              <a:rPr lang="en-US" sz="2000" dirty="0">
                <a:latin typeface="Franklin Gothic Book" panose="020B0503020102020204" pitchFamily="34" charset="0"/>
              </a:rPr>
              <a:t> technologies. (165)</a:t>
            </a:r>
          </a:p>
          <a:p>
            <a:pPr algn="just"/>
            <a:r>
              <a:rPr lang="en-US" sz="2000" dirty="0">
                <a:latin typeface="Franklin Gothic Book" panose="020B0503020102020204" pitchFamily="34" charset="0"/>
              </a:rPr>
              <a:t>The ITUC Just Transition Centre can help ensure that unions, government, business, cities and concerned communities can work together and that climate action means green, secure and decent jobs. (171)</a:t>
            </a:r>
          </a:p>
          <a:p>
            <a:pPr lvl="0"/>
            <a:endParaRPr lang="en-US" sz="3200" dirty="0"/>
          </a:p>
        </p:txBody>
      </p:sp>
      <p:sp>
        <p:nvSpPr>
          <p:cNvPr id="39942" name="Slide Number Placeholder 6">
            <a:extLst>
              <a:ext uri="{FF2B5EF4-FFF2-40B4-BE49-F238E27FC236}">
                <a16:creationId xmlns:a16="http://schemas.microsoft.com/office/drawing/2014/main" id="{53F49239-9E66-45FD-8147-853742673F2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42A8255-533A-4DAE-9BF4-933E6EAE473E}" type="slidenum">
              <a:rPr lang="en-US" altLang="nb-NO" smtClean="0">
                <a:solidFill>
                  <a:srgbClr val="000000"/>
                </a:solidFill>
              </a:rPr>
              <a:pPr/>
              <a:t>7</a:t>
            </a:fld>
            <a:endParaRPr lang="en-US" altLang="nb-NO">
              <a:solidFill>
                <a:srgbClr val="000000"/>
              </a:solidFill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29DF5C80-EBB3-4A9E-BDF2-5ECC73C985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4480" y="0"/>
            <a:ext cx="2222808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617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9AFDE2-CA21-4689-935B-ED22BDDC016B}" type="slidenum">
              <a:rPr lang="en-US" altLang="nb-NO" smtClean="0"/>
              <a:pPr>
                <a:defRPr/>
              </a:pPr>
              <a:t>8</a:t>
            </a:fld>
            <a:endParaRPr lang="en-US" altLang="nb-NO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9FA6C52-F270-43D6-A3A1-85151B62BD68}"/>
              </a:ext>
            </a:extLst>
          </p:cNvPr>
          <p:cNvSpPr/>
          <p:nvPr/>
        </p:nvSpPr>
        <p:spPr>
          <a:xfrm>
            <a:off x="0" y="0"/>
            <a:ext cx="107950" cy="6858000"/>
          </a:xfrm>
          <a:prstGeom prst="rect">
            <a:avLst/>
          </a:prstGeom>
          <a:solidFill>
            <a:srgbClr val="AA1C37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E" kern="0" dirty="0">
              <a:solidFill>
                <a:srgbClr val="FF0000"/>
              </a:solidFill>
              <a:latin typeface="Calibri"/>
              <a:ea typeface="Geneva" pitchFamily="-106" charset="-128"/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B869F176-C194-419A-86CD-867C49ABEB70}"/>
              </a:ext>
            </a:extLst>
          </p:cNvPr>
          <p:cNvSpPr txBox="1">
            <a:spLocks/>
          </p:cNvSpPr>
          <p:nvPr/>
        </p:nvSpPr>
        <p:spPr bwMode="auto">
          <a:xfrm>
            <a:off x="672604" y="3068960"/>
            <a:ext cx="7643812" cy="878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C78FBF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AA61A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AA61A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AA61A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AA61A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AA61A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AA61A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AA61A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AA61A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nb-NO" altLang="nb-NO" sz="2800" dirty="0">
                <a:solidFill>
                  <a:schemeClr val="tx1"/>
                </a:solidFill>
                <a:latin typeface="Franklin Gothic Book" panose="020B0503020102020204" pitchFamily="34" charset="0"/>
              </a:rPr>
              <a:t>Examples of Just Transition 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29DF5C80-EBB3-4A9E-BDF2-5ECC73C985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38" y="0"/>
            <a:ext cx="1847850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340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7F56EA8-0B4C-4C22-83C6-2C8C06BD8632}"/>
              </a:ext>
            </a:extLst>
          </p:cNvPr>
          <p:cNvSpPr/>
          <p:nvPr/>
        </p:nvSpPr>
        <p:spPr>
          <a:xfrm>
            <a:off x="0" y="0"/>
            <a:ext cx="107950" cy="6858000"/>
          </a:xfrm>
          <a:prstGeom prst="rect">
            <a:avLst/>
          </a:prstGeom>
          <a:solidFill>
            <a:srgbClr val="AA1C37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E" kern="0" dirty="0">
              <a:solidFill>
                <a:srgbClr val="FF0000"/>
              </a:solidFill>
              <a:latin typeface="Calibri"/>
              <a:ea typeface="Geneva" pitchFamily="-106" charset="-128"/>
            </a:endParaRPr>
          </a:p>
        </p:txBody>
      </p:sp>
      <p:sp>
        <p:nvSpPr>
          <p:cNvPr id="32771" name="Title 1">
            <a:extLst>
              <a:ext uri="{FF2B5EF4-FFF2-40B4-BE49-F238E27FC236}">
                <a16:creationId xmlns:a16="http://schemas.microsoft.com/office/drawing/2014/main" id="{A42FF1DE-9526-4FF3-A318-6C8FFFC6A1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4863" y="-2108200"/>
            <a:ext cx="6264275" cy="204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en-US" altLang="en-US" sz="3000">
              <a:solidFill>
                <a:srgbClr val="F3F2E9"/>
              </a:solidFill>
            </a:endParaRPr>
          </a:p>
        </p:txBody>
      </p:sp>
      <p:sp>
        <p:nvSpPr>
          <p:cNvPr id="32772" name="Slide Number Placeholder 6">
            <a:extLst>
              <a:ext uri="{FF2B5EF4-FFF2-40B4-BE49-F238E27FC236}">
                <a16:creationId xmlns:a16="http://schemas.microsoft.com/office/drawing/2014/main" id="{D13344E8-59CB-42C5-9D22-4A2BE85E4A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0A25D31-3B1E-42D8-AE87-4AF163F3C5E9}" type="slidenum">
              <a:rPr lang="en-US" altLang="nb-NO" smtClean="0">
                <a:solidFill>
                  <a:srgbClr val="000000"/>
                </a:solidFill>
              </a:rPr>
              <a:pPr/>
              <a:t>9</a:t>
            </a:fld>
            <a:endParaRPr lang="en-US" altLang="nb-NO">
              <a:solidFill>
                <a:srgbClr val="000000"/>
              </a:solidFill>
            </a:endParaRPr>
          </a:p>
        </p:txBody>
      </p:sp>
      <p:sp>
        <p:nvSpPr>
          <p:cNvPr id="32774" name="Title 3">
            <a:extLst>
              <a:ext uri="{FF2B5EF4-FFF2-40B4-BE49-F238E27FC236}">
                <a16:creationId xmlns:a16="http://schemas.microsoft.com/office/drawing/2014/main" id="{A0E5636E-F135-4E0F-92B2-36C674570B0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78087" y="584404"/>
            <a:ext cx="7643812" cy="635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nb-NO" altLang="nb-NO" sz="4000" dirty="0">
                <a:solidFill>
                  <a:schemeClr val="tx1"/>
                </a:solidFill>
                <a:latin typeface="Franklin Gothic Book" panose="020B0503020102020204" pitchFamily="34" charset="0"/>
              </a:rPr>
              <a:t>Canada</a:t>
            </a:r>
          </a:p>
        </p:txBody>
      </p:sp>
      <p:pic>
        <p:nvPicPr>
          <p:cNvPr id="32775" name="Picture 2">
            <a:extLst>
              <a:ext uri="{FF2B5EF4-FFF2-40B4-BE49-F238E27FC236}">
                <a16:creationId xmlns:a16="http://schemas.microsoft.com/office/drawing/2014/main" id="{BD6EFB94-445C-4168-9AD6-CB563A975E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38" y="0"/>
            <a:ext cx="1847850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80F68A0-AAB6-4CF4-A739-1AB4FA1C3B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8087" y="1556792"/>
            <a:ext cx="7854354" cy="448323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1600" b="1" dirty="0">
                <a:latin typeface="Franklin Gothic Book" panose="020B0503020102020204" pitchFamily="34" charset="0"/>
              </a:rPr>
              <a:t>Canada’s clean-growth and climate action plan</a:t>
            </a:r>
          </a:p>
          <a:p>
            <a:pPr algn="just"/>
            <a:r>
              <a:rPr lang="en-US" sz="1600" dirty="0">
                <a:latin typeface="Franklin Gothic Book" panose="020B0503020102020204" pitchFamily="34" charset="0"/>
              </a:rPr>
              <a:t>Carbon neutrality by 2050.</a:t>
            </a:r>
          </a:p>
          <a:p>
            <a:pPr algn="just"/>
            <a:r>
              <a:rPr lang="en-US" sz="1600" dirty="0">
                <a:latin typeface="Franklin Gothic Book" panose="020B0503020102020204" pitchFamily="34" charset="0"/>
              </a:rPr>
              <a:t>Phase out emissions from coal-fired electricity by 2030.</a:t>
            </a:r>
          </a:p>
          <a:p>
            <a:pPr marL="0" indent="0" algn="just">
              <a:buNone/>
            </a:pPr>
            <a:r>
              <a:rPr lang="en-US" sz="1600" b="1" dirty="0">
                <a:latin typeface="Franklin Gothic Book" panose="020B0503020102020204" pitchFamily="34" charset="0"/>
              </a:rPr>
              <a:t>The Just Transition Task Force for Canadian Coal Power Workers and Communities </a:t>
            </a:r>
          </a:p>
          <a:p>
            <a:pPr algn="just"/>
            <a:r>
              <a:rPr lang="en-US" sz="1600" dirty="0">
                <a:latin typeface="Franklin Gothic Book" panose="020B0503020102020204" pitchFamily="34" charset="0"/>
              </a:rPr>
              <a:t>Labor advocated for and leads the Task Force. Members are union and local government representatives, civil society and experts. </a:t>
            </a:r>
          </a:p>
          <a:p>
            <a:pPr algn="just"/>
            <a:r>
              <a:rPr lang="en-US" sz="1600" dirty="0">
                <a:latin typeface="Franklin Gothic Book" panose="020B0503020102020204" pitchFamily="34" charset="0"/>
              </a:rPr>
              <a:t>Focused on coal-fired power with 3500 affected workers. </a:t>
            </a:r>
          </a:p>
          <a:p>
            <a:pPr algn="just"/>
            <a:r>
              <a:rPr lang="en-US" sz="1600" dirty="0">
                <a:latin typeface="Franklin Gothic Book" panose="020B0503020102020204" pitchFamily="34" charset="0"/>
              </a:rPr>
              <a:t>The Commission has produced recommendations that then must be turned into legislation and budget allocations. A formal announcement from the Canadian Ministry of Environment is forthcoming. 35 million CAD for initial work of Task </a:t>
            </a:r>
            <a:r>
              <a:rPr lang="en-US" sz="1600" dirty="0" smtClean="0">
                <a:latin typeface="Franklin Gothic Book" panose="020B0503020102020204" pitchFamily="34" charset="0"/>
              </a:rPr>
              <a:t>Force. </a:t>
            </a:r>
            <a:endParaRPr lang="en-US" sz="1600" dirty="0">
              <a:latin typeface="Franklin Gothic Book" panose="020B0503020102020204" pitchFamily="34" charset="0"/>
            </a:endParaRPr>
          </a:p>
          <a:p>
            <a:pPr algn="just"/>
            <a:r>
              <a:rPr lang="en-US" sz="1600" dirty="0">
                <a:latin typeface="Franklin Gothic Book" panose="020B0503020102020204" pitchFamily="34" charset="0"/>
              </a:rPr>
              <a:t>The Task Force and its work are based on Alberta’s Just Transition process. Measures include expanded unemployment insurance; a bridge to pension for older workers; vouchers for skills and other retraining; agreement from employers to retain, reskill and redeploy workers; grants to communities to help them develop new jobs. Funding comes in part from the province’s CO2 tax. </a:t>
            </a:r>
          </a:p>
          <a:p>
            <a:pPr algn="just"/>
            <a:endParaRPr lang="en-US" sz="16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6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limate Change - pic1 background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limate Change - pic2 background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limate Change - pic3 background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Climate Change - pic4 background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Climate Change - colour sideba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Climate Change - colour background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Climate Change - colour sidebar - no Panda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Climate Change - colour sideba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green theme with masters</Template>
  <TotalTime>1161</TotalTime>
  <Words>967</Words>
  <Application>Microsoft Office PowerPoint</Application>
  <PresentationFormat>On-screen Show (4:3)</PresentationFormat>
  <Paragraphs>150</Paragraphs>
  <Slides>16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16</vt:i4>
      </vt:variant>
    </vt:vector>
  </HeadingPairs>
  <TitlesOfParts>
    <vt:vector size="32" baseType="lpstr">
      <vt:lpstr>MS PGothic</vt:lpstr>
      <vt:lpstr>Arial</vt:lpstr>
      <vt:lpstr>Calibri</vt:lpstr>
      <vt:lpstr>Franklin Gothic Book</vt:lpstr>
      <vt:lpstr>Geneva</vt:lpstr>
      <vt:lpstr>Gibson Light</vt:lpstr>
      <vt:lpstr>Trebuchet MS</vt:lpstr>
      <vt:lpstr>Wingdings</vt:lpstr>
      <vt:lpstr>Climate Change - pic1 background</vt:lpstr>
      <vt:lpstr>Climate Change - pic2 background</vt:lpstr>
      <vt:lpstr>Climate Change - pic3 background</vt:lpstr>
      <vt:lpstr>Climate Change - pic4 background</vt:lpstr>
      <vt:lpstr>Climate Change - colour sidebar</vt:lpstr>
      <vt:lpstr>Climate Change - colour background</vt:lpstr>
      <vt:lpstr>Climate Change - colour sidebar - no Panda</vt:lpstr>
      <vt:lpstr>1_Climate Change - colour sidebar</vt:lpstr>
      <vt:lpstr>PowerPoint Presentation</vt:lpstr>
      <vt:lpstr>What is a Just Transition?</vt:lpstr>
      <vt:lpstr>ITUC, ETUC and the Just Transition Centre</vt:lpstr>
      <vt:lpstr>PowerPoint Presentation</vt:lpstr>
      <vt:lpstr>What workers want to know</vt:lpstr>
      <vt:lpstr>PowerPoint Presentation</vt:lpstr>
      <vt:lpstr>ITUC Congress - Just Transition</vt:lpstr>
      <vt:lpstr>PowerPoint Presentation</vt:lpstr>
      <vt:lpstr>Canada</vt:lpstr>
      <vt:lpstr>Spain: Plan Del Carbon</vt:lpstr>
      <vt:lpstr>And many others places...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WWF-Canada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Kate Conrad</dc:creator>
  <cp:lastModifiedBy>Storme, Sébastien</cp:lastModifiedBy>
  <cp:revision>548</cp:revision>
  <cp:lastPrinted>2019-04-25T09:00:49Z</cp:lastPrinted>
  <dcterms:created xsi:type="dcterms:W3CDTF">2010-09-22T18:31:50Z</dcterms:created>
  <dcterms:modified xsi:type="dcterms:W3CDTF">2019-04-30T09:12:13Z</dcterms:modified>
</cp:coreProperties>
</file>