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0" r:id="rId1"/>
  </p:sldMasterIdLst>
  <p:notesMasterIdLst>
    <p:notesMasterId r:id="rId17"/>
  </p:notesMasterIdLst>
  <p:handoutMasterIdLst>
    <p:handoutMasterId r:id="rId18"/>
  </p:handoutMasterIdLst>
  <p:sldIdLst>
    <p:sldId id="256" r:id="rId2"/>
    <p:sldId id="308" r:id="rId3"/>
    <p:sldId id="305" r:id="rId4"/>
    <p:sldId id="307" r:id="rId5"/>
    <p:sldId id="302" r:id="rId6"/>
    <p:sldId id="309" r:id="rId7"/>
    <p:sldId id="310" r:id="rId8"/>
    <p:sldId id="311" r:id="rId9"/>
    <p:sldId id="312" r:id="rId10"/>
    <p:sldId id="316" r:id="rId11"/>
    <p:sldId id="313" r:id="rId12"/>
    <p:sldId id="317" r:id="rId13"/>
    <p:sldId id="314" r:id="rId14"/>
    <p:sldId id="315" r:id="rId15"/>
    <p:sldId id="258"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807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3" autoAdjust="0"/>
    <p:restoredTop sz="94280" autoAdjust="0"/>
  </p:normalViewPr>
  <p:slideViewPr>
    <p:cSldViewPr snapToGrid="0" snapToObjects="1">
      <p:cViewPr varScale="1">
        <p:scale>
          <a:sx n="74" d="100"/>
          <a:sy n="74" d="100"/>
        </p:scale>
        <p:origin x="498" y="78"/>
      </p:cViewPr>
      <p:guideLst>
        <p:guide orient="horz" pos="2160"/>
        <p:guide pos="3840"/>
      </p:guideLst>
    </p:cSldViewPr>
  </p:slideViewPr>
  <p:outlineViewPr>
    <p:cViewPr>
      <p:scale>
        <a:sx n="33" d="100"/>
        <a:sy n="33" d="100"/>
      </p:scale>
      <p:origin x="0" y="-3246"/>
    </p:cViewPr>
  </p:outlineViewPr>
  <p:notesTextViewPr>
    <p:cViewPr>
      <p:scale>
        <a:sx n="100" d="100"/>
        <a:sy n="100" d="100"/>
      </p:scale>
      <p:origin x="0" y="0"/>
    </p:cViewPr>
  </p:notesTextViewPr>
  <p:sorterViewPr>
    <p:cViewPr>
      <p:scale>
        <a:sx n="310" d="100"/>
        <a:sy n="310" d="100"/>
      </p:scale>
      <p:origin x="0" y="-1462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1"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1" cy="464820"/>
          </a:xfrm>
          <a:prstGeom prst="rect">
            <a:avLst/>
          </a:prstGeom>
        </p:spPr>
        <p:txBody>
          <a:bodyPr vert="horz" lIns="91440" tIns="45720" rIns="91440" bIns="45720" rtlCol="0"/>
          <a:lstStyle>
            <a:lvl1pPr algn="r">
              <a:defRPr sz="1200"/>
            </a:lvl1pPr>
          </a:lstStyle>
          <a:p>
            <a:fld id="{6EE7FEF4-2356-EC41-A71F-758CBC5D3004}" type="datetimeFigureOut">
              <a:rPr lang="en-US" smtClean="0"/>
              <a:t>4/26/2019</a:t>
            </a:fld>
            <a:endParaRPr lang="en-US" dirty="0"/>
          </a:p>
        </p:txBody>
      </p:sp>
      <p:sp>
        <p:nvSpPr>
          <p:cNvPr id="4" name="Footer Placeholder 3"/>
          <p:cNvSpPr>
            <a:spLocks noGrp="1"/>
          </p:cNvSpPr>
          <p:nvPr>
            <p:ph type="ftr" sz="quarter" idx="2"/>
          </p:nvPr>
        </p:nvSpPr>
        <p:spPr>
          <a:xfrm>
            <a:off x="1" y="8829967"/>
            <a:ext cx="3037841" cy="4648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1" cy="464820"/>
          </a:xfrm>
          <a:prstGeom prst="rect">
            <a:avLst/>
          </a:prstGeom>
        </p:spPr>
        <p:txBody>
          <a:bodyPr vert="horz" lIns="91440" tIns="45720" rIns="91440" bIns="45720" rtlCol="0" anchor="b"/>
          <a:lstStyle>
            <a:lvl1pPr algn="r">
              <a:defRPr sz="1200"/>
            </a:lvl1pPr>
          </a:lstStyle>
          <a:p>
            <a:fld id="{7F5759D5-F347-E248-9323-4BA7F27CFE05}" type="slidenum">
              <a:rPr lang="en-US" smtClean="0"/>
              <a:t>‹#›</a:t>
            </a:fld>
            <a:endParaRPr lang="en-US" dirty="0"/>
          </a:p>
        </p:txBody>
      </p:sp>
    </p:spTree>
    <p:extLst>
      <p:ext uri="{BB962C8B-B14F-4D97-AF65-F5344CB8AC3E}">
        <p14:creationId xmlns:p14="http://schemas.microsoft.com/office/powerpoint/2010/main" val="20121609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999B8E9-2C11-4004-9BF5-EC7F0298AC9F}" type="datetimeFigureOut">
              <a:rPr lang="en-IE" smtClean="0"/>
              <a:t>26/04/2019</a:t>
            </a:fld>
            <a:endParaRPr lang="en-IE"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IE"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8EA8C12D-5CE5-448F-8E25-57CE45B74E0C}" type="slidenum">
              <a:rPr lang="en-IE" smtClean="0"/>
              <a:t>‹#›</a:t>
            </a:fld>
            <a:endParaRPr lang="en-IE" dirty="0"/>
          </a:p>
        </p:txBody>
      </p:sp>
    </p:spTree>
    <p:extLst>
      <p:ext uri="{BB962C8B-B14F-4D97-AF65-F5344CB8AC3E}">
        <p14:creationId xmlns:p14="http://schemas.microsoft.com/office/powerpoint/2010/main" val="914384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89FEA0DD-4ED4-4943-B019-A7BE85E1A22F}" type="datetimeFigureOut">
              <a:rPr lang="en-IE" smtClean="0"/>
              <a:t>26/04/2019</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7A01868D-24BD-49D6-9212-F33A677E16EC}" type="slidenum">
              <a:rPr lang="en-IE" smtClean="0"/>
              <a:t>‹#›</a:t>
            </a:fld>
            <a:endParaRPr lang="en-IE" dirty="0"/>
          </a:p>
        </p:txBody>
      </p:sp>
    </p:spTree>
    <p:extLst>
      <p:ext uri="{BB962C8B-B14F-4D97-AF65-F5344CB8AC3E}">
        <p14:creationId xmlns:p14="http://schemas.microsoft.com/office/powerpoint/2010/main" val="22846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445282B3-1370-464D-B2B4-B66550EF2641}" type="datetimeFigureOut">
              <a:rPr lang="en-US" smtClean="0"/>
              <a:t>4/26/2019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3E06E4-0791-2A4B-A7C1-54973A987826}" type="slidenum">
              <a:rPr lang="en-US" smtClean="0"/>
              <a:t>‹#›</a:t>
            </a:fld>
            <a:endParaRPr lang="en-US" dirty="0"/>
          </a:p>
        </p:txBody>
      </p:sp>
    </p:spTree>
    <p:extLst>
      <p:ext uri="{BB962C8B-B14F-4D97-AF65-F5344CB8AC3E}">
        <p14:creationId xmlns:p14="http://schemas.microsoft.com/office/powerpoint/2010/main" val="221026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445282B3-1370-464D-B2B4-B66550EF2641}" type="datetimeFigureOut">
              <a:rPr lang="en-US" smtClean="0"/>
              <a:t>4/26/2019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3E06E4-0791-2A4B-A7C1-54973A987826}" type="slidenum">
              <a:rPr lang="en-US" smtClean="0"/>
              <a:t>‹#›</a:t>
            </a:fld>
            <a:endParaRPr lang="en-US" dirty="0"/>
          </a:p>
        </p:txBody>
      </p:sp>
    </p:spTree>
    <p:extLst>
      <p:ext uri="{BB962C8B-B14F-4D97-AF65-F5344CB8AC3E}">
        <p14:creationId xmlns:p14="http://schemas.microsoft.com/office/powerpoint/2010/main" val="3533943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89FEA0DD-4ED4-4943-B019-A7BE85E1A22F}" type="datetimeFigureOut">
              <a:rPr lang="en-IE" smtClean="0"/>
              <a:t>26/04/2019</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7A01868D-24BD-49D6-9212-F33A677E16EC}" type="slidenum">
              <a:rPr lang="en-IE" smtClean="0"/>
              <a:t>‹#›</a:t>
            </a:fld>
            <a:endParaRPr lang="en-IE" dirty="0"/>
          </a:p>
        </p:txBody>
      </p:sp>
    </p:spTree>
    <p:extLst>
      <p:ext uri="{BB962C8B-B14F-4D97-AF65-F5344CB8AC3E}">
        <p14:creationId xmlns:p14="http://schemas.microsoft.com/office/powerpoint/2010/main" val="4244860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IE"/>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5282B3-1370-464D-B2B4-B66550EF2641}" type="datetimeFigureOut">
              <a:rPr lang="en-US" smtClean="0"/>
              <a:t>4/26/2019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3E06E4-0791-2A4B-A7C1-54973A987826}" type="slidenum">
              <a:rPr lang="en-US" smtClean="0"/>
              <a:t>‹#›</a:t>
            </a:fld>
            <a:endParaRPr lang="en-US" dirty="0"/>
          </a:p>
        </p:txBody>
      </p:sp>
    </p:spTree>
    <p:extLst>
      <p:ext uri="{BB962C8B-B14F-4D97-AF65-F5344CB8AC3E}">
        <p14:creationId xmlns:p14="http://schemas.microsoft.com/office/powerpoint/2010/main" val="3880787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445282B3-1370-464D-B2B4-B66550EF2641}" type="datetimeFigureOut">
              <a:rPr lang="en-US" smtClean="0"/>
              <a:t>4/26/2019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E3E06E4-0791-2A4B-A7C1-54973A987826}" type="slidenum">
              <a:rPr lang="en-US" smtClean="0"/>
              <a:t>‹#›</a:t>
            </a:fld>
            <a:endParaRPr lang="en-US" dirty="0"/>
          </a:p>
        </p:txBody>
      </p:sp>
    </p:spTree>
    <p:extLst>
      <p:ext uri="{BB962C8B-B14F-4D97-AF65-F5344CB8AC3E}">
        <p14:creationId xmlns:p14="http://schemas.microsoft.com/office/powerpoint/2010/main" val="2434301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IE"/>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445282B3-1370-464D-B2B4-B66550EF2641}" type="datetimeFigureOut">
              <a:rPr lang="en-US" smtClean="0"/>
              <a:t>4/26/2019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E3E06E4-0791-2A4B-A7C1-54973A987826}" type="slidenum">
              <a:rPr lang="en-US" smtClean="0"/>
              <a:t>‹#›</a:t>
            </a:fld>
            <a:endParaRPr lang="en-US" dirty="0"/>
          </a:p>
        </p:txBody>
      </p:sp>
    </p:spTree>
    <p:extLst>
      <p:ext uri="{BB962C8B-B14F-4D97-AF65-F5344CB8AC3E}">
        <p14:creationId xmlns:p14="http://schemas.microsoft.com/office/powerpoint/2010/main" val="3638049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445282B3-1370-464D-B2B4-B66550EF2641}" type="datetimeFigureOut">
              <a:rPr lang="en-US" smtClean="0"/>
              <a:t>4/26/2019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E3E06E4-0791-2A4B-A7C1-54973A987826}" type="slidenum">
              <a:rPr lang="en-US" smtClean="0"/>
              <a:t>‹#›</a:t>
            </a:fld>
            <a:endParaRPr lang="en-US" dirty="0"/>
          </a:p>
        </p:txBody>
      </p:sp>
    </p:spTree>
    <p:extLst>
      <p:ext uri="{BB962C8B-B14F-4D97-AF65-F5344CB8AC3E}">
        <p14:creationId xmlns:p14="http://schemas.microsoft.com/office/powerpoint/2010/main" val="3412781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5282B3-1370-464D-B2B4-B66550EF2641}" type="datetimeFigureOut">
              <a:rPr lang="en-US" smtClean="0"/>
              <a:t>4/26/2019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E3E06E4-0791-2A4B-A7C1-54973A987826}" type="slidenum">
              <a:rPr lang="en-US" smtClean="0"/>
              <a:t>‹#›</a:t>
            </a:fld>
            <a:endParaRPr lang="en-US" dirty="0"/>
          </a:p>
        </p:txBody>
      </p:sp>
    </p:spTree>
    <p:extLst>
      <p:ext uri="{BB962C8B-B14F-4D97-AF65-F5344CB8AC3E}">
        <p14:creationId xmlns:p14="http://schemas.microsoft.com/office/powerpoint/2010/main" val="2343554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5282B3-1370-464D-B2B4-B66550EF2641}" type="datetimeFigureOut">
              <a:rPr lang="en-US" smtClean="0"/>
              <a:t>4/26/2019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E3E06E4-0791-2A4B-A7C1-54973A987826}" type="slidenum">
              <a:rPr lang="en-US" smtClean="0"/>
              <a:t>‹#›</a:t>
            </a:fld>
            <a:endParaRPr lang="en-US" dirty="0"/>
          </a:p>
        </p:txBody>
      </p:sp>
    </p:spTree>
    <p:extLst>
      <p:ext uri="{BB962C8B-B14F-4D97-AF65-F5344CB8AC3E}">
        <p14:creationId xmlns:p14="http://schemas.microsoft.com/office/powerpoint/2010/main" val="2769588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IE"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5282B3-1370-464D-B2B4-B66550EF2641}" type="datetimeFigureOut">
              <a:rPr lang="en-US" smtClean="0"/>
              <a:t>4/26/2019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E3E06E4-0791-2A4B-A7C1-54973A987826}" type="slidenum">
              <a:rPr lang="en-US" smtClean="0"/>
              <a:t>‹#›</a:t>
            </a:fld>
            <a:endParaRPr lang="en-US" dirty="0"/>
          </a:p>
        </p:txBody>
      </p:sp>
    </p:spTree>
    <p:extLst>
      <p:ext uri="{BB962C8B-B14F-4D97-AF65-F5344CB8AC3E}">
        <p14:creationId xmlns:p14="http://schemas.microsoft.com/office/powerpoint/2010/main" val="3384047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FEA0DD-4ED4-4943-B019-A7BE85E1A22F}" type="datetimeFigureOut">
              <a:rPr lang="en-IE" smtClean="0"/>
              <a:t>26/04/2019</a:t>
            </a:fld>
            <a:endParaRPr lang="en-IE"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01868D-24BD-49D6-9212-F33A677E16EC}" type="slidenum">
              <a:rPr lang="en-IE" smtClean="0"/>
              <a:t>‹#›</a:t>
            </a:fld>
            <a:endParaRPr lang="en-IE" dirty="0"/>
          </a:p>
        </p:txBody>
      </p:sp>
      <p:pic>
        <p:nvPicPr>
          <p:cNvPr id="7" name="Picture 6" descr="basebackground.jpg"/>
          <p:cNvPicPr>
            <a:picLocks noChangeAspect="1"/>
          </p:cNvPicPr>
          <p:nvPr userDrawn="1"/>
        </p:nvPicPr>
        <p:blipFill>
          <a:blip r:embed="rId13">
            <a:extLst>
              <a:ext uri="{28A0092B-C50C-407E-A947-70E740481C1C}">
                <a14:useLocalDpi xmlns:a14="http://schemas.microsoft.com/office/drawing/2010/main"/>
              </a:ext>
            </a:extLst>
          </a:blip>
          <a:stretch>
            <a:fillRect/>
          </a:stretch>
        </p:blipFill>
        <p:spPr>
          <a:xfrm>
            <a:off x="-48683" y="-27384"/>
            <a:ext cx="12289365" cy="6912768"/>
          </a:xfrm>
          <a:prstGeom prst="rect">
            <a:avLst/>
          </a:prstGeom>
        </p:spPr>
      </p:pic>
    </p:spTree>
    <p:extLst>
      <p:ext uri="{BB962C8B-B14F-4D97-AF65-F5344CB8AC3E}">
        <p14:creationId xmlns:p14="http://schemas.microsoft.com/office/powerpoint/2010/main" val="3636398380"/>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pic>
        <p:nvPicPr>
          <p:cNvPr id="4" name="Picture 3" descr="frontslide.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8136" y="-687154"/>
            <a:ext cx="12295163" cy="7020780"/>
          </a:xfrm>
          <a:prstGeom prst="rect">
            <a:avLst/>
          </a:prstGeom>
        </p:spPr>
      </p:pic>
      <p:sp>
        <p:nvSpPr>
          <p:cNvPr id="5" name="TextBox 4"/>
          <p:cNvSpPr txBox="1"/>
          <p:nvPr/>
        </p:nvSpPr>
        <p:spPr>
          <a:xfrm>
            <a:off x="0" y="3607930"/>
            <a:ext cx="12192000" cy="3416320"/>
          </a:xfrm>
          <a:prstGeom prst="rect">
            <a:avLst/>
          </a:prstGeom>
          <a:noFill/>
        </p:spPr>
        <p:txBody>
          <a:bodyPr wrap="square" rtlCol="0">
            <a:spAutoFit/>
          </a:bodyPr>
          <a:lstStyle/>
          <a:p>
            <a:pPr algn="ctr"/>
            <a:endParaRPr lang="en-US" sz="2800" dirty="0">
              <a:solidFill>
                <a:schemeClr val="bg1"/>
              </a:solidFill>
              <a:latin typeface="Trebuchet MS"/>
              <a:cs typeface="Trebuchet MS"/>
            </a:endParaRPr>
          </a:p>
          <a:p>
            <a:pPr algn="ctr"/>
            <a:r>
              <a:rPr lang="en-US" sz="4000" dirty="0" smtClean="0">
                <a:solidFill>
                  <a:schemeClr val="bg1"/>
                </a:solidFill>
                <a:latin typeface="Trebuchet MS"/>
                <a:cs typeface="Trebuchet MS"/>
              </a:rPr>
              <a:t>Building a Just Transition-Case for Bord na Mona  </a:t>
            </a:r>
            <a:endParaRPr lang="en-US" sz="4000" dirty="0">
              <a:solidFill>
                <a:schemeClr val="bg1"/>
              </a:solidFill>
              <a:latin typeface="Trebuchet MS"/>
              <a:cs typeface="Trebuchet MS"/>
            </a:endParaRPr>
          </a:p>
          <a:p>
            <a:pPr algn="ctr"/>
            <a:r>
              <a:rPr lang="en-US" sz="2400" dirty="0" smtClean="0">
                <a:solidFill>
                  <a:schemeClr val="bg1"/>
                </a:solidFill>
                <a:latin typeface="Trebuchet MS"/>
                <a:cs typeface="Trebuchet MS"/>
              </a:rPr>
              <a:t>Conference – Bridge House, Tullamore, 30</a:t>
            </a:r>
            <a:r>
              <a:rPr lang="en-US" sz="2400" baseline="30000" dirty="0" smtClean="0">
                <a:solidFill>
                  <a:schemeClr val="bg1"/>
                </a:solidFill>
                <a:latin typeface="Trebuchet MS"/>
                <a:cs typeface="Trebuchet MS"/>
              </a:rPr>
              <a:t>th</a:t>
            </a:r>
            <a:r>
              <a:rPr lang="en-US" sz="2400" dirty="0" smtClean="0">
                <a:solidFill>
                  <a:schemeClr val="bg1"/>
                </a:solidFill>
                <a:latin typeface="Trebuchet MS"/>
                <a:cs typeface="Trebuchet MS"/>
              </a:rPr>
              <a:t> April 2019 </a:t>
            </a:r>
          </a:p>
          <a:p>
            <a:pPr algn="ctr"/>
            <a:r>
              <a:rPr lang="en-US" sz="2400" dirty="0">
                <a:solidFill>
                  <a:schemeClr val="tx1">
                    <a:lumMod val="95000"/>
                    <a:lumOff val="5000"/>
                  </a:schemeClr>
                </a:solidFill>
                <a:latin typeface="Trebuchet MS"/>
                <a:cs typeface="Trebuchet MS"/>
              </a:rPr>
              <a:t>Presentation by Willie Noone, Energy Sector Organiser &amp; Group of Unions Secretary BNM    </a:t>
            </a:r>
            <a:r>
              <a:rPr lang="en-US" sz="2800" dirty="0">
                <a:solidFill>
                  <a:schemeClr val="bg1"/>
                </a:solidFill>
                <a:latin typeface="Trebuchet MS"/>
                <a:cs typeface="Trebuchet MS"/>
              </a:rPr>
              <a:t/>
            </a:r>
            <a:br>
              <a:rPr lang="en-US" sz="2800" dirty="0">
                <a:solidFill>
                  <a:schemeClr val="bg1"/>
                </a:solidFill>
                <a:latin typeface="Trebuchet MS"/>
                <a:cs typeface="Trebuchet MS"/>
              </a:rPr>
            </a:br>
            <a:endParaRPr lang="en-US" sz="2800" dirty="0">
              <a:solidFill>
                <a:schemeClr val="bg1"/>
              </a:solidFill>
              <a:latin typeface="Trebuchet MS"/>
              <a:cs typeface="Trebuchet MS"/>
            </a:endParaRPr>
          </a:p>
          <a:p>
            <a:pPr algn="ctr"/>
            <a:r>
              <a:rPr lang="en-US" sz="2400" dirty="0" smtClean="0">
                <a:solidFill>
                  <a:schemeClr val="bg1"/>
                </a:solidFill>
                <a:latin typeface="Trebuchet MS"/>
                <a:cs typeface="Trebuchet MS"/>
              </a:rPr>
              <a:t> </a:t>
            </a:r>
          </a:p>
          <a:p>
            <a:pPr algn="ctr"/>
            <a:endParaRPr lang="en-US" sz="2400" dirty="0">
              <a:solidFill>
                <a:schemeClr val="bg1"/>
              </a:solidFill>
              <a:latin typeface="Trebuchet MS"/>
              <a:cs typeface="Trebuchet MS"/>
            </a:endParaRPr>
          </a:p>
        </p:txBody>
      </p:sp>
    </p:spTree>
    <p:extLst>
      <p:ext uri="{BB962C8B-B14F-4D97-AF65-F5344CB8AC3E}">
        <p14:creationId xmlns:p14="http://schemas.microsoft.com/office/powerpoint/2010/main" val="21640836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B050"/>
                </a:solidFill>
              </a:rPr>
              <a:t>Consequences for Bord na Mona Workers  </a:t>
            </a:r>
            <a:endParaRPr lang="en-IE" dirty="0">
              <a:solidFill>
                <a:srgbClr val="00B050"/>
              </a:solidFill>
            </a:endParaRPr>
          </a:p>
        </p:txBody>
      </p:sp>
      <p:sp>
        <p:nvSpPr>
          <p:cNvPr id="3" name="Content Placeholder 2"/>
          <p:cNvSpPr>
            <a:spLocks noGrp="1"/>
          </p:cNvSpPr>
          <p:nvPr>
            <p:ph idx="1"/>
          </p:nvPr>
        </p:nvSpPr>
        <p:spPr/>
        <p:txBody>
          <a:bodyPr/>
          <a:lstStyle/>
          <a:p>
            <a:r>
              <a:rPr lang="en-GB" dirty="0" smtClean="0"/>
              <a:t>Vast majority of workers between 63 and 65 been denied access to avail of voluntary redundancy. </a:t>
            </a:r>
            <a:r>
              <a:rPr lang="en-GB" dirty="0" smtClean="0">
                <a:solidFill>
                  <a:srgbClr val="FF0000"/>
                </a:solidFill>
              </a:rPr>
              <a:t>Hence workers with long service will have to continue to work albeit they may not get the same quantum of work or payments for their remaining service.</a:t>
            </a:r>
            <a:endParaRPr lang="en-GB" dirty="0" smtClean="0"/>
          </a:p>
          <a:p>
            <a:r>
              <a:rPr lang="en-GB" dirty="0" smtClean="0"/>
              <a:t>The company are refusing to use 66 as the retirement age when applying the overall capping of redundancy payments to 50% of earnings to normal retirement age. </a:t>
            </a:r>
            <a:r>
              <a:rPr lang="en-GB" dirty="0" smtClean="0">
                <a:solidFill>
                  <a:srgbClr val="FF0000"/>
                </a:solidFill>
              </a:rPr>
              <a:t>Hence large numbers of employees aged over 61 who are allowed exit with long service attain only statutory redundancy. </a:t>
            </a:r>
            <a:endParaRPr lang="en-IE" dirty="0"/>
          </a:p>
        </p:txBody>
      </p:sp>
    </p:spTree>
    <p:extLst>
      <p:ext uri="{BB962C8B-B14F-4D97-AF65-F5344CB8AC3E}">
        <p14:creationId xmlns:p14="http://schemas.microsoft.com/office/powerpoint/2010/main" val="4272009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B050"/>
                </a:solidFill>
              </a:rPr>
              <a:t>Current Situation</a:t>
            </a:r>
            <a:endParaRPr lang="en-IE" dirty="0">
              <a:solidFill>
                <a:srgbClr val="00B050"/>
              </a:solidFill>
            </a:endParaRPr>
          </a:p>
        </p:txBody>
      </p:sp>
      <p:sp>
        <p:nvSpPr>
          <p:cNvPr id="3" name="Content Placeholder 2"/>
          <p:cNvSpPr>
            <a:spLocks noGrp="1"/>
          </p:cNvSpPr>
          <p:nvPr>
            <p:ph idx="1"/>
          </p:nvPr>
        </p:nvSpPr>
        <p:spPr/>
        <p:txBody>
          <a:bodyPr>
            <a:normAutofit fontScale="92500" lnSpcReduction="20000"/>
          </a:bodyPr>
          <a:lstStyle/>
          <a:p>
            <a:r>
              <a:rPr lang="en-GB" dirty="0" smtClean="0"/>
              <a:t>Appeals to politicians to get active to date appear to be fruitless </a:t>
            </a:r>
          </a:p>
          <a:p>
            <a:r>
              <a:rPr lang="en-GB" dirty="0" smtClean="0"/>
              <a:t>GOU never looked for more money for redundancies- emphasis was always on </a:t>
            </a:r>
            <a:r>
              <a:rPr lang="en-GB" b="1" dirty="0" smtClean="0"/>
              <a:t>fairness</a:t>
            </a:r>
            <a:r>
              <a:rPr lang="en-GB" dirty="0" smtClean="0"/>
              <a:t> and to treat workers </a:t>
            </a:r>
            <a:r>
              <a:rPr lang="en-GB" b="1" dirty="0" smtClean="0"/>
              <a:t>fairly</a:t>
            </a:r>
            <a:r>
              <a:rPr lang="en-GB" dirty="0" smtClean="0"/>
              <a:t> and with </a:t>
            </a:r>
            <a:r>
              <a:rPr lang="en-GB" b="1" dirty="0" smtClean="0"/>
              <a:t>dignity</a:t>
            </a:r>
            <a:r>
              <a:rPr lang="en-GB" dirty="0" smtClean="0"/>
              <a:t>.</a:t>
            </a:r>
          </a:p>
          <a:p>
            <a:r>
              <a:rPr lang="en-GB" dirty="0" smtClean="0"/>
              <a:t>A proposal to address pay visibility and volatility into the future and to protect remaining workers jobs and earnings has been concluded and is due to be balloted on but more detailed negotiations will be required to protect standards and employment conditions.</a:t>
            </a:r>
          </a:p>
          <a:p>
            <a:r>
              <a:rPr lang="en-GB" dirty="0" smtClean="0"/>
              <a:t>Outstanding cases may need to be progressed to other forums under different legislation to seek redress for unfair treatment and discriminatory practices.  </a:t>
            </a:r>
          </a:p>
          <a:p>
            <a:r>
              <a:rPr lang="en-GB" dirty="0" smtClean="0"/>
              <a:t>Job replacement ideas are built on very unsteady foundations and will not aid the current employees leaving.  </a:t>
            </a:r>
            <a:endParaRPr lang="en-IE" dirty="0"/>
          </a:p>
        </p:txBody>
      </p:sp>
    </p:spTree>
    <p:extLst>
      <p:ext uri="{BB962C8B-B14F-4D97-AF65-F5344CB8AC3E}">
        <p14:creationId xmlns:p14="http://schemas.microsoft.com/office/powerpoint/2010/main" val="36404246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B050"/>
                </a:solidFill>
              </a:rPr>
              <a:t>Current Situation</a:t>
            </a:r>
            <a:endParaRPr lang="en-IE" dirty="0">
              <a:solidFill>
                <a:srgbClr val="00B050"/>
              </a:solidFill>
            </a:endParaRPr>
          </a:p>
        </p:txBody>
      </p:sp>
      <p:sp>
        <p:nvSpPr>
          <p:cNvPr id="3" name="Content Placeholder 2"/>
          <p:cNvSpPr>
            <a:spLocks noGrp="1"/>
          </p:cNvSpPr>
          <p:nvPr>
            <p:ph idx="1"/>
          </p:nvPr>
        </p:nvSpPr>
        <p:spPr/>
        <p:txBody>
          <a:bodyPr/>
          <a:lstStyle/>
          <a:p>
            <a:r>
              <a:rPr lang="en-GB" dirty="0" smtClean="0">
                <a:solidFill>
                  <a:schemeClr val="tx1">
                    <a:lumMod val="95000"/>
                    <a:lumOff val="5000"/>
                  </a:schemeClr>
                </a:solidFill>
              </a:rPr>
              <a:t>Approx. 200 employees have already exited. Over 240 more to exit this year.</a:t>
            </a:r>
          </a:p>
          <a:p>
            <a:r>
              <a:rPr lang="en-GB" dirty="0" smtClean="0">
                <a:solidFill>
                  <a:schemeClr val="tx1">
                    <a:lumMod val="95000"/>
                    <a:lumOff val="5000"/>
                  </a:schemeClr>
                </a:solidFill>
              </a:rPr>
              <a:t>Ballot on Collective agreement proposal commencing which will give a foundation to future negotiations. Some positives regarding pay movement visibility and protections of T &amp; Cs. Training commitments for future opportunities both within and external to Bord na Mona key part of proposal.</a:t>
            </a:r>
          </a:p>
          <a:p>
            <a:r>
              <a:rPr lang="en-GB" dirty="0" smtClean="0">
                <a:solidFill>
                  <a:schemeClr val="tx1">
                    <a:lumMod val="95000"/>
                    <a:lumOff val="5000"/>
                  </a:schemeClr>
                </a:solidFill>
              </a:rPr>
              <a:t>More intensive and difficult discussions and agreements need to be concluded this year due to rapidly changing working environment.   </a:t>
            </a:r>
            <a:endParaRPr lang="en-IE" dirty="0">
              <a:solidFill>
                <a:schemeClr val="tx1">
                  <a:lumMod val="95000"/>
                  <a:lumOff val="5000"/>
                </a:schemeClr>
              </a:solidFill>
            </a:endParaRPr>
          </a:p>
        </p:txBody>
      </p:sp>
    </p:spTree>
    <p:extLst>
      <p:ext uri="{BB962C8B-B14F-4D97-AF65-F5344CB8AC3E}">
        <p14:creationId xmlns:p14="http://schemas.microsoft.com/office/powerpoint/2010/main" val="3501278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92D050"/>
                </a:solidFill>
              </a:rPr>
              <a:t>The need to ensure workers are adequately supported and how this could be done.</a:t>
            </a:r>
            <a:endParaRPr lang="en-IE" dirty="0">
              <a:solidFill>
                <a:srgbClr val="92D050"/>
              </a:solidFill>
            </a:endParaRPr>
          </a:p>
        </p:txBody>
      </p:sp>
      <p:sp>
        <p:nvSpPr>
          <p:cNvPr id="3" name="Content Placeholder 2"/>
          <p:cNvSpPr>
            <a:spLocks noGrp="1"/>
          </p:cNvSpPr>
          <p:nvPr>
            <p:ph idx="1"/>
          </p:nvPr>
        </p:nvSpPr>
        <p:spPr/>
        <p:txBody>
          <a:bodyPr>
            <a:normAutofit fontScale="92500" lnSpcReduction="20000"/>
          </a:bodyPr>
          <a:lstStyle/>
          <a:p>
            <a:r>
              <a:rPr lang="en-GB" dirty="0" smtClean="0"/>
              <a:t>Document circulated here today  </a:t>
            </a:r>
          </a:p>
          <a:p>
            <a:r>
              <a:rPr lang="en-GB" dirty="0" smtClean="0"/>
              <a:t>Well researched with the purpose of answering the question of how workers and their communities  can be supported.</a:t>
            </a:r>
          </a:p>
          <a:p>
            <a:r>
              <a:rPr lang="en-GB" dirty="0" smtClean="0"/>
              <a:t> Just Transition Forum for the Midlands to identify the key measures and supports that will be required by BNM workers &amp; their communities. </a:t>
            </a:r>
          </a:p>
          <a:p>
            <a:r>
              <a:rPr lang="en-GB" dirty="0" smtClean="0"/>
              <a:t>BNM to move to increase its renewable power generation to create new replacement jobs for existing workers and surrounding areas.  PSO levy to be diverted to support jobs.</a:t>
            </a:r>
          </a:p>
          <a:p>
            <a:r>
              <a:rPr lang="en-GB" dirty="0" smtClean="0"/>
              <a:t>Major Refitting programme across the midlands using retraining for existing BNM staff.</a:t>
            </a:r>
          </a:p>
          <a:p>
            <a:r>
              <a:rPr lang="en-GB" dirty="0" smtClean="0"/>
              <a:t>Investment in Public Transport (Bus Eireann) &amp; Broadband and utilisation of Athlone as a centre of excellence for green technology/research and innovation.     </a:t>
            </a:r>
            <a:endParaRPr lang="en-IE" dirty="0"/>
          </a:p>
        </p:txBody>
      </p:sp>
    </p:spTree>
    <p:extLst>
      <p:ext uri="{BB962C8B-B14F-4D97-AF65-F5344CB8AC3E}">
        <p14:creationId xmlns:p14="http://schemas.microsoft.com/office/powerpoint/2010/main" val="5628709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92D050"/>
                </a:solidFill>
              </a:rPr>
              <a:t>What needs to be done ?  </a:t>
            </a:r>
            <a:endParaRPr lang="en-IE" dirty="0">
              <a:solidFill>
                <a:srgbClr val="92D050"/>
              </a:solidFill>
            </a:endParaRPr>
          </a:p>
        </p:txBody>
      </p:sp>
      <p:sp>
        <p:nvSpPr>
          <p:cNvPr id="3" name="Content Placeholder 2"/>
          <p:cNvSpPr>
            <a:spLocks noGrp="1"/>
          </p:cNvSpPr>
          <p:nvPr>
            <p:ph idx="1"/>
          </p:nvPr>
        </p:nvSpPr>
        <p:spPr/>
        <p:txBody>
          <a:bodyPr>
            <a:normAutofit fontScale="70000" lnSpcReduction="20000"/>
          </a:bodyPr>
          <a:lstStyle/>
          <a:p>
            <a:r>
              <a:rPr lang="en-GB" dirty="0"/>
              <a:t>A Just Transition needs to be more than a slogan or aspiration – Workers and communities need action now</a:t>
            </a:r>
            <a:r>
              <a:rPr lang="en-GB" dirty="0" smtClean="0"/>
              <a:t>.</a:t>
            </a:r>
          </a:p>
          <a:p>
            <a:r>
              <a:rPr lang="en-GB" dirty="0" smtClean="0"/>
              <a:t>All politicians and parties should be exposing the poor treatment of </a:t>
            </a:r>
            <a:r>
              <a:rPr lang="en-GB" u="sng" dirty="0" smtClean="0"/>
              <a:t>some </a:t>
            </a:r>
            <a:r>
              <a:rPr lang="en-GB" dirty="0" smtClean="0"/>
              <a:t>of the BNM employees who are exiting and </a:t>
            </a:r>
            <a:r>
              <a:rPr lang="en-GB" u="sng" dirty="0" smtClean="0"/>
              <a:t>some</a:t>
            </a:r>
            <a:r>
              <a:rPr lang="en-GB" dirty="0" smtClean="0"/>
              <a:t> of those remaining in BNM. </a:t>
            </a:r>
          </a:p>
          <a:p>
            <a:r>
              <a:rPr lang="en-GB" dirty="0" smtClean="0"/>
              <a:t>Public Discourse and Dail debate if necessary. Local Authorities and County Councils representatives need to be </a:t>
            </a:r>
            <a:r>
              <a:rPr lang="en-GB" dirty="0" err="1" smtClean="0"/>
              <a:t>be</a:t>
            </a:r>
            <a:r>
              <a:rPr lang="en-GB" dirty="0" smtClean="0"/>
              <a:t> focused on losses in their communities and the treatment of their constituents and act on their communities behalf.  </a:t>
            </a:r>
          </a:p>
          <a:p>
            <a:r>
              <a:rPr lang="en-GB" dirty="0" smtClean="0"/>
              <a:t>Pension attainment and Pension Protection / Only statutory payments for long serving workers / Treatment of those in Bord na Mona over age 63/ Exposing what the Voluntary Severance terms means in reality / Securing decent jobs into the future/ affording representatives and communities a voice.</a:t>
            </a:r>
          </a:p>
          <a:p>
            <a:r>
              <a:rPr lang="en-GB" dirty="0" smtClean="0"/>
              <a:t> BNM is to the forefront but Edenderry power station, West Offaly, Lough Ree, Moneypoint, Farmers, Transport workers etc. etc.  will be effected</a:t>
            </a:r>
          </a:p>
          <a:p>
            <a:r>
              <a:rPr lang="en-GB" dirty="0" smtClean="0"/>
              <a:t>Hundreds of other jobs and more communities will be effected in the next decade.</a:t>
            </a:r>
          </a:p>
          <a:p>
            <a:r>
              <a:rPr lang="en-GB" b="1" dirty="0" smtClean="0"/>
              <a:t>Fairness</a:t>
            </a:r>
            <a:r>
              <a:rPr lang="en-GB" dirty="0" smtClean="0"/>
              <a:t> has to be at the heart of a “JUST TRANSITION”   </a:t>
            </a:r>
            <a:endParaRPr lang="en-IE" dirty="0"/>
          </a:p>
        </p:txBody>
      </p:sp>
    </p:spTree>
    <p:extLst>
      <p:ext uri="{BB962C8B-B14F-4D97-AF65-F5344CB8AC3E}">
        <p14:creationId xmlns:p14="http://schemas.microsoft.com/office/powerpoint/2010/main" val="6738558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endslide.jp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 y="-54768"/>
            <a:ext cx="12220136" cy="6399297"/>
          </a:xfrm>
          <a:prstGeom prst="rect">
            <a:avLst/>
          </a:prstGeom>
        </p:spPr>
      </p:pic>
    </p:spTree>
    <p:extLst>
      <p:ext uri="{BB962C8B-B14F-4D97-AF65-F5344CB8AC3E}">
        <p14:creationId xmlns:p14="http://schemas.microsoft.com/office/powerpoint/2010/main" val="662117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B050"/>
                </a:solidFill>
              </a:rPr>
              <a:t>The Workers perspective in Bord na Mona  </a:t>
            </a:r>
            <a:endParaRPr lang="en-IE" dirty="0">
              <a:solidFill>
                <a:srgbClr val="00B050"/>
              </a:solidFill>
            </a:endParaRPr>
          </a:p>
        </p:txBody>
      </p:sp>
      <p:sp>
        <p:nvSpPr>
          <p:cNvPr id="3" name="Content Placeholder 2"/>
          <p:cNvSpPr>
            <a:spLocks noGrp="1"/>
          </p:cNvSpPr>
          <p:nvPr>
            <p:ph idx="1"/>
          </p:nvPr>
        </p:nvSpPr>
        <p:spPr/>
        <p:txBody>
          <a:bodyPr>
            <a:normAutofit/>
          </a:bodyPr>
          <a:lstStyle/>
          <a:p>
            <a:r>
              <a:rPr lang="en-GB" dirty="0" smtClean="0"/>
              <a:t>Is there a “fair” transition to a low carbon economy for impacted workers ? </a:t>
            </a:r>
          </a:p>
          <a:p>
            <a:endParaRPr lang="en-GB" dirty="0"/>
          </a:p>
          <a:p>
            <a:r>
              <a:rPr lang="en-GB" dirty="0" smtClean="0"/>
              <a:t>→ Overview of BNMs transition from Peat/effect on workers</a:t>
            </a:r>
          </a:p>
          <a:p>
            <a:r>
              <a:rPr lang="en-GB" dirty="0" smtClean="0"/>
              <a:t>→All agree that there is need to ensure workers/Communities impacted are adequately supported. </a:t>
            </a:r>
          </a:p>
          <a:p>
            <a:r>
              <a:rPr lang="en-GB" dirty="0" smtClean="0"/>
              <a:t>→What is the reality ?</a:t>
            </a:r>
          </a:p>
          <a:p>
            <a:r>
              <a:rPr lang="en-GB" dirty="0" smtClean="0"/>
              <a:t>→ What needs to be done and by whom?    </a:t>
            </a:r>
          </a:p>
          <a:p>
            <a:endParaRPr lang="en-IE" dirty="0"/>
          </a:p>
        </p:txBody>
      </p:sp>
    </p:spTree>
    <p:extLst>
      <p:ext uri="{BB962C8B-B14F-4D97-AF65-F5344CB8AC3E}">
        <p14:creationId xmlns:p14="http://schemas.microsoft.com/office/powerpoint/2010/main" val="3993321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5400" b="1" dirty="0" smtClean="0">
                <a:solidFill>
                  <a:srgbClr val="92D050"/>
                </a:solidFill>
                <a:latin typeface="+mn-lt"/>
              </a:rPr>
              <a:t>Building a Just/Fair Transition   </a:t>
            </a:r>
            <a:endParaRPr lang="en-IE" sz="5400" b="1" dirty="0">
              <a:solidFill>
                <a:srgbClr val="92D050"/>
              </a:solidFill>
              <a:latin typeface="+mn-lt"/>
            </a:endParaRPr>
          </a:p>
        </p:txBody>
      </p:sp>
      <p:sp>
        <p:nvSpPr>
          <p:cNvPr id="3" name="Content Placeholder 2"/>
          <p:cNvSpPr>
            <a:spLocks noGrp="1"/>
          </p:cNvSpPr>
          <p:nvPr>
            <p:ph idx="1"/>
          </p:nvPr>
        </p:nvSpPr>
        <p:spPr>
          <a:xfrm>
            <a:off x="464234" y="1337171"/>
            <a:ext cx="11549575" cy="5542671"/>
          </a:xfrm>
        </p:spPr>
        <p:txBody>
          <a:bodyPr>
            <a:normAutofit/>
          </a:bodyPr>
          <a:lstStyle/>
          <a:p>
            <a:pPr marL="0" indent="0" algn="r">
              <a:buNone/>
            </a:pPr>
            <a:endParaRPr lang="en-US" dirty="0" smtClean="0"/>
          </a:p>
          <a:p>
            <a:pPr marL="0" indent="0">
              <a:buNone/>
            </a:pPr>
            <a:r>
              <a:rPr lang="en-US" dirty="0" smtClean="0"/>
              <a:t>→ </a:t>
            </a:r>
            <a:r>
              <a:rPr lang="en-US" dirty="0" smtClean="0">
                <a:solidFill>
                  <a:srgbClr val="00B0F0"/>
                </a:solidFill>
              </a:rPr>
              <a:t>What does this Mean </a:t>
            </a:r>
            <a:r>
              <a:rPr lang="en-US" dirty="0" smtClean="0">
                <a:solidFill>
                  <a:schemeClr val="accent6"/>
                </a:solidFill>
              </a:rPr>
              <a:t>?</a:t>
            </a:r>
          </a:p>
          <a:p>
            <a:pPr marL="0" indent="0">
              <a:buNone/>
            </a:pPr>
            <a:endParaRPr lang="en-US" dirty="0"/>
          </a:p>
          <a:p>
            <a:pPr marL="0" indent="0">
              <a:buNone/>
            </a:pPr>
            <a:r>
              <a:rPr lang="en-US" sz="4000" dirty="0" smtClean="0"/>
              <a:t>“A Just Transition is the concept of creating  economic opportunities for the frontline communities and those workers hardest hit by the transition away from carbon emitting fuels such as Coal, Oil and Peat and the reduction in Greenhouse Emissions in a </a:t>
            </a:r>
            <a:r>
              <a:rPr lang="en-US" sz="4000" b="1" u="sng" dirty="0" smtClean="0"/>
              <a:t>fair</a:t>
            </a:r>
            <a:r>
              <a:rPr lang="en-US" sz="4000" dirty="0" smtClean="0"/>
              <a:t> manner.” </a:t>
            </a:r>
            <a:endParaRPr lang="en-US" sz="4000" dirty="0"/>
          </a:p>
        </p:txBody>
      </p:sp>
    </p:spTree>
    <p:extLst>
      <p:ext uri="{BB962C8B-B14F-4D97-AF65-F5344CB8AC3E}">
        <p14:creationId xmlns:p14="http://schemas.microsoft.com/office/powerpoint/2010/main" val="18138272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3667"/>
            <a:ext cx="10515600" cy="1325563"/>
          </a:xfrm>
        </p:spPr>
        <p:txBody>
          <a:bodyPr>
            <a:normAutofit/>
          </a:bodyPr>
          <a:lstStyle/>
          <a:p>
            <a:r>
              <a:rPr lang="en-GB" sz="2800" dirty="0" smtClean="0">
                <a:solidFill>
                  <a:srgbClr val="00B0F0"/>
                </a:solidFill>
              </a:rPr>
              <a:t>What is it supposed to do ?</a:t>
            </a:r>
            <a:endParaRPr lang="en-IE" sz="2800" dirty="0">
              <a:solidFill>
                <a:srgbClr val="00B0F0"/>
              </a:solidFill>
            </a:endParaRPr>
          </a:p>
        </p:txBody>
      </p:sp>
      <p:sp>
        <p:nvSpPr>
          <p:cNvPr id="3" name="Content Placeholder 2"/>
          <p:cNvSpPr>
            <a:spLocks noGrp="1"/>
          </p:cNvSpPr>
          <p:nvPr>
            <p:ph idx="1"/>
          </p:nvPr>
        </p:nvSpPr>
        <p:spPr/>
        <p:txBody>
          <a:bodyPr/>
          <a:lstStyle/>
          <a:p>
            <a:r>
              <a:rPr lang="en-GB" dirty="0" smtClean="0"/>
              <a:t>A Just Transition is the idea of involving workers and communities in the conversation about the changes ahead. Social dialogue and the right to participate are core to the concept.</a:t>
            </a:r>
          </a:p>
          <a:p>
            <a:r>
              <a:rPr lang="en-GB" dirty="0" smtClean="0"/>
              <a:t>A Just Transition involves, but is more than just about climate change. It is about people and communities being involved in retaining decent sustainable livelihoods. </a:t>
            </a:r>
          </a:p>
          <a:p>
            <a:r>
              <a:rPr lang="en-GB" dirty="0" smtClean="0"/>
              <a:t>A Just Transition is to protect the rights and dignity of the people whose lives are impacted.</a:t>
            </a:r>
          </a:p>
          <a:p>
            <a:pPr algn="ctr"/>
            <a:r>
              <a:rPr lang="en-GB" dirty="0"/>
              <a:t> A Just Transition needs to be more than a slogan or aspiration – Workers and communities need action now.</a:t>
            </a:r>
            <a:endParaRPr lang="en-IE" dirty="0"/>
          </a:p>
        </p:txBody>
      </p:sp>
    </p:spTree>
    <p:extLst>
      <p:ext uri="{BB962C8B-B14F-4D97-AF65-F5344CB8AC3E}">
        <p14:creationId xmlns:p14="http://schemas.microsoft.com/office/powerpoint/2010/main" val="36939493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12EFD7-9503-40FF-BCBA-795BFFE24F9C}"/>
              </a:ext>
            </a:extLst>
          </p:cNvPr>
          <p:cNvSpPr>
            <a:spLocks noGrp="1"/>
          </p:cNvSpPr>
          <p:nvPr>
            <p:ph type="title"/>
          </p:nvPr>
        </p:nvSpPr>
        <p:spPr>
          <a:xfrm>
            <a:off x="838200" y="365127"/>
            <a:ext cx="10515600" cy="1325563"/>
          </a:xfrm>
        </p:spPr>
        <p:txBody>
          <a:bodyPr>
            <a:normAutofit/>
          </a:bodyPr>
          <a:lstStyle/>
          <a:p>
            <a:pPr algn="ctr"/>
            <a:r>
              <a:rPr lang="en-US" sz="3200" b="1" dirty="0" smtClean="0">
                <a:solidFill>
                  <a:srgbClr val="00B050"/>
                </a:solidFill>
              </a:rPr>
              <a:t>Issues surrounding Bord na Mona‘s fast tracked exit from Peat </a:t>
            </a:r>
            <a:br>
              <a:rPr lang="en-US" sz="3200" b="1" dirty="0" smtClean="0">
                <a:solidFill>
                  <a:srgbClr val="00B050"/>
                </a:solidFill>
              </a:rPr>
            </a:br>
            <a:r>
              <a:rPr lang="en-US" sz="3200" b="1" dirty="0" smtClean="0">
                <a:solidFill>
                  <a:srgbClr val="00B050"/>
                </a:solidFill>
              </a:rPr>
              <a:t>The perspective of workers in Bord na Mona </a:t>
            </a:r>
            <a:endParaRPr lang="en-IE" sz="3200" dirty="0">
              <a:solidFill>
                <a:srgbClr val="00B050"/>
              </a:solidFill>
            </a:endParaRPr>
          </a:p>
        </p:txBody>
      </p:sp>
      <p:sp>
        <p:nvSpPr>
          <p:cNvPr id="3" name="Content Placeholder 2">
            <a:extLst>
              <a:ext uri="{FF2B5EF4-FFF2-40B4-BE49-F238E27FC236}">
                <a16:creationId xmlns:a16="http://schemas.microsoft.com/office/drawing/2014/main" xmlns="" id="{9D6CEBC3-B887-40B3-902A-AFA36D6B1089}"/>
              </a:ext>
            </a:extLst>
          </p:cNvPr>
          <p:cNvSpPr>
            <a:spLocks noGrp="1"/>
          </p:cNvSpPr>
          <p:nvPr>
            <p:ph idx="1"/>
          </p:nvPr>
        </p:nvSpPr>
        <p:spPr>
          <a:xfrm>
            <a:off x="168813" y="1564105"/>
            <a:ext cx="12126350" cy="4880564"/>
          </a:xfrm>
        </p:spPr>
        <p:txBody>
          <a:bodyPr>
            <a:normAutofit lnSpcReduction="10000"/>
          </a:bodyPr>
          <a:lstStyle/>
          <a:p>
            <a:pPr lvl="1"/>
            <a:r>
              <a:rPr lang="en-US" sz="3200" u="sng" dirty="0" smtClean="0"/>
              <a:t>A Just Transition is not been delivered to Bord na Mona Workers</a:t>
            </a:r>
            <a:endParaRPr lang="en-US" sz="2800" u="sng" dirty="0" smtClean="0"/>
          </a:p>
          <a:p>
            <a:pPr lvl="1"/>
            <a:r>
              <a:rPr lang="en-US" sz="2800" dirty="0" smtClean="0"/>
              <a:t>Littleton and Coal Depots already gone through closure process. Road Haulage discontinued.  Aprox 120 jobs already lost.</a:t>
            </a:r>
          </a:p>
          <a:p>
            <a:pPr lvl="1"/>
            <a:r>
              <a:rPr lang="en-US" sz="2800" dirty="0" smtClean="0"/>
              <a:t>These have resulted in excruciating negotiations to get “ordinary” redundancy severance terms and included “de facto” compulsory redundancies.</a:t>
            </a:r>
          </a:p>
          <a:p>
            <a:pPr lvl="1"/>
            <a:r>
              <a:rPr lang="en-US" sz="2800" dirty="0" smtClean="0"/>
              <a:t>Manner of announcement re further 380 to 430 jobs losses on 14</a:t>
            </a:r>
            <a:r>
              <a:rPr lang="en-US" sz="2800" baseline="30000" dirty="0" smtClean="0"/>
              <a:t>th</a:t>
            </a:r>
            <a:r>
              <a:rPr lang="en-US" sz="2800" dirty="0" smtClean="0"/>
              <a:t> Sept 2018 (further 30/40 jobs announced 3 weeks ago and more feared) </a:t>
            </a:r>
          </a:p>
          <a:p>
            <a:pPr lvl="1"/>
            <a:r>
              <a:rPr lang="en-US" sz="2800" dirty="0" smtClean="0"/>
              <a:t>No imput into numbers been made redundant/locations/selection-processes  and no imput into severance terms.</a:t>
            </a:r>
          </a:p>
          <a:p>
            <a:pPr lvl="1"/>
            <a:r>
              <a:rPr lang="en-US" sz="2800" dirty="0"/>
              <a:t> </a:t>
            </a:r>
            <a:r>
              <a:rPr lang="en-US" sz="2800" dirty="0" smtClean="0"/>
              <a:t>The view of the public/public representatives that workers in Bord na Mona are been treated fairly by the employer/stakeholder needs to be “called out” and  fairness applied. </a:t>
            </a:r>
            <a:endParaRPr lang="en-US" sz="2800" dirty="0"/>
          </a:p>
        </p:txBody>
      </p:sp>
    </p:spTree>
    <p:extLst>
      <p:ext uri="{BB962C8B-B14F-4D97-AF65-F5344CB8AC3E}">
        <p14:creationId xmlns:p14="http://schemas.microsoft.com/office/powerpoint/2010/main" val="409178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6"/>
                </a:solidFill>
              </a:rPr>
              <a:t>Protection of Employment Act 1977</a:t>
            </a:r>
            <a:endParaRPr lang="en-IE" dirty="0">
              <a:solidFill>
                <a:schemeClr val="accent6"/>
              </a:solidFill>
            </a:endParaRPr>
          </a:p>
        </p:txBody>
      </p:sp>
      <p:pic>
        <p:nvPicPr>
          <p:cNvPr id="4" name="Content Placeholder 3"/>
          <p:cNvPicPr>
            <a:picLocks noGrp="1" noChangeAspect="1"/>
          </p:cNvPicPr>
          <p:nvPr>
            <p:ph idx="1"/>
          </p:nvPr>
        </p:nvPicPr>
        <p:blipFill>
          <a:blip r:embed="rId2"/>
          <a:stretch>
            <a:fillRect/>
          </a:stretch>
        </p:blipFill>
        <p:spPr>
          <a:xfrm>
            <a:off x="984128" y="2037436"/>
            <a:ext cx="8191500" cy="2200275"/>
          </a:xfrm>
          <a:prstGeom prst="rect">
            <a:avLst/>
          </a:prstGeom>
        </p:spPr>
      </p:pic>
    </p:spTree>
    <p:extLst>
      <p:ext uri="{BB962C8B-B14F-4D97-AF65-F5344CB8AC3E}">
        <p14:creationId xmlns:p14="http://schemas.microsoft.com/office/powerpoint/2010/main" val="22849634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00B050"/>
                </a:solidFill>
              </a:rPr>
              <a:t>Decision of Internal BNM Joint Industrial Relations Council  17</a:t>
            </a:r>
            <a:r>
              <a:rPr lang="en-GB" baseline="30000" dirty="0" smtClean="0">
                <a:solidFill>
                  <a:srgbClr val="00B050"/>
                </a:solidFill>
              </a:rPr>
              <a:t>th</a:t>
            </a:r>
            <a:r>
              <a:rPr lang="en-GB" dirty="0" smtClean="0">
                <a:solidFill>
                  <a:srgbClr val="00B050"/>
                </a:solidFill>
              </a:rPr>
              <a:t> JULY 2018 – WRC Chaired </a:t>
            </a:r>
            <a:endParaRPr lang="en-IE" dirty="0">
              <a:solidFill>
                <a:srgbClr val="00B050"/>
              </a:solidFill>
            </a:endParaRPr>
          </a:p>
        </p:txBody>
      </p:sp>
      <p:pic>
        <p:nvPicPr>
          <p:cNvPr id="8" name="Content Placeholder 7"/>
          <p:cNvPicPr>
            <a:picLocks noGrp="1" noChangeAspect="1"/>
          </p:cNvPicPr>
          <p:nvPr>
            <p:ph idx="1"/>
          </p:nvPr>
        </p:nvPicPr>
        <p:blipFill>
          <a:blip r:embed="rId2"/>
          <a:stretch>
            <a:fillRect/>
          </a:stretch>
        </p:blipFill>
        <p:spPr>
          <a:xfrm>
            <a:off x="2470702" y="2205590"/>
            <a:ext cx="6972300" cy="1790700"/>
          </a:xfrm>
          <a:prstGeom prst="rect">
            <a:avLst/>
          </a:prstGeom>
        </p:spPr>
      </p:pic>
    </p:spTree>
    <p:extLst>
      <p:ext uri="{BB962C8B-B14F-4D97-AF65-F5344CB8AC3E}">
        <p14:creationId xmlns:p14="http://schemas.microsoft.com/office/powerpoint/2010/main" val="34811341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92D050"/>
                </a:solidFill>
              </a:rPr>
              <a:t>Consequences for Bord na Mona Workers </a:t>
            </a:r>
            <a:endParaRPr lang="en-IE" dirty="0">
              <a:solidFill>
                <a:srgbClr val="92D050"/>
              </a:solidFill>
            </a:endParaRPr>
          </a:p>
        </p:txBody>
      </p:sp>
      <p:sp>
        <p:nvSpPr>
          <p:cNvPr id="3" name="Content Placeholder 2"/>
          <p:cNvSpPr>
            <a:spLocks noGrp="1"/>
          </p:cNvSpPr>
          <p:nvPr>
            <p:ph idx="1"/>
          </p:nvPr>
        </p:nvSpPr>
        <p:spPr>
          <a:xfrm>
            <a:off x="838200" y="1425388"/>
            <a:ext cx="10515600" cy="4751575"/>
          </a:xfrm>
        </p:spPr>
        <p:txBody>
          <a:bodyPr>
            <a:normAutofit lnSpcReduction="10000"/>
          </a:bodyPr>
          <a:lstStyle/>
          <a:p>
            <a:r>
              <a:rPr lang="en-GB" dirty="0" smtClean="0"/>
              <a:t>“Voluntary Severance” package is Unfair and Unjust </a:t>
            </a:r>
          </a:p>
          <a:p>
            <a:r>
              <a:rPr lang="en-GB" dirty="0" smtClean="0"/>
              <a:t>→ No agreement reached on selection criteria – </a:t>
            </a:r>
            <a:r>
              <a:rPr lang="en-GB" dirty="0" smtClean="0">
                <a:solidFill>
                  <a:srgbClr val="FF0000"/>
                </a:solidFill>
              </a:rPr>
              <a:t>Hence workers panicked into applying due to precarious nature of employment</a:t>
            </a:r>
            <a:r>
              <a:rPr lang="en-GB" dirty="0" smtClean="0"/>
              <a:t>.(1977 PE Act)</a:t>
            </a:r>
          </a:p>
          <a:p>
            <a:r>
              <a:rPr lang="en-GB" dirty="0" smtClean="0"/>
              <a:t>→No agreement on calculation of normal weekly pay for ex-gratia payments – </a:t>
            </a:r>
            <a:r>
              <a:rPr lang="en-GB" dirty="0" smtClean="0">
                <a:solidFill>
                  <a:srgbClr val="FF0000"/>
                </a:solidFill>
              </a:rPr>
              <a:t>Hence middle and senior management gain at expense of craft workers/ seasonals/ workers on low base pay.</a:t>
            </a:r>
            <a:r>
              <a:rPr lang="en-GB" dirty="0" smtClean="0"/>
              <a:t> (RP Acts 1967-2007)  </a:t>
            </a:r>
          </a:p>
          <a:p>
            <a:r>
              <a:rPr lang="en-GB" dirty="0" smtClean="0"/>
              <a:t>→Company have withdrawn the right to access pension for employees aged 50/60 in breach of the Bord na Mona pension rules.  </a:t>
            </a:r>
          </a:p>
          <a:p>
            <a:r>
              <a:rPr lang="en-GB" dirty="0" smtClean="0"/>
              <a:t> </a:t>
            </a:r>
            <a:r>
              <a:rPr lang="en-GB" dirty="0" smtClean="0">
                <a:solidFill>
                  <a:srgbClr val="FF0000"/>
                </a:solidFill>
              </a:rPr>
              <a:t>Hence these employees cannot draw their own BNM pension until aged 60 and cannot access state pension until they are aged 68 </a:t>
            </a:r>
            <a:endParaRPr lang="en-IE" dirty="0"/>
          </a:p>
        </p:txBody>
      </p:sp>
    </p:spTree>
    <p:extLst>
      <p:ext uri="{BB962C8B-B14F-4D97-AF65-F5344CB8AC3E}">
        <p14:creationId xmlns:p14="http://schemas.microsoft.com/office/powerpoint/2010/main" val="13679125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92D050"/>
                </a:solidFill>
              </a:rPr>
              <a:t>Consequences for Bord na Mona Workers </a:t>
            </a:r>
            <a:endParaRPr lang="en-IE" dirty="0">
              <a:solidFill>
                <a:srgbClr val="92D050"/>
              </a:solidFill>
            </a:endParaRPr>
          </a:p>
        </p:txBody>
      </p:sp>
      <p:sp>
        <p:nvSpPr>
          <p:cNvPr id="3" name="Content Placeholder 2"/>
          <p:cNvSpPr>
            <a:spLocks noGrp="1"/>
          </p:cNvSpPr>
          <p:nvPr>
            <p:ph idx="1"/>
          </p:nvPr>
        </p:nvSpPr>
        <p:spPr/>
        <p:txBody>
          <a:bodyPr/>
          <a:lstStyle/>
          <a:p>
            <a:r>
              <a:rPr lang="en-GB" dirty="0" smtClean="0"/>
              <a:t>Bord na Mona still insistent on retirement at 65 – </a:t>
            </a:r>
            <a:r>
              <a:rPr lang="en-GB" dirty="0" smtClean="0">
                <a:solidFill>
                  <a:srgbClr val="FF0000"/>
                </a:solidFill>
              </a:rPr>
              <a:t>Hence a gap between job loss and accessing state pension </a:t>
            </a:r>
          </a:p>
          <a:p>
            <a:r>
              <a:rPr lang="en-GB" dirty="0" smtClean="0"/>
              <a:t>Pension Schemes left very vulnerable –</a:t>
            </a:r>
            <a:r>
              <a:rPr lang="en-GB" dirty="0" smtClean="0">
                <a:solidFill>
                  <a:srgbClr val="FF0000"/>
                </a:solidFill>
              </a:rPr>
              <a:t>Hence a situation arising where more people will be drawing out of schemes than paying in. </a:t>
            </a:r>
            <a:endParaRPr lang="en-GB" dirty="0" smtClean="0"/>
          </a:p>
          <a:p>
            <a:pPr marL="0" indent="0">
              <a:buNone/>
            </a:pPr>
            <a:r>
              <a:rPr lang="en-IE" dirty="0" smtClean="0"/>
              <a:t>•Long serving Employees leaving with only statutory redundancy- </a:t>
            </a:r>
            <a:r>
              <a:rPr lang="en-IE" dirty="0" smtClean="0">
                <a:solidFill>
                  <a:srgbClr val="FF0000"/>
                </a:solidFill>
              </a:rPr>
              <a:t>Hence the myth that BNM workers are being treated fairly is exposed.</a:t>
            </a:r>
          </a:p>
          <a:p>
            <a:pPr marL="0" indent="0">
              <a:buNone/>
            </a:pPr>
            <a:r>
              <a:rPr lang="en-IE" dirty="0"/>
              <a:t>•</a:t>
            </a:r>
            <a:r>
              <a:rPr lang="en-IE" dirty="0" smtClean="0">
                <a:solidFill>
                  <a:srgbClr val="FF0000"/>
                </a:solidFill>
              </a:rPr>
              <a:t> </a:t>
            </a:r>
            <a:r>
              <a:rPr lang="en-IE" dirty="0" smtClean="0"/>
              <a:t>Nature of seasonal working and numbers involved means that the use of “Voluntary” in the BNM Redundancies announced is deceiving. </a:t>
            </a:r>
            <a:r>
              <a:rPr lang="en-IE" dirty="0" smtClean="0">
                <a:solidFill>
                  <a:srgbClr val="FF0000"/>
                </a:solidFill>
              </a:rPr>
              <a:t>Hence the  uncomfortable truth is the fact that a Semi –State is in reality making hundreds of employees compulsory redundant.  </a:t>
            </a:r>
            <a:endParaRPr lang="en-IE" dirty="0">
              <a:solidFill>
                <a:srgbClr val="FF0000"/>
              </a:solidFill>
            </a:endParaRPr>
          </a:p>
        </p:txBody>
      </p:sp>
    </p:spTree>
    <p:extLst>
      <p:ext uri="{BB962C8B-B14F-4D97-AF65-F5344CB8AC3E}">
        <p14:creationId xmlns:p14="http://schemas.microsoft.com/office/powerpoint/2010/main" val="1951784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5202</TotalTime>
  <Words>1284</Words>
  <Application>Microsoft Office PowerPoint</Application>
  <PresentationFormat>Widescreen</PresentationFormat>
  <Paragraphs>70</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Trebuchet MS</vt:lpstr>
      <vt:lpstr>Office Theme</vt:lpstr>
      <vt:lpstr>PowerPoint Presentation</vt:lpstr>
      <vt:lpstr>The Workers perspective in Bord na Mona  </vt:lpstr>
      <vt:lpstr>Building a Just/Fair Transition   </vt:lpstr>
      <vt:lpstr>What is it supposed to do ?</vt:lpstr>
      <vt:lpstr>Issues surrounding Bord na Mona‘s fast tracked exit from Peat  The perspective of workers in Bord na Mona </vt:lpstr>
      <vt:lpstr>Protection of Employment Act 1977</vt:lpstr>
      <vt:lpstr>Decision of Internal BNM Joint Industrial Relations Council  17th JULY 2018 – WRC Chaired </vt:lpstr>
      <vt:lpstr>Consequences for Bord na Mona Workers </vt:lpstr>
      <vt:lpstr>Consequences for Bord na Mona Workers </vt:lpstr>
      <vt:lpstr>Consequences for Bord na Mona Workers  </vt:lpstr>
      <vt:lpstr>Current Situation</vt:lpstr>
      <vt:lpstr>Current Situation</vt:lpstr>
      <vt:lpstr>The need to ensure workers are adequately supported and how this could be done.</vt:lpstr>
      <vt:lpstr>What needs to be done ?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Sonia Slevin</dc:creator>
  <cp:lastModifiedBy>Willie Noone</cp:lastModifiedBy>
  <cp:revision>511</cp:revision>
  <cp:lastPrinted>2018-06-18T12:38:35Z</cp:lastPrinted>
  <dcterms:created xsi:type="dcterms:W3CDTF">2011-05-18T15:17:10Z</dcterms:created>
  <dcterms:modified xsi:type="dcterms:W3CDTF">2019-04-26T17:45:41Z</dcterms:modified>
</cp:coreProperties>
</file>