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4" r:id="rId4"/>
    <p:sldId id="266" r:id="rId5"/>
    <p:sldId id="267" r:id="rId6"/>
    <p:sldId id="268" r:id="rId7"/>
    <p:sldId id="270" r:id="rId8"/>
    <p:sldId id="265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11" autoAdjust="0"/>
  </p:normalViewPr>
  <p:slideViewPr>
    <p:cSldViewPr snapToGrid="0" snapToObjects="1">
      <p:cViewPr>
        <p:scale>
          <a:sx n="110" d="100"/>
          <a:sy n="110" d="100"/>
        </p:scale>
        <p:origin x="-3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3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1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5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4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7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3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2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2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0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1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C66D8-9EE8-F645-8EB4-0B89C51A8D60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0EAAD-28CC-5947-94D4-08D98133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ocialmediaweek.org/wp-content/blogs.dir/1/files/2015/04/HMV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ocialmediaweek.org/wp-content/blogs.dir/1/files/2015/04/American-Apparel-e1428619292562.p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6" y="762000"/>
            <a:ext cx="7019637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0070C0"/>
                </a:solidFill>
              </a:rPr>
              <a:t>Social Media Seminar</a:t>
            </a:r>
          </a:p>
          <a:p>
            <a:pPr algn="ctr"/>
            <a:r>
              <a:rPr lang="en-US" sz="3500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endParaRPr lang="en-US" sz="3500" b="1" i="1" dirty="0">
              <a:solidFill>
                <a:srgbClr val="0070C0"/>
              </a:solidFill>
            </a:endParaRPr>
          </a:p>
          <a:p>
            <a:pPr algn="ctr"/>
            <a:r>
              <a:rPr lang="en-US" sz="3500" b="1" i="1" dirty="0" smtClean="0">
                <a:solidFill>
                  <a:srgbClr val="0070C0"/>
                </a:solidFill>
              </a:rPr>
              <a:t>Law, Rights &amp; Policy for Unions</a:t>
            </a:r>
          </a:p>
          <a:p>
            <a:pPr algn="ctr"/>
            <a:endParaRPr lang="en-US" sz="3500" b="1" dirty="0" smtClean="0">
              <a:solidFill>
                <a:srgbClr val="0070C0"/>
              </a:solidFill>
            </a:endParaRPr>
          </a:p>
          <a:p>
            <a:pPr algn="ctr"/>
            <a:endParaRPr lang="en-US" sz="3500" b="1" dirty="0">
              <a:solidFill>
                <a:srgbClr val="0070C0"/>
              </a:solidFill>
            </a:endParaRPr>
          </a:p>
          <a:p>
            <a:pPr algn="ctr"/>
            <a:endParaRPr lang="en-US" sz="35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September 15, 2015</a:t>
            </a:r>
          </a:p>
        </p:txBody>
      </p:sp>
    </p:spTree>
    <p:extLst>
      <p:ext uri="{BB962C8B-B14F-4D97-AF65-F5344CB8AC3E}">
        <p14:creationId xmlns:p14="http://schemas.microsoft.com/office/powerpoint/2010/main" val="19410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46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6" y="762000"/>
            <a:ext cx="701963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</a:rPr>
              <a:t>Not his master’s voice…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0636" y="1623939"/>
            <a:ext cx="6795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aseline="30000" dirty="0" smtClean="0"/>
          </a:p>
          <a:p>
            <a:r>
              <a:rPr lang="en-US" sz="3300" dirty="0" smtClean="0"/>
              <a:t> </a:t>
            </a:r>
          </a:p>
          <a:p>
            <a:endParaRPr lang="en-US" sz="3300" dirty="0"/>
          </a:p>
        </p:txBody>
      </p:sp>
      <p:pic>
        <p:nvPicPr>
          <p:cNvPr id="6" name="Picture 5" descr="HMV Twitter feed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36" y="1916142"/>
            <a:ext cx="4381500" cy="262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15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6" y="762000"/>
            <a:ext cx="701963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</a:rPr>
              <a:t>Guideline essentials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0636" y="1623939"/>
            <a:ext cx="6795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aseline="30000" dirty="0" smtClean="0"/>
          </a:p>
          <a:p>
            <a:r>
              <a:rPr lang="en-US" sz="3300" dirty="0" smtClean="0"/>
              <a:t> </a:t>
            </a:r>
          </a:p>
          <a:p>
            <a:endParaRPr lang="en-US" sz="3300" dirty="0"/>
          </a:p>
        </p:txBody>
      </p:sp>
      <p:sp>
        <p:nvSpPr>
          <p:cNvPr id="4" name="TextBox 3"/>
          <p:cNvSpPr txBox="1"/>
          <p:nvPr/>
        </p:nvSpPr>
        <p:spPr>
          <a:xfrm>
            <a:off x="1199072" y="1846053"/>
            <a:ext cx="56157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>
                <a:solidFill>
                  <a:srgbClr val="00B0F0"/>
                </a:solidFill>
              </a:rPr>
              <a:t>Apply common sense to any policy or guidelines </a:t>
            </a:r>
            <a:endParaRPr lang="en-IE" b="1" dirty="0" smtClean="0">
              <a:solidFill>
                <a:srgbClr val="00B0F0"/>
              </a:solidFill>
            </a:endParaRPr>
          </a:p>
          <a:p>
            <a:pPr lvl="0"/>
            <a:r>
              <a:rPr lang="en-IE" b="1" dirty="0">
                <a:solidFill>
                  <a:srgbClr val="00B0F0"/>
                </a:solidFill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>
                <a:solidFill>
                  <a:srgbClr val="00B0F0"/>
                </a:solidFill>
              </a:rPr>
              <a:t>Ensure people add disclaimers to private </a:t>
            </a:r>
            <a:r>
              <a:rPr lang="en-IE" b="1" dirty="0" smtClean="0">
                <a:solidFill>
                  <a:srgbClr val="00B0F0"/>
                </a:solidFill>
              </a:rPr>
              <a:t>accounts</a:t>
            </a:r>
            <a:endParaRPr lang="en-IE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IE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 smtClean="0">
                <a:solidFill>
                  <a:srgbClr val="00B0F0"/>
                </a:solidFill>
              </a:rPr>
              <a:t>Report </a:t>
            </a:r>
            <a:r>
              <a:rPr lang="en-IE" b="1" dirty="0">
                <a:solidFill>
                  <a:srgbClr val="00B0F0"/>
                </a:solidFill>
              </a:rPr>
              <a:t>abuse/ criticism to designated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>
                <a:solidFill>
                  <a:srgbClr val="00B0F0"/>
                </a:solidFill>
              </a:rPr>
              <a:t>If </a:t>
            </a:r>
            <a:r>
              <a:rPr lang="en-IE" b="1" dirty="0" smtClean="0">
                <a:solidFill>
                  <a:srgbClr val="00B0F0"/>
                </a:solidFill>
              </a:rPr>
              <a:t>multiple </a:t>
            </a:r>
            <a:r>
              <a:rPr lang="en-IE" b="1" dirty="0">
                <a:solidFill>
                  <a:srgbClr val="00B0F0"/>
                </a:solidFill>
              </a:rPr>
              <a:t>accounts be clear who  uses and has </a:t>
            </a:r>
            <a:r>
              <a:rPr lang="en-IE" b="1" dirty="0" smtClean="0">
                <a:solidFill>
                  <a:srgbClr val="00B0F0"/>
                </a:solidFill>
              </a:rPr>
              <a:t>passwords</a:t>
            </a:r>
            <a:endParaRPr lang="en-IE" b="1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>
                <a:solidFill>
                  <a:srgbClr val="00B0F0"/>
                </a:solidFill>
              </a:rPr>
              <a:t>Designate </a:t>
            </a:r>
            <a:r>
              <a:rPr lang="en-IE" b="1" dirty="0" smtClean="0">
                <a:solidFill>
                  <a:srgbClr val="00B0F0"/>
                </a:solidFill>
              </a:rPr>
              <a:t>person with power </a:t>
            </a:r>
            <a:r>
              <a:rPr lang="en-IE" b="1" dirty="0">
                <a:solidFill>
                  <a:srgbClr val="00B0F0"/>
                </a:solidFill>
              </a:rPr>
              <a:t>to </a:t>
            </a:r>
            <a:r>
              <a:rPr lang="en-IE" b="1" dirty="0" smtClean="0">
                <a:solidFill>
                  <a:srgbClr val="00B0F0"/>
                </a:solidFill>
              </a:rPr>
              <a:t>delete</a:t>
            </a:r>
            <a:r>
              <a:rPr lang="en-IE" b="1" dirty="0">
                <a:solidFill>
                  <a:srgbClr val="00B0F0"/>
                </a:solidFill>
              </a:rPr>
              <a:t>, shut down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>
                <a:solidFill>
                  <a:srgbClr val="00B0F0"/>
                </a:solidFill>
              </a:rPr>
              <a:t>R</a:t>
            </a:r>
            <a:r>
              <a:rPr lang="en-IE" b="1" dirty="0" smtClean="0">
                <a:solidFill>
                  <a:srgbClr val="00B0F0"/>
                </a:solidFill>
              </a:rPr>
              <a:t>espond quickly to errors</a:t>
            </a:r>
            <a:endParaRPr lang="en-IE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1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6" y="762000"/>
            <a:ext cx="701963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</a:rPr>
              <a:t>Four key </a:t>
            </a:r>
            <a:r>
              <a:rPr lang="en-US" sz="3500" b="1" dirty="0">
                <a:solidFill>
                  <a:srgbClr val="0070C0"/>
                </a:solidFill>
              </a:rPr>
              <a:t>i</a:t>
            </a:r>
            <a:r>
              <a:rPr lang="en-US" sz="3500" b="1" dirty="0" smtClean="0">
                <a:solidFill>
                  <a:srgbClr val="0070C0"/>
                </a:solidFill>
              </a:rPr>
              <a:t>ssues….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0636" y="1623939"/>
            <a:ext cx="6795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aseline="30000" dirty="0" smtClean="0"/>
          </a:p>
          <a:p>
            <a:r>
              <a:rPr lang="en-US" sz="3300" dirty="0" smtClean="0"/>
              <a:t> </a:t>
            </a:r>
          </a:p>
          <a:p>
            <a:endParaRPr lang="en-US" sz="3300" dirty="0"/>
          </a:p>
        </p:txBody>
      </p:sp>
      <p:sp>
        <p:nvSpPr>
          <p:cNvPr id="4" name="TextBox 3"/>
          <p:cNvSpPr txBox="1"/>
          <p:nvPr/>
        </p:nvSpPr>
        <p:spPr>
          <a:xfrm>
            <a:off x="1199072" y="1846051"/>
            <a:ext cx="5615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b="1" dirty="0">
                <a:solidFill>
                  <a:srgbClr val="00B0F0"/>
                </a:solidFill>
              </a:rPr>
              <a:t>Bringing the union into </a:t>
            </a:r>
            <a:r>
              <a:rPr lang="en-IE" sz="2400" b="1" dirty="0" smtClean="0">
                <a:solidFill>
                  <a:srgbClr val="00B0F0"/>
                </a:solidFill>
              </a:rPr>
              <a:t>disrepute</a:t>
            </a:r>
            <a:endParaRPr lang="en-IE" sz="2400" dirty="0">
              <a:solidFill>
                <a:srgbClr val="00B0F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>
              <a:solidFill>
                <a:srgbClr val="00B0F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b="1" dirty="0">
                <a:solidFill>
                  <a:srgbClr val="00B0F0"/>
                </a:solidFill>
              </a:rPr>
              <a:t>Breaching </a:t>
            </a:r>
            <a:r>
              <a:rPr lang="en-IE" sz="2400" b="1" dirty="0" smtClean="0">
                <a:solidFill>
                  <a:srgbClr val="00B0F0"/>
                </a:solidFill>
              </a:rPr>
              <a:t>confidentiality</a:t>
            </a:r>
            <a:endParaRPr lang="en-IE" sz="2400" dirty="0">
              <a:solidFill>
                <a:srgbClr val="00B0F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>
              <a:solidFill>
                <a:srgbClr val="00B0F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b="1" dirty="0">
                <a:solidFill>
                  <a:srgbClr val="00B0F0"/>
                </a:solidFill>
              </a:rPr>
              <a:t>Breaching </a:t>
            </a:r>
            <a:r>
              <a:rPr lang="en-IE" sz="2400" b="1" dirty="0" smtClean="0">
                <a:solidFill>
                  <a:srgbClr val="00B0F0"/>
                </a:solidFill>
              </a:rPr>
              <a:t>copyright</a:t>
            </a:r>
            <a:endParaRPr lang="en-IE" sz="2400" dirty="0">
              <a:solidFill>
                <a:srgbClr val="00B0F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>
              <a:solidFill>
                <a:srgbClr val="00B0F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b="1" dirty="0">
                <a:solidFill>
                  <a:srgbClr val="00B0F0"/>
                </a:solidFill>
              </a:rPr>
              <a:t>Discrimination, bullying, </a:t>
            </a:r>
            <a:r>
              <a:rPr lang="en-IE" sz="2400" b="1" dirty="0" smtClean="0">
                <a:solidFill>
                  <a:srgbClr val="00B0F0"/>
                </a:solidFill>
              </a:rPr>
              <a:t>harassment </a:t>
            </a:r>
            <a:endParaRPr lang="en-IE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798" y="1503"/>
            <a:ext cx="926779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6" y="762000"/>
            <a:ext cx="701963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</a:rPr>
              <a:t>The future is Amazon…?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0636" y="1623939"/>
            <a:ext cx="6795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aseline="30000" dirty="0" smtClean="0"/>
          </a:p>
          <a:p>
            <a:r>
              <a:rPr lang="en-US" sz="3300" dirty="0" smtClean="0"/>
              <a:t> </a:t>
            </a:r>
          </a:p>
          <a:p>
            <a:endParaRPr lang="en-US" sz="3300" dirty="0"/>
          </a:p>
        </p:txBody>
      </p:sp>
      <p:pic>
        <p:nvPicPr>
          <p:cNvPr id="2053" name="Picture 5" descr="C:\Users\macdarad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208" y="1759789"/>
            <a:ext cx="3585064" cy="308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macdarad\Desktop\imgr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92" y="1759789"/>
            <a:ext cx="3387262" cy="308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7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6" y="762000"/>
            <a:ext cx="701963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0070C0"/>
                </a:solidFill>
              </a:rPr>
              <a:t>Union Survey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0636" y="1395115"/>
            <a:ext cx="67951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000" b="1" dirty="0" smtClean="0">
              <a:solidFill>
                <a:srgbClr val="FF0000"/>
              </a:solidFill>
            </a:endParaRPr>
          </a:p>
          <a:p>
            <a:endParaRPr lang="en-IE" sz="20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>
                <a:solidFill>
                  <a:srgbClr val="00B0F0"/>
                </a:solidFill>
              </a:rPr>
              <a:t>Only </a:t>
            </a:r>
            <a:r>
              <a:rPr lang="en-IE" sz="2400" b="1" u="sng" dirty="0">
                <a:solidFill>
                  <a:srgbClr val="00B0F0"/>
                </a:solidFill>
              </a:rPr>
              <a:t>one</a:t>
            </a:r>
            <a:r>
              <a:rPr lang="en-IE" sz="2400" b="1" dirty="0">
                <a:solidFill>
                  <a:srgbClr val="00B0F0"/>
                </a:solidFill>
              </a:rPr>
              <a:t> full time social media officer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2400" b="1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>
                <a:solidFill>
                  <a:srgbClr val="00B0F0"/>
                </a:solidFill>
              </a:rPr>
              <a:t>Only </a:t>
            </a:r>
            <a:r>
              <a:rPr lang="en-IE" sz="2400" b="1" u="sng" dirty="0">
                <a:solidFill>
                  <a:srgbClr val="00B0F0"/>
                </a:solidFill>
              </a:rPr>
              <a:t>four</a:t>
            </a:r>
            <a:r>
              <a:rPr lang="en-IE" sz="2400" b="1" dirty="0">
                <a:solidFill>
                  <a:srgbClr val="00B0F0"/>
                </a:solidFill>
              </a:rPr>
              <a:t> trained</a:t>
            </a:r>
          </a:p>
          <a:p>
            <a:endParaRPr lang="en-IE" sz="2400" b="1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400" b="1" dirty="0">
                <a:solidFill>
                  <a:srgbClr val="00B0F0"/>
                </a:solidFill>
              </a:rPr>
              <a:t>Only </a:t>
            </a:r>
            <a:r>
              <a:rPr lang="en-IE" sz="2400" b="1" u="sng" dirty="0">
                <a:solidFill>
                  <a:srgbClr val="00B0F0"/>
                </a:solidFill>
              </a:rPr>
              <a:t>six</a:t>
            </a:r>
            <a:r>
              <a:rPr lang="en-IE" sz="2400" b="1" dirty="0">
                <a:solidFill>
                  <a:srgbClr val="00B0F0"/>
                </a:solidFill>
              </a:rPr>
              <a:t> had policy and guidelines</a:t>
            </a:r>
          </a:p>
        </p:txBody>
      </p:sp>
    </p:spTree>
    <p:extLst>
      <p:ext uri="{BB962C8B-B14F-4D97-AF65-F5344CB8AC3E}">
        <p14:creationId xmlns:p14="http://schemas.microsoft.com/office/powerpoint/2010/main" val="119938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6" y="762000"/>
            <a:ext cx="701963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</a:rPr>
              <a:t>Trade Union Bill</a:t>
            </a:r>
            <a:endParaRPr lang="en-US" sz="35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0636" y="1395115"/>
            <a:ext cx="679513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000" b="1" dirty="0" smtClean="0"/>
          </a:p>
          <a:p>
            <a:endParaRPr lang="en-IE" sz="2000" b="1" dirty="0" smtClean="0"/>
          </a:p>
          <a:p>
            <a:r>
              <a:rPr lang="en-IE" sz="2400" b="1" dirty="0" smtClean="0">
                <a:solidFill>
                  <a:srgbClr val="00B0F0"/>
                </a:solidFill>
              </a:rPr>
              <a:t>Unions must report: </a:t>
            </a:r>
          </a:p>
          <a:p>
            <a:endParaRPr lang="en-IE" sz="2400" b="1" dirty="0">
              <a:solidFill>
                <a:srgbClr val="00B0F0"/>
              </a:solidFill>
            </a:endParaRPr>
          </a:p>
          <a:p>
            <a:r>
              <a:rPr lang="en-IE" sz="2400" b="1" dirty="0" smtClean="0">
                <a:solidFill>
                  <a:srgbClr val="00B0F0"/>
                </a:solidFill>
              </a:rPr>
              <a:t>“…..</a:t>
            </a:r>
            <a:r>
              <a:rPr lang="en-IE" sz="2400" b="1" i="1" dirty="0">
                <a:solidFill>
                  <a:srgbClr val="00B0F0"/>
                </a:solidFill>
              </a:rPr>
              <a:t>if they plan to use social media, including Twitter and Facebook during their campaign and what they plan to set out (write) on websites and blogs</a:t>
            </a:r>
            <a:r>
              <a:rPr lang="en-IE" sz="2400" b="1" i="1" dirty="0" smtClean="0">
                <a:solidFill>
                  <a:srgbClr val="00B0F0"/>
                </a:solidFill>
              </a:rPr>
              <a:t>.“ (TUC)</a:t>
            </a:r>
            <a:endParaRPr lang="en-IE" sz="2400" dirty="0">
              <a:solidFill>
                <a:srgbClr val="00B0F0"/>
              </a:solidFill>
            </a:endParaRPr>
          </a:p>
          <a:p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val="88575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636" y="1395115"/>
            <a:ext cx="67951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000" b="1" dirty="0"/>
          </a:p>
          <a:p>
            <a:r>
              <a:rPr lang="en-IE" sz="2800" b="1" dirty="0" smtClean="0">
                <a:solidFill>
                  <a:srgbClr val="0070C0"/>
                </a:solidFill>
              </a:rPr>
              <a:t>Online content will be monitored</a:t>
            </a:r>
            <a:r>
              <a:rPr lang="en-IE" sz="2400" b="1" dirty="0" smtClean="0">
                <a:solidFill>
                  <a:srgbClr val="0070C0"/>
                </a:solidFill>
              </a:rPr>
              <a:t>….</a:t>
            </a:r>
          </a:p>
          <a:p>
            <a:endParaRPr lang="en-IE" sz="2400" b="1" dirty="0" smtClean="0"/>
          </a:p>
          <a:p>
            <a:r>
              <a:rPr lang="en-IE" sz="2400" b="1" i="1" dirty="0">
                <a:solidFill>
                  <a:srgbClr val="00B0F0"/>
                </a:solidFill>
              </a:rPr>
              <a:t>“…..Employers will argue that unions are responsible for the actions (on social media) of union officials, including full-time officers, branch secretaries and union workplace representatives.”</a:t>
            </a:r>
            <a:endParaRPr lang="en-IE" sz="2400" dirty="0">
              <a:solidFill>
                <a:srgbClr val="00B0F0"/>
              </a:solidFill>
            </a:endParaRPr>
          </a:p>
          <a:p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28767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636" y="1395115"/>
            <a:ext cx="6795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rgbClr val="0070C0"/>
                </a:solidFill>
              </a:rPr>
              <a:t>Unions responsible for all content? </a:t>
            </a:r>
          </a:p>
          <a:p>
            <a:endParaRPr lang="en-IE" sz="2000" b="1" dirty="0"/>
          </a:p>
          <a:p>
            <a:r>
              <a:rPr lang="en-IE" sz="2400" b="1" i="1" dirty="0">
                <a:solidFill>
                  <a:srgbClr val="00B0F0"/>
                </a:solidFill>
              </a:rPr>
              <a:t>“Will a union member who changes their Twitter profile to reflect their union’s logo be considered to have been tweeting on behalf of the union or of themselves? </a:t>
            </a:r>
            <a:endParaRPr lang="en-IE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80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40280" y="762000"/>
            <a:ext cx="712999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</a:rPr>
              <a:t>ANZAC Day Controversy</a:t>
            </a:r>
            <a:endParaRPr lang="en-US" sz="35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cdarad\Desktop\image-20150429-7086-11f9jl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74" y="1973444"/>
            <a:ext cx="4004443" cy="232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cdarad\Desktop\image-20150429-7069-17x1cj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680" y="1973444"/>
            <a:ext cx="3780157" cy="243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03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275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5" y="762000"/>
            <a:ext cx="701963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</a:rPr>
              <a:t>How not to do Social Media……</a:t>
            </a:r>
          </a:p>
          <a:p>
            <a:endParaRPr lang="en-US" sz="3500" b="1" dirty="0" smtClean="0"/>
          </a:p>
          <a:p>
            <a:r>
              <a:rPr lang="en-US" sz="3500" b="1" dirty="0" smtClean="0">
                <a:solidFill>
                  <a:srgbClr val="00B0F0"/>
                </a:solidFill>
              </a:rPr>
              <a:t>#</a:t>
            </a:r>
            <a:r>
              <a:rPr lang="en-US" sz="3500" b="1" dirty="0" err="1" smtClean="0">
                <a:solidFill>
                  <a:srgbClr val="00B0F0"/>
                </a:solidFill>
              </a:rPr>
              <a:t>mynypd</a:t>
            </a:r>
            <a:endParaRPr lang="en-US" sz="3500" b="1" dirty="0" smtClean="0">
              <a:solidFill>
                <a:srgbClr val="00B0F0"/>
              </a:solidFill>
            </a:endParaRPr>
          </a:p>
        </p:txBody>
      </p:sp>
      <p:pic>
        <p:nvPicPr>
          <p:cNvPr id="2053" name="Picture 5" descr="C:\Users\macdarad\Desktop\img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397" y="2762607"/>
            <a:ext cx="2716333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macdarad\Desktop\imgr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446" y="2798791"/>
            <a:ext cx="2424022" cy="206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macdarad\Desktop\imgr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730" y="2933818"/>
            <a:ext cx="2171700" cy="179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8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DC_2015_Powerpoin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0636" y="718037"/>
            <a:ext cx="701963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</a:rPr>
              <a:t>Not so happy July 4th….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0636" y="1623939"/>
            <a:ext cx="6795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aseline="30000" dirty="0" smtClean="0"/>
          </a:p>
          <a:p>
            <a:r>
              <a:rPr lang="en-US" sz="3300" dirty="0" smtClean="0"/>
              <a:t> </a:t>
            </a:r>
          </a:p>
          <a:p>
            <a:endParaRPr lang="en-US" sz="3300" dirty="0"/>
          </a:p>
        </p:txBody>
      </p:sp>
      <p:pic>
        <p:nvPicPr>
          <p:cNvPr id="6" name="Picture 5" descr="http://socialmediaweek.org/wp-content/blogs.dir/1/files/2015/04/American-Apparel-e1428619292562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67" y="1848793"/>
            <a:ext cx="4692770" cy="3387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09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208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 Two</dc:creator>
  <cp:lastModifiedBy>Macdara Doyle</cp:lastModifiedBy>
  <cp:revision>20</cp:revision>
  <dcterms:created xsi:type="dcterms:W3CDTF">2015-06-12T08:17:23Z</dcterms:created>
  <dcterms:modified xsi:type="dcterms:W3CDTF">2015-09-22T14:38:15Z</dcterms:modified>
</cp:coreProperties>
</file>