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</p:sldMasterIdLst>
  <p:sldIdLst>
    <p:sldId id="256" r:id="rId20"/>
    <p:sldId id="257" r:id="rId21"/>
    <p:sldId id="261" r:id="rId22"/>
    <p:sldId id="258" r:id="rId23"/>
    <p:sldId id="259" r:id="rId24"/>
    <p:sldId id="267" r:id="rId25"/>
    <p:sldId id="263" r:id="rId26"/>
    <p:sldId id="270" r:id="rId27"/>
    <p:sldId id="271" r:id="rId28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52" y="-10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8258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5197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79228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09565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9331177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38773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04203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82190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5195804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5894934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5200706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5714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1320800"/>
            <a:ext cx="2965450" cy="6870700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8743950" cy="6870700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3146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49097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22553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06623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1807289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81664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76143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5795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993535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3412591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721609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76669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63317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97153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48853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55320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2744135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9300" y="2324100"/>
            <a:ext cx="1955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7500" y="2324100"/>
            <a:ext cx="1955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24204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11826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37054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336085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361664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9603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335675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99436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05027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40635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68294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1763167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863600"/>
            <a:ext cx="5854700" cy="80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63600"/>
            <a:ext cx="5854700" cy="80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34520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501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53705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2597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8125397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4948211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2680979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92489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90525"/>
            <a:ext cx="2965450" cy="8499475"/>
          </a:xfrm>
          <a:prstGeom prst="rect">
            <a:avLst/>
          </a:prstGeo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90525"/>
            <a:ext cx="8743950" cy="849947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47131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33178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24757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977534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97698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68368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3697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8010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475617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6947485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425307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83688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382000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382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29470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54885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6674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927922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35800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8964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7435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4753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627774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170828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539313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90385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05343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01424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19984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6661387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031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71824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54218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27934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410895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2308827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0112393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45418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53685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49754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05660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42142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741665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24638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5016500"/>
            <a:ext cx="24638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97359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72169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04732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2533829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1181185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1502507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04698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81500" y="1320800"/>
            <a:ext cx="1270000" cy="6870700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3657600" cy="6870700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58298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962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3002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854179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3994710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86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62155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8602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84224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995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8990098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062753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49200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53625" y="7785100"/>
            <a:ext cx="2847975" cy="1701800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9700" y="7785100"/>
            <a:ext cx="8391525" cy="1701800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1319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9983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8952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2301145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5969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5093732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45708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48767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56747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099538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6058653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1599358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80512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2276475"/>
            <a:ext cx="2965450" cy="6435725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276475"/>
            <a:ext cx="87439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0865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1797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907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0847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820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675357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54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9918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0675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9510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549499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80213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987013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6596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0516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3136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6593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109455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630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334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0887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58547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16500"/>
            <a:ext cx="58547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29626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06717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948979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145039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9993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0532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8341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6384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686271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9252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2195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9594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5857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6031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982741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46427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6115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6422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937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9965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886920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8405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2016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2139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82333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616207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342243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211325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9726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1644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8308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2324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63149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258847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05536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34643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4853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950992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2243392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947687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54933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49116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89218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1310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0931459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3779192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11202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28418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8829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762052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5417954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53390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16501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98864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3754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1301839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70034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471079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01077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8084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37738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904617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0207699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4961411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35740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81500" y="330200"/>
            <a:ext cx="1270000" cy="8559800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3657600" cy="8559800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5710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118618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647700" y="4749800"/>
            <a:ext cx="11709400" cy="0"/>
          </a:xfrm>
          <a:prstGeom prst="line">
            <a:avLst/>
          </a:prstGeom>
          <a:noFill/>
          <a:ln w="12700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118618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6488113" y="519113"/>
            <a:ext cx="0" cy="7964487"/>
          </a:xfrm>
          <a:prstGeom prst="line">
            <a:avLst/>
          </a:prstGeom>
          <a:noFill/>
          <a:ln w="12700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6488113" y="4476750"/>
            <a:ext cx="5995987" cy="0"/>
          </a:xfrm>
          <a:prstGeom prst="line">
            <a:avLst/>
          </a:prstGeom>
          <a:noFill/>
          <a:ln w="12700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/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800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69300" y="2324100"/>
            <a:ext cx="40640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863600"/>
            <a:ext cx="11861800" cy="802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fontAlgn="base">
        <a:spcBef>
          <a:spcPts val="72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fontAlgn="base">
        <a:spcBef>
          <a:spcPts val="72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fontAlgn="base">
        <a:spcBef>
          <a:spcPts val="72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fontAlgn="base">
        <a:spcBef>
          <a:spcPts val="72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fontAlgn="base">
        <a:spcBef>
          <a:spcPts val="72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72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72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72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72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1pPr>
      <a:lvl2pPr marL="7112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2pPr>
      <a:lvl3pPr marL="11557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3pPr>
      <a:lvl4pPr marL="16002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4pPr>
      <a:lvl5pPr marL="20447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5pPr>
      <a:lvl6pPr marL="25019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6pPr>
      <a:lvl7pPr marL="29591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7pPr>
      <a:lvl8pPr marL="34163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8pPr>
      <a:lvl9pPr marL="38735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618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1pPr>
      <a:lvl2pPr marL="7112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2pPr>
      <a:lvl3pPr marL="11557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3pPr>
      <a:lvl4pPr marL="16002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4pPr>
      <a:lvl5pPr marL="20447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5pPr>
      <a:lvl6pPr marL="25019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6pPr>
      <a:lvl7pPr marL="29591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7pPr>
      <a:lvl8pPr marL="34163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8pPr>
      <a:lvl9pPr marL="38735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50800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647700" y="4749800"/>
            <a:ext cx="4881563" cy="0"/>
          </a:xfrm>
          <a:prstGeom prst="line">
            <a:avLst/>
          </a:prstGeom>
          <a:noFill/>
          <a:ln w="12700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50800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09700" y="7785100"/>
            <a:ext cx="57912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7543800" y="7975600"/>
            <a:ext cx="0" cy="1422400"/>
          </a:xfrm>
          <a:prstGeom prst="line">
            <a:avLst/>
          </a:prstGeom>
          <a:noFill/>
          <a:ln w="12700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8600" y="8470900"/>
            <a:ext cx="49530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/>
  <p:txStyles>
    <p:titleStyle>
      <a:lvl1pPr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708400"/>
            <a:ext cx="11861800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618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9066213" y="519113"/>
            <a:ext cx="0" cy="7964487"/>
          </a:xfrm>
          <a:prstGeom prst="line">
            <a:avLst/>
          </a:prstGeom>
          <a:noFill/>
          <a:ln w="12700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9066213" y="3092450"/>
            <a:ext cx="3430587" cy="0"/>
          </a:xfrm>
          <a:prstGeom prst="line">
            <a:avLst/>
          </a:prstGeom>
          <a:noFill/>
          <a:ln w="12700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9066213" y="5873750"/>
            <a:ext cx="3430587" cy="0"/>
          </a:xfrm>
          <a:prstGeom prst="line">
            <a:avLst/>
          </a:prstGeom>
          <a:noFill/>
          <a:ln w="12700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/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6502400" y="1803400"/>
            <a:ext cx="0" cy="4318000"/>
          </a:xfrm>
          <a:prstGeom prst="line">
            <a:avLst/>
          </a:prstGeom>
          <a:noFill/>
          <a:ln w="12700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/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4430713" y="1778000"/>
            <a:ext cx="0" cy="5054600"/>
          </a:xfrm>
          <a:prstGeom prst="line">
            <a:avLst/>
          </a:prstGeom>
          <a:noFill/>
          <a:ln w="12700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6488113" y="508000"/>
            <a:ext cx="0" cy="8013700"/>
          </a:xfrm>
          <a:prstGeom prst="line">
            <a:avLst/>
          </a:prstGeom>
          <a:noFill/>
          <a:ln w="12700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4443413" y="1776413"/>
            <a:ext cx="0" cy="5068887"/>
          </a:xfrm>
          <a:prstGeom prst="line">
            <a:avLst/>
          </a:prstGeom>
          <a:noFill/>
          <a:ln w="12700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8545513" y="1776413"/>
            <a:ext cx="0" cy="5068887"/>
          </a:xfrm>
          <a:prstGeom prst="line">
            <a:avLst/>
          </a:prstGeom>
          <a:noFill/>
          <a:ln w="12700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/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800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647700" y="1968500"/>
            <a:ext cx="4876800" cy="0"/>
          </a:xfrm>
          <a:prstGeom prst="line">
            <a:avLst/>
          </a:prstGeom>
          <a:noFill/>
          <a:ln w="12700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50800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6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02" y="691122"/>
            <a:ext cx="11600762" cy="84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31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A40800"/>
                </a:solidFill>
              </a:rPr>
              <a:t>Introduction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1981200"/>
            <a:ext cx="58293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/>
          </p:cNvSpPr>
          <p:nvPr/>
        </p:nvSpPr>
        <p:spPr bwMode="auto">
          <a:xfrm>
            <a:off x="6438900" y="5257800"/>
            <a:ext cx="33591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 marL="179388" algn="l">
              <a:lnSpc>
                <a:spcPct val="110000"/>
              </a:lnSpc>
              <a:tabLst>
                <a:tab pos="898525" algn="l"/>
                <a:tab pos="1349375" algn="l"/>
                <a:tab pos="1800225" algn="l"/>
                <a:tab pos="2249488" algn="l"/>
                <a:tab pos="2698750" algn="l"/>
                <a:tab pos="3149600" algn="l"/>
                <a:tab pos="3598863" algn="l"/>
                <a:tab pos="4049713" algn="l"/>
                <a:tab pos="4498975" algn="l"/>
                <a:tab pos="4949825" algn="l"/>
                <a:tab pos="5399088" algn="l"/>
                <a:tab pos="5797550" algn="l"/>
              </a:tabLst>
            </a:pPr>
            <a:r>
              <a:rPr lang="en-US" sz="1200" b="1" i="1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Iceberg Social Housing Denmark (CEBRA)</a:t>
            </a:r>
            <a:endParaRPr lang="en-US" sz="1200" i="1">
              <a:solidFill>
                <a:srgbClr val="FFFFFF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  <a:p>
            <a:pPr marL="179388">
              <a:lnSpc>
                <a:spcPct val="110000"/>
              </a:lnSpc>
              <a:tabLst>
                <a:tab pos="898525" algn="l"/>
                <a:tab pos="1349375" algn="l"/>
                <a:tab pos="1800225" algn="l"/>
                <a:tab pos="2249488" algn="l"/>
                <a:tab pos="2698750" algn="l"/>
                <a:tab pos="3149600" algn="l"/>
                <a:tab pos="3598863" algn="l"/>
                <a:tab pos="4049713" algn="l"/>
                <a:tab pos="4498975" algn="l"/>
                <a:tab pos="4949825" algn="l"/>
                <a:tab pos="5399088" algn="l"/>
                <a:tab pos="5797550" algn="l"/>
              </a:tabLst>
            </a:pPr>
            <a:endParaRPr lang="en-US" sz="1200">
              <a:solidFill>
                <a:srgbClr val="FFFFFF"/>
              </a:solidFill>
              <a:ea typeface="ＭＳ Ｐゴシック" charset="0"/>
              <a:cs typeface="Helvetica Neue Light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5727700"/>
            <a:ext cx="58293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5"/>
          <p:cNvSpPr>
            <a:spLocks/>
          </p:cNvSpPr>
          <p:nvPr/>
        </p:nvSpPr>
        <p:spPr bwMode="auto">
          <a:xfrm>
            <a:off x="571500" y="2552700"/>
            <a:ext cx="7632700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266700" indent="-266700" algn="l">
              <a:lnSpc>
                <a:spcPct val="80000"/>
              </a:lnSpc>
              <a:spcBef>
                <a:spcPts val="4800"/>
              </a:spcBef>
              <a:buClr>
                <a:srgbClr val="343434"/>
              </a:buClr>
              <a:buSzPct val="100000"/>
              <a:buFont typeface="Helvetica Neue" charset="0"/>
              <a:buChar char="•"/>
            </a:pPr>
            <a:r>
              <a:rPr lang="en-US" sz="2600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Assumptions </a:t>
            </a:r>
          </a:p>
          <a:p>
            <a:pPr marL="266700" indent="-266700" algn="l">
              <a:lnSpc>
                <a:spcPct val="80000"/>
              </a:lnSpc>
              <a:spcBef>
                <a:spcPts val="4800"/>
              </a:spcBef>
              <a:buClr>
                <a:srgbClr val="343434"/>
              </a:buClr>
              <a:buSzPct val="100000"/>
              <a:buFont typeface="Helvetica Neue" charset="0"/>
              <a:buChar char="•"/>
            </a:pPr>
            <a:r>
              <a:rPr lang="en-US" sz="2600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Private Housing</a:t>
            </a:r>
          </a:p>
          <a:p>
            <a:pPr marL="266700" indent="-266700" algn="l">
              <a:lnSpc>
                <a:spcPct val="80000"/>
              </a:lnSpc>
              <a:spcBef>
                <a:spcPts val="4800"/>
              </a:spcBef>
              <a:buClr>
                <a:srgbClr val="343434"/>
              </a:buClr>
              <a:buSzPct val="100000"/>
              <a:buFont typeface="Helvetica Neue" charset="0"/>
              <a:buChar char="•"/>
            </a:pPr>
            <a:r>
              <a:rPr lang="en-US" sz="2600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Public Housing</a:t>
            </a:r>
          </a:p>
          <a:p>
            <a:pPr marL="266700" indent="-266700" algn="l">
              <a:lnSpc>
                <a:spcPct val="80000"/>
              </a:lnSpc>
              <a:spcBef>
                <a:spcPts val="4800"/>
              </a:spcBef>
              <a:buClr>
                <a:srgbClr val="343434"/>
              </a:buClr>
              <a:buSzPct val="100000"/>
              <a:buFont typeface="Helvetica Neue" charset="0"/>
              <a:buChar char="•"/>
            </a:pPr>
            <a:r>
              <a:rPr lang="en-US" sz="2600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Price, Affordability &amp; solutions</a:t>
            </a:r>
          </a:p>
          <a:p>
            <a:pPr marL="266700" indent="-266700" algn="l">
              <a:lnSpc>
                <a:spcPct val="80000"/>
              </a:lnSpc>
              <a:spcBef>
                <a:spcPts val="4800"/>
              </a:spcBef>
              <a:buClr>
                <a:srgbClr val="343434"/>
              </a:buClr>
              <a:buSzPct val="100000"/>
              <a:buFont typeface="Helvetica Neue" charset="0"/>
              <a:buChar char="•"/>
            </a:pPr>
            <a:r>
              <a:rPr lang="en-US" sz="2600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Land</a:t>
            </a:r>
          </a:p>
          <a:p>
            <a:pPr marL="266700" indent="-266700" algn="l">
              <a:lnSpc>
                <a:spcPct val="80000"/>
              </a:lnSpc>
              <a:spcBef>
                <a:spcPts val="4800"/>
              </a:spcBef>
              <a:buClr>
                <a:srgbClr val="343434"/>
              </a:buClr>
              <a:buSzPct val="100000"/>
              <a:buFont typeface="Helvetica Neue" charset="0"/>
              <a:buChar char="•"/>
            </a:pPr>
            <a:r>
              <a:rPr lang="en-US" sz="2600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Conclusion</a:t>
            </a:r>
          </a:p>
        </p:txBody>
      </p:sp>
      <p:sp>
        <p:nvSpPr>
          <p:cNvPr id="21510" name="Rectangle 6"/>
          <p:cNvSpPr>
            <a:spLocks/>
          </p:cNvSpPr>
          <p:nvPr/>
        </p:nvSpPr>
        <p:spPr bwMode="auto">
          <a:xfrm>
            <a:off x="9499600" y="8331200"/>
            <a:ext cx="37084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 marL="179388" algn="l">
              <a:lnSpc>
                <a:spcPct val="110000"/>
              </a:lnSpc>
              <a:tabLst>
                <a:tab pos="898525" algn="l"/>
                <a:tab pos="1349375" algn="l"/>
                <a:tab pos="1800225" algn="l"/>
                <a:tab pos="2249488" algn="l"/>
                <a:tab pos="2698750" algn="l"/>
                <a:tab pos="3149600" algn="l"/>
                <a:tab pos="3598863" algn="l"/>
                <a:tab pos="4049713" algn="l"/>
                <a:tab pos="4498975" algn="l"/>
                <a:tab pos="4949825" algn="l"/>
                <a:tab pos="5399088" algn="l"/>
                <a:tab pos="5797550" algn="l"/>
              </a:tabLst>
            </a:pPr>
            <a:r>
              <a:rPr lang="en-US" sz="1200" b="1" i="1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Affordable Housing Santry (DTA)</a:t>
            </a:r>
            <a:endParaRPr lang="en-US" sz="1200" i="1">
              <a:solidFill>
                <a:srgbClr val="FFFFFF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  <a:p>
            <a:pPr marL="179388">
              <a:lnSpc>
                <a:spcPct val="110000"/>
              </a:lnSpc>
              <a:tabLst>
                <a:tab pos="898525" algn="l"/>
                <a:tab pos="1349375" algn="l"/>
                <a:tab pos="1800225" algn="l"/>
                <a:tab pos="2249488" algn="l"/>
                <a:tab pos="2698750" algn="l"/>
                <a:tab pos="3149600" algn="l"/>
                <a:tab pos="3598863" algn="l"/>
                <a:tab pos="4049713" algn="l"/>
                <a:tab pos="4498975" algn="l"/>
                <a:tab pos="4949825" algn="l"/>
                <a:tab pos="5399088" algn="l"/>
                <a:tab pos="5797550" algn="l"/>
              </a:tabLst>
            </a:pPr>
            <a:endParaRPr lang="en-US" sz="1200">
              <a:solidFill>
                <a:srgbClr val="FFFFFF"/>
              </a:solidFill>
              <a:ea typeface="ＭＳ Ｐゴシック" charset="0"/>
              <a:cs typeface="Helvetica Neue Ligh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00" y="139700"/>
            <a:ext cx="3886200" cy="849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/>
          </p:cNvSpPr>
          <p:nvPr/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 algn="l"/>
            <a:r>
              <a:rPr lang="en-US">
                <a:solidFill>
                  <a:srgbClr val="A40800"/>
                </a:solidFill>
                <a:ea typeface="ＭＳ Ｐゴシック" charset="0"/>
                <a:cs typeface="Helvetica Neue Light" charset="0"/>
              </a:rPr>
              <a:t>Assumption: Housing Supply &amp; Price</a:t>
            </a:r>
          </a:p>
        </p:txBody>
      </p:sp>
      <p:sp>
        <p:nvSpPr>
          <p:cNvPr id="22531" name="Rectangle 3"/>
          <p:cNvSpPr>
            <a:spLocks/>
          </p:cNvSpPr>
          <p:nvPr/>
        </p:nvSpPr>
        <p:spPr bwMode="auto">
          <a:xfrm>
            <a:off x="596900" y="2324100"/>
            <a:ext cx="8940800" cy="656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266700" indent="-266700" algn="l">
              <a:spcBef>
                <a:spcPts val="4800"/>
              </a:spcBef>
              <a:buClr>
                <a:srgbClr val="343434"/>
              </a:buClr>
              <a:buSzPct val="100000"/>
              <a:buFont typeface="Helvetica Neue" charset="0"/>
              <a:buChar char="•"/>
            </a:pPr>
            <a:endParaRPr lang="en-US" sz="2600">
              <a:solidFill>
                <a:srgbClr val="343434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marL="266700" indent="-266700" algn="l">
              <a:spcBef>
                <a:spcPts val="4800"/>
              </a:spcBef>
              <a:buClr>
                <a:srgbClr val="343434"/>
              </a:buClr>
              <a:buSzPct val="100000"/>
              <a:buFont typeface="Helvetica Neue" charset="0"/>
              <a:buChar char="•"/>
            </a:pPr>
            <a:endParaRPr lang="en-US" sz="2600">
              <a:solidFill>
                <a:srgbClr val="343434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marL="266700" indent="-266700" algn="l">
              <a:spcBef>
                <a:spcPts val="4800"/>
              </a:spcBef>
              <a:buClr>
                <a:srgbClr val="343434"/>
              </a:buClr>
              <a:buSzPct val="100000"/>
              <a:buFont typeface="Helvetica Neue" charset="0"/>
              <a:buChar char="•"/>
            </a:pPr>
            <a:endParaRPr lang="en-US" sz="2600">
              <a:solidFill>
                <a:srgbClr val="343434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marL="266700" indent="-266700" algn="l">
              <a:spcBef>
                <a:spcPts val="4800"/>
              </a:spcBef>
              <a:buClr>
                <a:srgbClr val="343434"/>
              </a:buClr>
              <a:buSzPct val="100000"/>
              <a:buFont typeface="Helvetica Neue" charset="0"/>
              <a:buChar char="•"/>
            </a:pPr>
            <a:endParaRPr lang="en-US" sz="2600">
              <a:solidFill>
                <a:srgbClr val="343434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marL="266700" indent="-266700" algn="l">
              <a:spcBef>
                <a:spcPts val="4800"/>
              </a:spcBef>
              <a:buClr>
                <a:srgbClr val="343434"/>
              </a:buClr>
              <a:buSzPct val="100000"/>
              <a:buFont typeface="Helvetica Neue" charset="0"/>
              <a:buChar char="•"/>
            </a:pPr>
            <a:endParaRPr lang="en-US" sz="2600">
              <a:solidFill>
                <a:srgbClr val="343434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marL="266700" indent="-266700" algn="l">
              <a:spcBef>
                <a:spcPts val="4800"/>
              </a:spcBef>
              <a:buClr>
                <a:srgbClr val="343434"/>
              </a:buClr>
              <a:buSzPct val="100000"/>
              <a:buFont typeface="Helvetica Neue" charset="0"/>
              <a:buChar char="•"/>
            </a:pPr>
            <a:r>
              <a:rPr lang="en-US" sz="2600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Increasing supply hasn</a:t>
            </a:r>
            <a:r>
              <a:rPr lang="ja-JP" altLang="en-US" sz="2600">
                <a:solidFill>
                  <a:srgbClr val="343434"/>
                </a:solidFill>
                <a:latin typeface="Arial"/>
                <a:ea typeface="ＭＳ Ｐゴシック" charset="0"/>
                <a:cs typeface="Helvetica Neue" charset="0"/>
                <a:sym typeface="Helvetica Neue" charset="0"/>
              </a:rPr>
              <a:t>’</a:t>
            </a:r>
            <a:r>
              <a:rPr lang="en-US" sz="2600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t reduced price in </a:t>
            </a:r>
            <a:r>
              <a:rPr lang="en-US" sz="2600" b="1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40</a:t>
            </a:r>
            <a:r>
              <a:rPr lang="en-US" sz="2600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 years 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2057400"/>
            <a:ext cx="78359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400" y="609600"/>
            <a:ext cx="2794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609600"/>
            <a:ext cx="2794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Line 7"/>
          <p:cNvSpPr>
            <a:spLocks noChangeShapeType="1"/>
          </p:cNvSpPr>
          <p:nvPr/>
        </p:nvSpPr>
        <p:spPr bwMode="auto">
          <a:xfrm rot="10800000" flipH="1">
            <a:off x="9906000" y="2832100"/>
            <a:ext cx="1854200" cy="50800"/>
          </a:xfrm>
          <a:prstGeom prst="line">
            <a:avLst/>
          </a:prstGeom>
          <a:noFill/>
          <a:ln w="63500">
            <a:solidFill>
              <a:srgbClr val="A408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A40800"/>
                </a:solidFill>
              </a:rPr>
              <a:t>Private Housing Facts</a:t>
            </a:r>
          </a:p>
        </p:txBody>
      </p:sp>
      <p:sp>
        <p:nvSpPr>
          <p:cNvPr id="23554" name="Rectangle 2"/>
          <p:cNvSpPr>
            <a:spLocks/>
          </p:cNvSpPr>
          <p:nvPr/>
        </p:nvSpPr>
        <p:spPr bwMode="auto">
          <a:xfrm>
            <a:off x="571500" y="8750300"/>
            <a:ext cx="7540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 marL="179388" algn="l">
              <a:lnSpc>
                <a:spcPct val="110000"/>
              </a:lnSpc>
              <a:tabLst>
                <a:tab pos="898525" algn="l"/>
                <a:tab pos="1349375" algn="l"/>
                <a:tab pos="1800225" algn="l"/>
                <a:tab pos="2249488" algn="l"/>
                <a:tab pos="2698750" algn="l"/>
                <a:tab pos="3149600" algn="l"/>
                <a:tab pos="3598863" algn="l"/>
                <a:tab pos="4049713" algn="l"/>
                <a:tab pos="4498975" algn="l"/>
                <a:tab pos="4949825" algn="l"/>
                <a:tab pos="5399088" algn="l"/>
                <a:tab pos="5797550" algn="l"/>
              </a:tabLst>
            </a:pPr>
            <a:r>
              <a:rPr lang="en-US" sz="1300" b="1" i="1">
                <a:solidFill>
                  <a:srgbClr val="343434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*Table: comparison of indicators vs Actual new homes output 2017. </a:t>
            </a:r>
            <a:r>
              <a:rPr lang="en-US" sz="1300" i="1">
                <a:solidFill>
                  <a:srgbClr val="343434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(Source: DHPCLG / CSO)</a:t>
            </a:r>
          </a:p>
          <a:p>
            <a:pPr marL="179388">
              <a:lnSpc>
                <a:spcPct val="110000"/>
              </a:lnSpc>
              <a:tabLst>
                <a:tab pos="898525" algn="l"/>
                <a:tab pos="1349375" algn="l"/>
                <a:tab pos="1800225" algn="l"/>
                <a:tab pos="2249488" algn="l"/>
                <a:tab pos="2698750" algn="l"/>
                <a:tab pos="3149600" algn="l"/>
                <a:tab pos="3598863" algn="l"/>
                <a:tab pos="4049713" algn="l"/>
                <a:tab pos="4498975" algn="l"/>
                <a:tab pos="4949825" algn="l"/>
                <a:tab pos="5399088" algn="l"/>
                <a:tab pos="5797550" algn="l"/>
              </a:tabLst>
            </a:pPr>
            <a:endParaRPr lang="en-US" sz="1300">
              <a:solidFill>
                <a:schemeClr val="tx1"/>
              </a:solidFill>
              <a:ea typeface="ＭＳ Ｐゴシック" charset="0"/>
              <a:cs typeface="Helvetica Neue Light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3" y="1968500"/>
            <a:ext cx="4752975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4"/>
          <p:cNvSpPr>
            <a:spLocks/>
          </p:cNvSpPr>
          <p:nvPr/>
        </p:nvSpPr>
        <p:spPr bwMode="auto">
          <a:xfrm>
            <a:off x="571500" y="2679700"/>
            <a:ext cx="118618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266700" indent="-266700" algn="l">
              <a:spcBef>
                <a:spcPts val="4800"/>
              </a:spcBef>
              <a:buClr>
                <a:srgbClr val="343434"/>
              </a:buClr>
              <a:buSzPct val="100000"/>
              <a:buFont typeface="Helvetica Neue" charset="0"/>
              <a:buChar char="•"/>
            </a:pPr>
            <a:r>
              <a:rPr lang="en-US" sz="2200" b="1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7,600 new homes completed in 2017*</a:t>
            </a:r>
          </a:p>
          <a:p>
            <a:pPr marL="266700" indent="-266700" algn="l">
              <a:spcBef>
                <a:spcPts val="4800"/>
              </a:spcBef>
              <a:buClr>
                <a:srgbClr val="343434"/>
              </a:buClr>
              <a:buSzPct val="100000"/>
              <a:buFont typeface="Helvetica Neue" charset="0"/>
              <a:buChar char="•"/>
            </a:pPr>
            <a:r>
              <a:rPr lang="en-US" sz="2200" b="1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+2,500 </a:t>
            </a:r>
            <a:r>
              <a:rPr lang="en-US" sz="2200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net homes added to stock 2017 (</a:t>
            </a:r>
            <a:r>
              <a:rPr lang="en-US" sz="2200" b="1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+3,400</a:t>
            </a:r>
            <a:r>
              <a:rPr lang="en-US" sz="2200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 yoy)</a:t>
            </a:r>
            <a:endParaRPr lang="en-US" sz="2200" b="1">
              <a:solidFill>
                <a:srgbClr val="222222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marL="266700" indent="-266700" algn="l">
              <a:spcBef>
                <a:spcPts val="4800"/>
              </a:spcBef>
              <a:buClr>
                <a:srgbClr val="343434"/>
              </a:buClr>
              <a:buSzPct val="100000"/>
              <a:buFont typeface="Helvetica Neue" charset="0"/>
              <a:buChar char="•"/>
            </a:pPr>
            <a:r>
              <a:rPr lang="en-US" sz="2200" b="1">
                <a:solidFill>
                  <a:srgbClr val="222222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183,000 </a:t>
            </a:r>
            <a:r>
              <a:rPr lang="en-US" sz="2200">
                <a:solidFill>
                  <a:srgbClr val="222222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existing vacant homes (x2 normal rate)</a:t>
            </a:r>
          </a:p>
          <a:p>
            <a:pPr marL="266700" indent="-266700" algn="l">
              <a:spcBef>
                <a:spcPts val="4800"/>
              </a:spcBef>
              <a:buClr>
                <a:srgbClr val="A40800"/>
              </a:buClr>
              <a:buSzPct val="100000"/>
              <a:buFont typeface="Helvetica Neue" charset="0"/>
              <a:buChar char="•"/>
            </a:pPr>
            <a:r>
              <a:rPr lang="en-US" sz="2200" b="1">
                <a:solidFill>
                  <a:srgbClr val="A40800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+10% price = + 30% land value</a:t>
            </a:r>
          </a:p>
        </p:txBody>
      </p:sp>
      <p:sp>
        <p:nvSpPr>
          <p:cNvPr id="23557" name="Oval 5"/>
          <p:cNvSpPr>
            <a:spLocks/>
          </p:cNvSpPr>
          <p:nvPr/>
        </p:nvSpPr>
        <p:spPr bwMode="auto">
          <a:xfrm>
            <a:off x="444500" y="2044700"/>
            <a:ext cx="1739900" cy="1600200"/>
          </a:xfrm>
          <a:prstGeom prst="ellipse">
            <a:avLst/>
          </a:prstGeom>
          <a:noFill/>
          <a:ln w="50800">
            <a:solidFill>
              <a:srgbClr val="A408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aphicFrame>
        <p:nvGraphicFramePr>
          <p:cNvPr id="23558" name="Group 6"/>
          <p:cNvGraphicFramePr>
            <a:graphicFrameLocks noGrp="1"/>
          </p:cNvGraphicFramePr>
          <p:nvPr/>
        </p:nvGraphicFramePr>
        <p:xfrm>
          <a:off x="890588" y="6689725"/>
          <a:ext cx="10883900" cy="1508125"/>
        </p:xfrm>
        <a:graphic>
          <a:graphicData uri="http://schemas.openxmlformats.org/drawingml/2006/table">
            <a:tbl>
              <a:tblPr/>
              <a:tblGrid>
                <a:gridCol w="860425"/>
                <a:gridCol w="1590675"/>
                <a:gridCol w="1665287"/>
                <a:gridCol w="1754188"/>
                <a:gridCol w="1847850"/>
                <a:gridCol w="1609725"/>
                <a:gridCol w="1555750"/>
              </a:tblGrid>
              <a:tr h="688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47474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ヒラギノ角ゴ ProN W3" charset="0"/>
                        <a:cs typeface="Helvetica" charset="0"/>
                        <a:sym typeface="Helvetica" charset="0"/>
                      </a:endParaRPr>
                    </a:p>
                  </a:txBody>
                  <a:tcPr marL="63500" marR="63500" marT="63500" marB="635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47474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BER</a:t>
                      </a:r>
                    </a:p>
                  </a:txBody>
                  <a:tcPr marL="63500" marR="63500" marT="63500" marB="635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47474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Stamp Duty Transactions</a:t>
                      </a:r>
                    </a:p>
                  </a:txBody>
                  <a:tcPr marL="63500" marR="63500" marT="63500" marB="635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47474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New Build Total</a:t>
                      </a:r>
                    </a:p>
                  </a:txBody>
                  <a:tcPr marL="63500" marR="63500" marT="63500" marB="635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47474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BCMS Commencements</a:t>
                      </a:r>
                    </a:p>
                  </a:txBody>
                  <a:tcPr marL="63500" marR="63500" marT="63500" marB="635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47474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Planning Permissions</a:t>
                      </a:r>
                    </a:p>
                  </a:txBody>
                  <a:tcPr marL="63500" marR="63500" marT="63500" marB="635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47474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ESB Connections</a:t>
                      </a:r>
                    </a:p>
                  </a:txBody>
                  <a:tcPr marL="63500" marR="63500" marT="63500" marB="635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B3B2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47474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12m </a:t>
                      </a:r>
                    </a:p>
                  </a:txBody>
                  <a:tcPr marL="63500" marR="63500" marT="63500" marB="635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47474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6366</a:t>
                      </a:r>
                    </a:p>
                  </a:txBody>
                  <a:tcPr marL="63500" marR="63500" marT="63500" marB="635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47474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8656</a:t>
                      </a:r>
                    </a:p>
                  </a:txBody>
                  <a:tcPr marL="63500" marR="63500" marT="63500" marB="635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47474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7566</a:t>
                      </a:r>
                    </a:p>
                  </a:txBody>
                  <a:tcPr marL="63500" marR="63500" marT="63500" marB="635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47474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17572</a:t>
                      </a:r>
                    </a:p>
                  </a:txBody>
                  <a:tcPr marL="63500" marR="63500" marT="63500" marB="635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0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47474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18171</a:t>
                      </a:r>
                    </a:p>
                  </a:txBody>
                  <a:tcPr marL="63500" marR="63500" marT="63500" marB="635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0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47474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18883 (est)</a:t>
                      </a:r>
                    </a:p>
                  </a:txBody>
                  <a:tcPr marL="63500" marR="63500" marT="63500" marB="635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0B00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47474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index</a:t>
                      </a:r>
                    </a:p>
                  </a:txBody>
                  <a:tcPr marL="63500" marR="63500" marT="63500" marB="635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47474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84</a:t>
                      </a:r>
                    </a:p>
                  </a:txBody>
                  <a:tcPr marL="63500" marR="63500" marT="63500" marB="635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47474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114</a:t>
                      </a:r>
                    </a:p>
                  </a:txBody>
                  <a:tcPr marL="63500" marR="63500" marT="63500" marB="635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47474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100</a:t>
                      </a:r>
                    </a:p>
                  </a:txBody>
                  <a:tcPr marL="63500" marR="63500" marT="63500" marB="635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47474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232</a:t>
                      </a:r>
                    </a:p>
                  </a:txBody>
                  <a:tcPr marL="63500" marR="63500" marT="63500" marB="635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0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47474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240</a:t>
                      </a:r>
                    </a:p>
                  </a:txBody>
                  <a:tcPr marL="63500" marR="63500" marT="63500" marB="635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0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47474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ヒラギノ角ゴ ProN W3" charset="0"/>
                          <a:cs typeface="Helvetica" charset="0"/>
                          <a:sym typeface="Helvetica" charset="0"/>
                        </a:rPr>
                        <a:t>250</a:t>
                      </a:r>
                    </a:p>
                  </a:txBody>
                  <a:tcPr marL="63500" marR="63500" marT="63500" marB="635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0B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A40800"/>
                </a:solidFill>
              </a:rPr>
              <a:t>Public Housing Facts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00" y="2017713"/>
            <a:ext cx="5575300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/>
          </p:cNvSpPr>
          <p:nvPr/>
        </p:nvSpPr>
        <p:spPr bwMode="auto">
          <a:xfrm>
            <a:off x="762000" y="3225800"/>
            <a:ext cx="118618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266700" indent="-266700" algn="l">
              <a:spcBef>
                <a:spcPts val="4800"/>
              </a:spcBef>
              <a:buClr>
                <a:srgbClr val="343434"/>
              </a:buClr>
              <a:buSzPct val="100000"/>
              <a:buFont typeface="Helvetica Neue" charset="0"/>
              <a:buChar char="•"/>
            </a:pPr>
            <a:r>
              <a:rPr lang="en-US" sz="2200" b="1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1,053</a:t>
            </a:r>
            <a:r>
              <a:rPr lang="en-US" sz="2200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 pa Local Authority homes built 2017</a:t>
            </a:r>
          </a:p>
          <a:p>
            <a:pPr marL="266700" indent="-266700" algn="l">
              <a:spcBef>
                <a:spcPts val="4800"/>
              </a:spcBef>
              <a:buClr>
                <a:srgbClr val="343434"/>
              </a:buClr>
              <a:buSzPct val="100000"/>
              <a:buFont typeface="Helvetica Neue" charset="0"/>
              <a:buChar char="•"/>
            </a:pPr>
            <a:r>
              <a:rPr lang="en-US" sz="2200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Housing Assistance Payment (HAP) + </a:t>
            </a:r>
            <a:r>
              <a:rPr lang="en-US" sz="2200" b="1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17,900</a:t>
            </a:r>
            <a:r>
              <a:rPr lang="en-US" sz="2200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 pa </a:t>
            </a:r>
          </a:p>
          <a:p>
            <a:pPr marL="266700" indent="-266700" algn="l">
              <a:spcBef>
                <a:spcPts val="4800"/>
              </a:spcBef>
              <a:buClr>
                <a:srgbClr val="343434"/>
              </a:buClr>
              <a:buSzPct val="100000"/>
              <a:buFont typeface="Helvetica Neue" charset="0"/>
              <a:buChar char="•"/>
            </a:pPr>
            <a:r>
              <a:rPr lang="en-US" sz="2200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Rent Assistance budget </a:t>
            </a:r>
            <a:r>
              <a:rPr lang="en-US" sz="2200" b="1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€730</a:t>
            </a:r>
            <a:r>
              <a:rPr lang="en-US" sz="2200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m pa (+</a:t>
            </a:r>
            <a:r>
              <a:rPr lang="en-US" sz="2200" b="1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€140m</a:t>
            </a:r>
            <a:r>
              <a:rPr lang="en-US" sz="2200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 pa) </a:t>
            </a:r>
          </a:p>
          <a:p>
            <a:pPr marL="266700" indent="-266700" algn="l">
              <a:spcBef>
                <a:spcPts val="4800"/>
              </a:spcBef>
              <a:buClr>
                <a:srgbClr val="343434"/>
              </a:buClr>
              <a:buSzPct val="100000"/>
              <a:buFont typeface="Helvetica Neue" charset="0"/>
              <a:buChar char="•"/>
            </a:pPr>
            <a:r>
              <a:rPr lang="en-US" sz="2200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Dublin housing waiting lists: </a:t>
            </a:r>
            <a:r>
              <a:rPr lang="en-US" sz="2200" b="1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40,200</a:t>
            </a:r>
            <a:r>
              <a:rPr lang="en-US" sz="2200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 (</a:t>
            </a:r>
            <a:r>
              <a:rPr lang="en-US" sz="2200" b="1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120,600</a:t>
            </a:r>
            <a:r>
              <a:rPr lang="en-US" sz="2200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 nationwide)</a:t>
            </a:r>
          </a:p>
          <a:p>
            <a:pPr marL="266700" indent="-266700" algn="l">
              <a:spcBef>
                <a:spcPts val="4800"/>
              </a:spcBef>
              <a:buClr>
                <a:srgbClr val="343434"/>
              </a:buClr>
              <a:buSzPct val="100000"/>
              <a:buFont typeface="Helvetica Neue" charset="0"/>
              <a:buChar char="•"/>
            </a:pPr>
            <a:r>
              <a:rPr lang="en-US" sz="2200" b="1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2-3</a:t>
            </a:r>
            <a:r>
              <a:rPr lang="en-US" sz="2200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 weeks of hap = output of local authority housing</a:t>
            </a:r>
          </a:p>
        </p:txBody>
      </p:sp>
      <p:sp>
        <p:nvSpPr>
          <p:cNvPr id="24580" name="Oval 4"/>
          <p:cNvSpPr>
            <a:spLocks/>
          </p:cNvSpPr>
          <p:nvPr/>
        </p:nvSpPr>
        <p:spPr bwMode="auto">
          <a:xfrm>
            <a:off x="5549900" y="3746500"/>
            <a:ext cx="1739900" cy="1397000"/>
          </a:xfrm>
          <a:prstGeom prst="ellipse">
            <a:avLst/>
          </a:prstGeom>
          <a:noFill/>
          <a:ln w="50800">
            <a:solidFill>
              <a:srgbClr val="A408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1" name="Oval 5"/>
          <p:cNvSpPr>
            <a:spLocks/>
          </p:cNvSpPr>
          <p:nvPr/>
        </p:nvSpPr>
        <p:spPr bwMode="auto">
          <a:xfrm>
            <a:off x="495300" y="2819400"/>
            <a:ext cx="1739900" cy="1397000"/>
          </a:xfrm>
          <a:prstGeom prst="ellipse">
            <a:avLst/>
          </a:prstGeom>
          <a:noFill/>
          <a:ln w="50800">
            <a:solidFill>
              <a:srgbClr val="A408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A40800"/>
                </a:solidFill>
              </a:rPr>
              <a:t>Price &amp; Affordability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1981200"/>
            <a:ext cx="58166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/>
          </p:cNvSpPr>
          <p:nvPr/>
        </p:nvSpPr>
        <p:spPr bwMode="auto">
          <a:xfrm>
            <a:off x="571500" y="2514600"/>
            <a:ext cx="118618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266700" indent="-266700" algn="l">
              <a:spcBef>
                <a:spcPts val="4800"/>
              </a:spcBef>
              <a:buClr>
                <a:srgbClr val="747474"/>
              </a:buClr>
              <a:buSzPct val="100000"/>
              <a:buFont typeface="Helvetica Neue" charset="0"/>
              <a:buChar char="•"/>
            </a:pPr>
            <a:r>
              <a:rPr lang="en-US" sz="2600" b="1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30%</a:t>
            </a:r>
            <a:r>
              <a:rPr lang="en-US" sz="2600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 of Households earn </a:t>
            </a:r>
            <a:r>
              <a:rPr lang="en-US" sz="2600" b="1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€35,000</a:t>
            </a:r>
            <a:r>
              <a:rPr lang="en-US" sz="2600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 - </a:t>
            </a:r>
            <a:r>
              <a:rPr lang="en-US" sz="2600" b="1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€73,000</a:t>
            </a:r>
            <a:r>
              <a:rPr lang="en-US" sz="2600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 pa</a:t>
            </a:r>
          </a:p>
          <a:p>
            <a:pPr marL="266700" indent="-266700" algn="l">
              <a:spcBef>
                <a:spcPts val="4800"/>
              </a:spcBef>
              <a:buClr>
                <a:srgbClr val="747474"/>
              </a:buClr>
              <a:buSzPct val="100000"/>
              <a:buFont typeface="Helvetica Neue" charset="0"/>
              <a:buChar char="•"/>
            </a:pPr>
            <a:r>
              <a:rPr lang="en-US" sz="2600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 Maximum affordable price </a:t>
            </a:r>
            <a:r>
              <a:rPr lang="en-US" sz="2600" b="1">
                <a:solidFill>
                  <a:srgbClr val="A40800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€240,000</a:t>
            </a:r>
            <a:endParaRPr lang="en-US" sz="2600" b="1">
              <a:solidFill>
                <a:srgbClr val="343434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marL="266700" indent="-266700" algn="l">
              <a:spcBef>
                <a:spcPts val="4800"/>
              </a:spcBef>
              <a:buClr>
                <a:srgbClr val="747474"/>
              </a:buClr>
              <a:buSzPct val="100000"/>
              <a:buFont typeface="Helvetica Neue" charset="0"/>
              <a:buChar char="•"/>
            </a:pPr>
            <a:r>
              <a:rPr lang="en-US" sz="2600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Dublin existing home price </a:t>
            </a:r>
            <a:r>
              <a:rPr lang="en-US" sz="2600" b="1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€416,000 </a:t>
            </a:r>
            <a:endParaRPr lang="en-US" sz="2600">
              <a:solidFill>
                <a:srgbClr val="343434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marL="266700" indent="-266700" algn="l">
              <a:spcBef>
                <a:spcPts val="4800"/>
              </a:spcBef>
              <a:buClr>
                <a:srgbClr val="747474"/>
              </a:buClr>
              <a:buSzPct val="100000"/>
              <a:buFont typeface="Helvetica Neue" charset="0"/>
              <a:buChar char="•"/>
            </a:pPr>
            <a:r>
              <a:rPr lang="en-US" sz="2600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Av average new home </a:t>
            </a:r>
            <a:r>
              <a:rPr lang="en-US" sz="2600" b="1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€445,000</a:t>
            </a:r>
          </a:p>
          <a:p>
            <a:pPr marL="266700" indent="-266700" algn="l">
              <a:spcBef>
                <a:spcPts val="4800"/>
              </a:spcBef>
              <a:buClr>
                <a:srgbClr val="747474"/>
              </a:buClr>
              <a:buSzPct val="100000"/>
              <a:buFont typeface="Helvetica Neue" charset="0"/>
              <a:buChar char="•"/>
            </a:pPr>
            <a:r>
              <a:rPr lang="en-US" sz="2600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Affordability : Price = </a:t>
            </a:r>
            <a:r>
              <a:rPr lang="en-US" sz="2600" b="1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3.5 x</a:t>
            </a:r>
            <a:r>
              <a:rPr lang="en-US" sz="2600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 av. income limit</a:t>
            </a:r>
          </a:p>
          <a:p>
            <a:pPr marL="266700" indent="-266700" algn="l">
              <a:spcBef>
                <a:spcPts val="4800"/>
              </a:spcBef>
              <a:buClr>
                <a:srgbClr val="A8184B"/>
              </a:buClr>
              <a:buSzPct val="100000"/>
              <a:buFont typeface="Helvetica Neue" charset="0"/>
              <a:buChar char="•"/>
            </a:pPr>
            <a:r>
              <a:rPr lang="en-US" sz="2600" b="1">
                <a:solidFill>
                  <a:srgbClr val="A8184B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35% price= profit + land value</a:t>
            </a:r>
          </a:p>
        </p:txBody>
      </p:sp>
      <p:sp>
        <p:nvSpPr>
          <p:cNvPr id="25604" name="Oval 4"/>
          <p:cNvSpPr>
            <a:spLocks/>
          </p:cNvSpPr>
          <p:nvPr/>
        </p:nvSpPr>
        <p:spPr bwMode="auto">
          <a:xfrm>
            <a:off x="4800600" y="3009900"/>
            <a:ext cx="1739900" cy="1524000"/>
          </a:xfrm>
          <a:prstGeom prst="ellipse">
            <a:avLst/>
          </a:prstGeom>
          <a:noFill/>
          <a:ln w="50800">
            <a:solidFill>
              <a:srgbClr val="A408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A40800"/>
                </a:solidFill>
              </a:rPr>
              <a:t>Housing Solutions: Private, State, </a:t>
            </a:r>
            <a:r>
              <a:rPr lang="ja-JP" altLang="en-US">
                <a:solidFill>
                  <a:srgbClr val="A40800"/>
                </a:solidFill>
                <a:latin typeface="Arial"/>
              </a:rPr>
              <a:t>‘</a:t>
            </a:r>
            <a:r>
              <a:rPr lang="en-US">
                <a:solidFill>
                  <a:srgbClr val="A40800"/>
                </a:solidFill>
              </a:rPr>
              <a:t>Other</a:t>
            </a:r>
            <a:r>
              <a:rPr lang="ja-JP" altLang="en-US">
                <a:solidFill>
                  <a:srgbClr val="A40800"/>
                </a:solidFill>
                <a:latin typeface="Arial"/>
              </a:rPr>
              <a:t>’</a:t>
            </a:r>
            <a:endParaRPr lang="en-US">
              <a:solidFill>
                <a:srgbClr val="A408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2252663"/>
            <a:ext cx="96520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/>
          </p:cNvSpPr>
          <p:nvPr/>
        </p:nvSpPr>
        <p:spPr bwMode="auto">
          <a:xfrm>
            <a:off x="584200" y="2540000"/>
            <a:ext cx="118237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266700" indent="-266700" algn="l">
              <a:spcBef>
                <a:spcPts val="4800"/>
              </a:spcBef>
              <a:buClr>
                <a:srgbClr val="343434"/>
              </a:buClr>
              <a:buSzPct val="100000"/>
              <a:buFont typeface="Helvetica Neue" charset="0"/>
              <a:buChar char="•"/>
            </a:pPr>
            <a:r>
              <a:rPr lang="ja-JP" altLang="en-US" sz="2600">
                <a:solidFill>
                  <a:srgbClr val="343434"/>
                </a:solidFill>
                <a:latin typeface="Arial"/>
                <a:ea typeface="ＭＳ Ｐゴシック" charset="0"/>
                <a:cs typeface="Helvetica Neue" charset="0"/>
                <a:sym typeface="Helvetica Neue" charset="0"/>
              </a:rPr>
              <a:t>‘</a:t>
            </a:r>
            <a:r>
              <a:rPr lang="en-US" sz="2600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All In</a:t>
            </a:r>
            <a:r>
              <a:rPr lang="ja-JP" altLang="en-US" sz="2600">
                <a:solidFill>
                  <a:srgbClr val="343434"/>
                </a:solidFill>
                <a:latin typeface="Arial"/>
                <a:ea typeface="ＭＳ Ｐゴシック" charset="0"/>
                <a:cs typeface="Helvetica Neue" charset="0"/>
                <a:sym typeface="Helvetica Neue" charset="0"/>
              </a:rPr>
              <a:t>’</a:t>
            </a:r>
            <a:r>
              <a:rPr lang="en-US" sz="2600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 Private sector </a:t>
            </a:r>
            <a:r>
              <a:rPr lang="en-US" sz="2600" b="1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€330,000 </a:t>
            </a:r>
            <a:r>
              <a:rPr lang="en-US" sz="2600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(part V)</a:t>
            </a:r>
            <a:endParaRPr lang="en-US" sz="2600" b="1">
              <a:solidFill>
                <a:srgbClr val="343434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marL="266700" indent="-266700" algn="l">
              <a:spcBef>
                <a:spcPts val="4800"/>
              </a:spcBef>
              <a:buClr>
                <a:srgbClr val="343434"/>
              </a:buClr>
              <a:buSzPct val="100000"/>
              <a:buFont typeface="Helvetica Neue" charset="0"/>
              <a:buChar char="•"/>
            </a:pPr>
            <a:r>
              <a:rPr lang="ja-JP" altLang="en-US" sz="2600">
                <a:solidFill>
                  <a:srgbClr val="343434"/>
                </a:solidFill>
                <a:latin typeface="Arial"/>
                <a:ea typeface="ＭＳ Ｐゴシック" charset="0"/>
                <a:cs typeface="Helvetica Neue" charset="0"/>
                <a:sym typeface="Helvetica Neue" charset="0"/>
              </a:rPr>
              <a:t>‘</a:t>
            </a:r>
            <a:r>
              <a:rPr lang="en-US" sz="2600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All In</a:t>
            </a:r>
            <a:r>
              <a:rPr lang="ja-JP" altLang="en-US" sz="2600">
                <a:solidFill>
                  <a:srgbClr val="343434"/>
                </a:solidFill>
                <a:latin typeface="Arial"/>
                <a:ea typeface="ＭＳ Ｐゴシック" charset="0"/>
                <a:cs typeface="Helvetica Neue" charset="0"/>
                <a:sym typeface="Helvetica Neue" charset="0"/>
              </a:rPr>
              <a:t>’</a:t>
            </a:r>
            <a:r>
              <a:rPr lang="en-US" sz="2600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 Local Authority Build </a:t>
            </a:r>
            <a:r>
              <a:rPr lang="en-US" sz="2600" b="1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€191,000</a:t>
            </a:r>
          </a:p>
          <a:p>
            <a:pPr marL="266700" indent="-266700" algn="l">
              <a:spcBef>
                <a:spcPts val="4800"/>
              </a:spcBef>
              <a:buClr>
                <a:srgbClr val="343434"/>
              </a:buClr>
              <a:buSzPct val="100000"/>
              <a:buFont typeface="Helvetica Neue" charset="0"/>
              <a:buChar char="•"/>
            </a:pPr>
            <a:r>
              <a:rPr lang="en-US" sz="2600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Other (coop) Build </a:t>
            </a:r>
            <a:r>
              <a:rPr lang="en-US" sz="2600" b="1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€200,000*</a:t>
            </a:r>
          </a:p>
          <a:p>
            <a:pPr marL="266700" indent="-266700" algn="l">
              <a:spcBef>
                <a:spcPts val="4800"/>
              </a:spcBef>
              <a:buClr>
                <a:srgbClr val="A40800"/>
              </a:buClr>
              <a:buSzPct val="100000"/>
              <a:buFont typeface="Helvetica Neue" charset="0"/>
              <a:buChar char="•"/>
            </a:pPr>
            <a:r>
              <a:rPr lang="en-US" sz="2600" b="1">
                <a:solidFill>
                  <a:srgbClr val="A40800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cheap land + lower profit= &lt;€200k</a:t>
            </a:r>
          </a:p>
        </p:txBody>
      </p:sp>
      <p:sp>
        <p:nvSpPr>
          <p:cNvPr id="26628" name="Oval 4"/>
          <p:cNvSpPr>
            <a:spLocks/>
          </p:cNvSpPr>
          <p:nvPr/>
        </p:nvSpPr>
        <p:spPr bwMode="auto">
          <a:xfrm>
            <a:off x="3517900" y="4241800"/>
            <a:ext cx="1739900" cy="1270000"/>
          </a:xfrm>
          <a:prstGeom prst="ellipse">
            <a:avLst/>
          </a:prstGeom>
          <a:noFill/>
          <a:ln w="50800">
            <a:solidFill>
              <a:srgbClr val="A408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9" name="Oval 5"/>
          <p:cNvSpPr>
            <a:spLocks/>
          </p:cNvSpPr>
          <p:nvPr/>
        </p:nvSpPr>
        <p:spPr bwMode="auto">
          <a:xfrm>
            <a:off x="4965700" y="3162300"/>
            <a:ext cx="1739900" cy="1270000"/>
          </a:xfrm>
          <a:prstGeom prst="ellipse">
            <a:avLst/>
          </a:prstGeom>
          <a:noFill/>
          <a:ln w="50800">
            <a:solidFill>
              <a:srgbClr val="A408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A40800"/>
                </a:solidFill>
              </a:rPr>
              <a:t>Local Authority Land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4826000"/>
            <a:ext cx="6453188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/>
          </p:cNvSpPr>
          <p:nvPr/>
        </p:nvSpPr>
        <p:spPr bwMode="auto">
          <a:xfrm>
            <a:off x="6705600" y="8674100"/>
            <a:ext cx="43878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 marL="358775" algn="just">
              <a:lnSpc>
                <a:spcPct val="110000"/>
              </a:lnSpc>
              <a:spcBef>
                <a:spcPts val="1600"/>
              </a:spcBef>
            </a:pPr>
            <a:r>
              <a:rPr lang="en-US" sz="1300" b="1" i="1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View of Proposed Development</a:t>
            </a:r>
            <a:r>
              <a:rPr lang="en-US" sz="1300" i="1">
                <a:solidFill>
                  <a:srgbClr val="FFFF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(source DLRCoCo)</a:t>
            </a:r>
          </a:p>
          <a:p>
            <a:pPr marL="358775">
              <a:lnSpc>
                <a:spcPct val="110000"/>
              </a:lnSpc>
              <a:spcBef>
                <a:spcPts val="1600"/>
              </a:spcBef>
            </a:pPr>
            <a:endParaRPr lang="en-US">
              <a:solidFill>
                <a:srgbClr val="FFFFFF"/>
              </a:solidFill>
              <a:ea typeface="ＭＳ Ｐゴシック" charset="0"/>
              <a:cs typeface="Helvetica Neue Light" charset="0"/>
            </a:endParaRP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977900" y="2374900"/>
            <a:ext cx="1148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266700" indent="-266700" algn="l">
              <a:spcBef>
                <a:spcPts val="4800"/>
              </a:spcBef>
              <a:buClr>
                <a:srgbClr val="343434"/>
              </a:buClr>
              <a:buSzPct val="100000"/>
              <a:buFont typeface="Helvetica Neue" charset="0"/>
              <a:buChar char="•"/>
            </a:pPr>
            <a:r>
              <a:rPr lang="en-US" sz="2200" b="1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Rebuilding Ireland Land Survey</a:t>
            </a:r>
          </a:p>
          <a:p>
            <a:pPr marL="266700" indent="-266700" algn="l">
              <a:spcBef>
                <a:spcPts val="4800"/>
              </a:spcBef>
              <a:buClr>
                <a:srgbClr val="343434"/>
              </a:buClr>
              <a:buSzPct val="100000"/>
              <a:buFont typeface="Helvetica Neue" charset="0"/>
              <a:buChar char="•"/>
            </a:pPr>
            <a:r>
              <a:rPr lang="en-US" sz="2200" b="1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1,500 </a:t>
            </a:r>
            <a:r>
              <a:rPr lang="en-US" sz="2200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Ha Local Authority (LA) + </a:t>
            </a:r>
            <a:r>
              <a:rPr lang="en-US" sz="2200" b="1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200</a:t>
            </a:r>
            <a:r>
              <a:rPr lang="en-US" sz="2200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 Housing Agency= </a:t>
            </a:r>
            <a:r>
              <a:rPr lang="en-US" sz="2200" b="1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40,000</a:t>
            </a:r>
            <a:r>
              <a:rPr lang="en-US" sz="2200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 homes</a:t>
            </a:r>
          </a:p>
          <a:p>
            <a:pPr marL="266700" indent="-266700" algn="l">
              <a:spcBef>
                <a:spcPts val="4800"/>
              </a:spcBef>
              <a:buClr>
                <a:srgbClr val="343434"/>
              </a:buClr>
              <a:buSzPct val="100000"/>
              <a:buFont typeface="Helvetica Neue" charset="0"/>
              <a:buChar char="•"/>
            </a:pPr>
            <a:r>
              <a:rPr lang="en-US" sz="2200" b="1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305 </a:t>
            </a:r>
            <a:r>
              <a:rPr lang="en-US" sz="2200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Ha la Dublin zoned residential= </a:t>
            </a:r>
            <a:r>
              <a:rPr lang="en-US" sz="2200" b="1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19,000</a:t>
            </a:r>
            <a:r>
              <a:rPr lang="en-US" sz="2200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 homes</a:t>
            </a:r>
          </a:p>
          <a:p>
            <a:pPr marL="266700" indent="-266700" algn="l">
              <a:spcBef>
                <a:spcPts val="4800"/>
              </a:spcBef>
              <a:buClr>
                <a:srgbClr val="343434"/>
              </a:buClr>
              <a:buSzPct val="100000"/>
              <a:buFont typeface="Helvetica Neue" charset="0"/>
              <a:buChar char="•"/>
            </a:pPr>
            <a:r>
              <a:rPr lang="en-US" sz="2200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State owns more land.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A40800"/>
                </a:solidFill>
              </a:rPr>
              <a:t>Conclusion </a:t>
            </a:r>
          </a:p>
        </p:txBody>
      </p:sp>
      <p:sp>
        <p:nvSpPr>
          <p:cNvPr id="28674" name="Rectangle 2"/>
          <p:cNvSpPr>
            <a:spLocks/>
          </p:cNvSpPr>
          <p:nvPr/>
        </p:nvSpPr>
        <p:spPr bwMode="auto">
          <a:xfrm>
            <a:off x="660400" y="8813800"/>
            <a:ext cx="4864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42900" bIns="0"/>
          <a:lstStyle/>
          <a:p>
            <a:pPr algn="just">
              <a:tabLst>
                <a:tab pos="914400" algn="l"/>
                <a:tab pos="914400" algn="l"/>
                <a:tab pos="914400" algn="l"/>
              </a:tabLst>
            </a:pPr>
            <a:endParaRPr lang="en-US" sz="900">
              <a:solidFill>
                <a:srgbClr val="4D4D4D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  <a:p>
            <a:pPr algn="just">
              <a:tabLst>
                <a:tab pos="914400" algn="l"/>
                <a:tab pos="914400" algn="l"/>
                <a:tab pos="914400" algn="l"/>
              </a:tabLst>
            </a:pPr>
            <a:r>
              <a:rPr lang="en-US" sz="900">
                <a:solidFill>
                  <a:srgbClr val="4D4D4D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______________________</a:t>
            </a:r>
            <a:endParaRPr lang="en-US" sz="900">
              <a:solidFill>
                <a:srgbClr val="858585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  <a:p>
            <a:pPr algn="just">
              <a:tabLst>
                <a:tab pos="914400" algn="l"/>
                <a:tab pos="914400" algn="l"/>
                <a:tab pos="914400" algn="l"/>
              </a:tabLst>
            </a:pPr>
            <a:endParaRPr lang="en-US" sz="300">
              <a:solidFill>
                <a:srgbClr val="4D4D4D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algn="just">
              <a:lnSpc>
                <a:spcPct val="50000"/>
              </a:lnSpc>
              <a:tabLst>
                <a:tab pos="914400" algn="l"/>
                <a:tab pos="914400" algn="l"/>
                <a:tab pos="914400" algn="l"/>
              </a:tabLst>
            </a:pPr>
            <a:r>
              <a:rPr lang="en-US" sz="1100" b="1">
                <a:solidFill>
                  <a:srgbClr val="A408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MAOILIOSA REYNOLDS</a:t>
            </a:r>
            <a:r>
              <a:rPr lang="en-US" sz="1100" b="1">
                <a:solidFill>
                  <a:srgbClr val="80808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1100" b="1">
                <a:solidFill>
                  <a:srgbClr val="4D4D4D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Barch DipPM MUBCons MRIAI RIBA PHAI iPHA  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8851900"/>
            <a:ext cx="3984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8813800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8824913"/>
            <a:ext cx="914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88519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25" y="2146300"/>
            <a:ext cx="8501063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Rectangle 8"/>
          <p:cNvSpPr>
            <a:spLocks/>
          </p:cNvSpPr>
          <p:nvPr/>
        </p:nvSpPr>
        <p:spPr bwMode="auto">
          <a:xfrm>
            <a:off x="8242300" y="7048500"/>
            <a:ext cx="3208338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 marL="358775" algn="just">
              <a:lnSpc>
                <a:spcPct val="110000"/>
              </a:lnSpc>
              <a:spcBef>
                <a:spcPts val="1600"/>
              </a:spcBef>
            </a:pPr>
            <a:r>
              <a:rPr lang="en-US" sz="1300" b="1" i="1">
                <a:solidFill>
                  <a:srgbClr val="343434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Landscaping Plan </a:t>
            </a:r>
            <a:endParaRPr lang="en-US" sz="1300" i="1">
              <a:solidFill>
                <a:srgbClr val="343434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  <a:p>
            <a:pPr marL="358775" algn="just">
              <a:lnSpc>
                <a:spcPct val="110000"/>
              </a:lnSpc>
              <a:spcBef>
                <a:spcPts val="1600"/>
              </a:spcBef>
            </a:pPr>
            <a:r>
              <a:rPr lang="en-US" sz="1300" i="1">
                <a:solidFill>
                  <a:srgbClr val="343434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Cherrywood Area 2 </a:t>
            </a:r>
          </a:p>
          <a:p>
            <a:pPr marL="358775" algn="just">
              <a:lnSpc>
                <a:spcPct val="110000"/>
              </a:lnSpc>
              <a:spcBef>
                <a:spcPts val="1600"/>
              </a:spcBef>
            </a:pPr>
            <a:r>
              <a:rPr lang="en-US" sz="1300" i="1">
                <a:solidFill>
                  <a:srgbClr val="343434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Cherrywood SDZ </a:t>
            </a:r>
            <a:r>
              <a:rPr lang="en-US" sz="1300" b="1" i="1">
                <a:solidFill>
                  <a:srgbClr val="343434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820</a:t>
            </a:r>
            <a:r>
              <a:rPr lang="en-US" sz="1300" i="1">
                <a:solidFill>
                  <a:srgbClr val="343434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Acres (</a:t>
            </a:r>
            <a:r>
              <a:rPr lang="en-US" sz="1300" b="1" i="1">
                <a:solidFill>
                  <a:srgbClr val="343434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331</a:t>
            </a:r>
            <a:r>
              <a:rPr lang="en-US" sz="1300" i="1">
                <a:solidFill>
                  <a:srgbClr val="343434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Ha)</a:t>
            </a:r>
          </a:p>
          <a:p>
            <a:pPr marL="358775">
              <a:lnSpc>
                <a:spcPct val="110000"/>
              </a:lnSpc>
              <a:spcBef>
                <a:spcPts val="1600"/>
              </a:spcBef>
            </a:pPr>
            <a:endParaRPr lang="en-US">
              <a:solidFill>
                <a:srgbClr val="343434"/>
              </a:solidFill>
              <a:ea typeface="ＭＳ Ｐゴシック" charset="0"/>
              <a:cs typeface="Helvetica Neue Light" charset="0"/>
            </a:endParaRPr>
          </a:p>
        </p:txBody>
      </p:sp>
      <p:sp>
        <p:nvSpPr>
          <p:cNvPr id="28681" name="Rectangle 9"/>
          <p:cNvSpPr>
            <a:spLocks/>
          </p:cNvSpPr>
          <p:nvPr/>
        </p:nvSpPr>
        <p:spPr bwMode="auto">
          <a:xfrm>
            <a:off x="571500" y="2247900"/>
            <a:ext cx="11861800" cy="673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266700" indent="-266700" algn="l">
              <a:spcBef>
                <a:spcPts val="4800"/>
              </a:spcBef>
              <a:buClr>
                <a:srgbClr val="A40800"/>
              </a:buClr>
              <a:buSzPct val="100000"/>
              <a:buFont typeface="Helvetica Neue" charset="0"/>
              <a:buChar char="•"/>
            </a:pPr>
            <a:r>
              <a:rPr lang="en-US" sz="2600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Spec. Build model can not deliver affordable housing</a:t>
            </a:r>
          </a:p>
          <a:p>
            <a:pPr marL="266700" indent="-266700" algn="l">
              <a:spcBef>
                <a:spcPts val="4800"/>
              </a:spcBef>
              <a:buClr>
                <a:srgbClr val="A40800"/>
              </a:buClr>
              <a:buSzPct val="100000"/>
              <a:buFont typeface="Helvetica Neue" charset="0"/>
              <a:buChar char="•"/>
            </a:pPr>
            <a:r>
              <a:rPr lang="en-US" sz="2600" b="1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18,000</a:t>
            </a:r>
            <a:r>
              <a:rPr lang="en-US" sz="2600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 social + affordable homes require per year </a:t>
            </a:r>
          </a:p>
          <a:p>
            <a:pPr marL="266700" indent="-266700" algn="l">
              <a:spcBef>
                <a:spcPts val="4800"/>
              </a:spcBef>
              <a:buClr>
                <a:srgbClr val="A40800"/>
              </a:buClr>
              <a:buSzPct val="100000"/>
              <a:buFont typeface="Helvetica Neue" charset="0"/>
              <a:buChar char="•"/>
            </a:pPr>
            <a:r>
              <a:rPr lang="en-US" sz="2600" b="1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7,000</a:t>
            </a:r>
            <a:r>
              <a:rPr lang="en-US" sz="2600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 private sector homes required pa </a:t>
            </a:r>
          </a:p>
          <a:p>
            <a:pPr marL="266700" indent="-266700" algn="l">
              <a:spcBef>
                <a:spcPts val="4800"/>
              </a:spcBef>
              <a:buClr>
                <a:srgbClr val="A40800"/>
              </a:buClr>
              <a:buSzPct val="100000"/>
              <a:buFont typeface="Helvetica Neue" charset="0"/>
              <a:buChar char="•"/>
            </a:pPr>
            <a:r>
              <a:rPr lang="en-US" sz="2600">
                <a:solidFill>
                  <a:srgbClr val="343434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discounted land + lower profit = affordable</a:t>
            </a:r>
          </a:p>
          <a:p>
            <a:pPr marL="266700" indent="-266700" algn="l">
              <a:spcBef>
                <a:spcPts val="4800"/>
              </a:spcBef>
              <a:buClr>
                <a:srgbClr val="A40800"/>
              </a:buClr>
              <a:buSzPct val="100000"/>
              <a:buFont typeface="Helvetica Neue" charset="0"/>
              <a:buChar char="•"/>
            </a:pPr>
            <a:r>
              <a:rPr lang="en-US" sz="2600" b="1">
                <a:solidFill>
                  <a:srgbClr val="A40800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State must actively manage land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oto - 3 U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3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hoto - 4 U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4 U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4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2 Up Landscap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Landscap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2 Up Portrait &amp; Landscap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Portrait &amp; Landscap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Portrait &amp; 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2 Up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Portrai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Portra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3 Up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 Portrai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3 Up Portra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Big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Big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B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Pages>0</Pages>
  <Words>383</Words>
  <Characters>0</Characters>
  <Application>Microsoft Office PowerPoint</Application>
  <PresentationFormat>Custom</PresentationFormat>
  <Lines>0</Lines>
  <Paragraphs>79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19</vt:i4>
      </vt:variant>
      <vt:variant>
        <vt:lpstr>Slide Titles</vt:lpstr>
      </vt:variant>
      <vt:variant>
        <vt:i4>9</vt:i4>
      </vt:variant>
    </vt:vector>
  </HeadingPairs>
  <TitlesOfParts>
    <vt:vector size="28" baseType="lpstr">
      <vt:lpstr>Title &amp; Subtitle</vt:lpstr>
      <vt:lpstr>Title &amp; Bullets</vt:lpstr>
      <vt:lpstr>Photo - 4 Up</vt:lpstr>
      <vt:lpstr>Photo - 2 Up Landscape</vt:lpstr>
      <vt:lpstr>Photo - 2 Up Portrait &amp; Landscape</vt:lpstr>
      <vt:lpstr>Photo - 2 Up Portrait</vt:lpstr>
      <vt:lpstr>Photo - 3 Up Portrait</vt:lpstr>
      <vt:lpstr>Photo - Big</vt:lpstr>
      <vt:lpstr>Title, Bullets &amp; Photo</vt:lpstr>
      <vt:lpstr>Photo - 3 Up</vt:lpstr>
      <vt:lpstr>Title &amp; Bullets - Left</vt:lpstr>
      <vt:lpstr>Title &amp; Bullets - Right</vt:lpstr>
      <vt:lpstr>Bullets</vt:lpstr>
      <vt:lpstr>Title - Top</vt:lpstr>
      <vt:lpstr>Title &amp; Bullets - 2 Column</vt:lpstr>
      <vt:lpstr>Blank</vt:lpstr>
      <vt:lpstr>Photo - Vertical</vt:lpstr>
      <vt:lpstr>Photo - Horizontal</vt:lpstr>
      <vt:lpstr>Title - Center</vt:lpstr>
      <vt:lpstr>PowerPoint Presentation</vt:lpstr>
      <vt:lpstr>Introduction</vt:lpstr>
      <vt:lpstr>PowerPoint Presentation</vt:lpstr>
      <vt:lpstr>Private Housing Facts</vt:lpstr>
      <vt:lpstr>Public Housing Facts </vt:lpstr>
      <vt:lpstr>Price &amp; Affordability</vt:lpstr>
      <vt:lpstr>Housing Solutions: Private, State, ‘Other’</vt:lpstr>
      <vt:lpstr>Local Authority Land</vt:lpstr>
      <vt:lpstr>Conclusion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Deirdre Mannion</dc:creator>
  <cp:lastModifiedBy>Deirdre Mannion</cp:lastModifiedBy>
  <cp:revision>2</cp:revision>
  <dcterms:modified xsi:type="dcterms:W3CDTF">2018-01-23T08:09:32Z</dcterms:modified>
</cp:coreProperties>
</file>