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9" r:id="rId3"/>
    <p:sldId id="268" r:id="rId4"/>
    <p:sldId id="257" r:id="rId5"/>
    <p:sldId id="267" r:id="rId6"/>
    <p:sldId id="266" r:id="rId7"/>
    <p:sldId id="265" r:id="rId8"/>
    <p:sldId id="264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60"/>
  </p:normalViewPr>
  <p:slideViewPr>
    <p:cSldViewPr snapToGrid="0">
      <p:cViewPr>
        <p:scale>
          <a:sx n="68" d="100"/>
          <a:sy n="68" d="100"/>
        </p:scale>
        <p:origin x="-1452" y="-222"/>
      </p:cViewPr>
      <p:guideLst>
        <p:guide orient="horz" pos="4038"/>
        <p:guide pos="3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1DEA9-5FF8-4239-B874-D729566BD28A}" type="datetimeFigureOut">
              <a:rPr lang="en-IE" smtClean="0"/>
              <a:t>22/01/2018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0DD94-16F6-4808-A061-685CD07332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73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No number on DV in</a:t>
            </a:r>
            <a:r>
              <a:rPr lang="en-IE" baseline="0" dirty="0" smtClean="0"/>
              <a:t> 2016 or 2017 but TUSLA were able to say that </a:t>
            </a:r>
            <a:r>
              <a:rPr lang="en-IE" dirty="0" smtClean="0"/>
              <a:t>1,736 women and 2,621 children were forced to leave their homes as a result of domestic violence and were accommodated in domestic violence accommodation. </a:t>
            </a:r>
          </a:p>
          <a:p>
            <a:endParaRPr lang="en-IE" dirty="0" smtClean="0"/>
          </a:p>
          <a:p>
            <a:r>
              <a:rPr lang="en-IE" dirty="0" smtClean="0"/>
              <a:t>600 people leave care each year but none</a:t>
            </a:r>
            <a:r>
              <a:rPr lang="en-IE" baseline="0" dirty="0" smtClean="0"/>
              <a:t> into homelessness </a:t>
            </a:r>
            <a:r>
              <a:rPr lang="en-IE" baseline="0" dirty="0" smtClean="0">
                <a:sym typeface="Wingdings" panose="05000000000000000000" pitchFamily="2" charset="2"/>
              </a:rPr>
              <a:t></a:t>
            </a:r>
            <a:r>
              <a:rPr lang="en-IE" baseline="0" dirty="0" smtClean="0"/>
              <a:t>…..</a:t>
            </a:r>
            <a:r>
              <a:rPr lang="en-IE" dirty="0" smtClean="0"/>
              <a:t>https://www.kildarestreet.com/wrans/?id=2018-01-17a.507#g509.r</a:t>
            </a:r>
          </a:p>
          <a:p>
            <a:endParaRPr lang="en-IE" dirty="0" smtClean="0"/>
          </a:p>
          <a:p>
            <a:r>
              <a:rPr lang="en-IE" dirty="0" smtClean="0"/>
              <a:t>Substandard accommodation  SILC data: </a:t>
            </a:r>
            <a:r>
              <a:rPr lang="en-IE" dirty="0" err="1" smtClean="0"/>
              <a:t>unweighted</a:t>
            </a:r>
            <a:r>
              <a:rPr lang="en-IE" baseline="0" dirty="0" smtClean="0"/>
              <a:t> sample (5608pax)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Shortage of space: 18%</a:t>
            </a:r>
          </a:p>
          <a:p>
            <a:r>
              <a:rPr lang="en-IE" dirty="0" smtClean="0"/>
              <a:t>Inadequate electrical</a:t>
            </a:r>
            <a:r>
              <a:rPr lang="en-IE" baseline="0" dirty="0" smtClean="0"/>
              <a:t> installation: 9%</a:t>
            </a:r>
          </a:p>
          <a:p>
            <a:r>
              <a:rPr lang="en-IE" baseline="0" dirty="0" smtClean="0"/>
              <a:t>Inadequate plumbing installation: 6%</a:t>
            </a:r>
          </a:p>
          <a:p>
            <a:r>
              <a:rPr lang="en-IE" baseline="0" dirty="0" smtClean="0"/>
              <a:t>Not equipped with heating: 2%</a:t>
            </a:r>
          </a:p>
          <a:p>
            <a:r>
              <a:rPr lang="en-IE" baseline="0" dirty="0" smtClean="0"/>
              <a:t>Not comfortably warm in winter: 4%</a:t>
            </a:r>
          </a:p>
          <a:p>
            <a:r>
              <a:rPr lang="en-IE" baseline="0" dirty="0" smtClean="0"/>
              <a:t>Not comfortably cool in summer 8%</a:t>
            </a:r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CEFEC-CDC1-4621-9C9F-1D9F834487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6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3330000"/>
            <a:ext cx="7772400" cy="1470025"/>
          </a:xfrm>
        </p:spPr>
        <p:txBody>
          <a:bodyPr lIns="0" tIns="0" rIns="0" bIns="0">
            <a:noAutofit/>
          </a:bodyPr>
          <a:lstStyle>
            <a:lvl1pPr>
              <a:lnSpc>
                <a:spcPts val="5900"/>
              </a:lnSpc>
              <a:defRPr sz="6500" baseline="0"/>
            </a:lvl1pPr>
          </a:lstStyle>
          <a:p>
            <a:r>
              <a:rPr lang="en-US" dirty="0" smtClean="0"/>
              <a:t>Click to edit Master title style over three lines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000" y="6120000"/>
            <a:ext cx="2121007" cy="537654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chemeClr val="bg2"/>
                </a:solidFill>
              </a:defRPr>
            </a:lvl1pPr>
          </a:lstStyle>
          <a:p>
            <a:fld id="{CB522004-ADF5-44B7-B3D2-0376C73874B4}" type="datetimeFigureOut">
              <a:rPr lang="en-IE" smtClean="0"/>
              <a:pPr/>
              <a:t>22/01/2018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7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8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9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10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1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1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22AE68-B8F2-5B42-9BA8-C1DC91AE4F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37828C-6D7A-8944-B34F-949CFAF0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5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7920000" cy="584818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graph title style</a:t>
            </a:r>
            <a:endParaRPr lang="en-I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540000" y="1512000"/>
            <a:ext cx="7920000" cy="4140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I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6225560"/>
            <a:ext cx="4953000" cy="28733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source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440000"/>
            <a:ext cx="7920000" cy="2381987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5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for introduction up to 25 words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2925" y="3863083"/>
            <a:ext cx="7920000" cy="1297715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up to 10 words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0" y="3600000"/>
            <a:ext cx="4320000" cy="1548000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5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27488" y="2846388"/>
            <a:ext cx="4346575" cy="677862"/>
          </a:xfrm>
        </p:spPr>
        <p:txBody>
          <a:bodyPr>
            <a:noAutofit/>
          </a:bodyPr>
          <a:lstStyle>
            <a:lvl1pPr marL="0" indent="0">
              <a:buNone/>
              <a:defRPr lang="en-US" sz="2800" b="1" dirty="0" smtClean="0">
                <a:solidFill>
                  <a:schemeClr val="tx2"/>
                </a:solidFill>
              </a:defRPr>
            </a:lvl1pPr>
            <a:lvl2pPr>
              <a:buNone/>
              <a:defRPr lang="en-US" sz="2800" b="1" dirty="0" smtClean="0">
                <a:solidFill>
                  <a:schemeClr val="tx2"/>
                </a:solidFill>
              </a:defRPr>
            </a:lvl2pPr>
            <a:lvl3pPr>
              <a:buNone/>
              <a:defRPr lang="en-US" sz="2800" b="1" dirty="0" smtClean="0">
                <a:solidFill>
                  <a:schemeClr val="tx2"/>
                </a:solidFill>
              </a:defRPr>
            </a:lvl3pPr>
            <a:lvl4pPr>
              <a:buNone/>
              <a:defRPr lang="en-US" sz="2800" b="1" dirty="0" smtClean="0">
                <a:solidFill>
                  <a:schemeClr val="tx2"/>
                </a:solidFill>
              </a:defRPr>
            </a:lvl4pPr>
            <a:lvl5pPr>
              <a:buNone/>
              <a:defRPr lang="en-IE" sz="2800" b="1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divider 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0" y="3600000"/>
            <a:ext cx="4320000" cy="1548000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55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27488" y="2846388"/>
            <a:ext cx="4346575" cy="677862"/>
          </a:xfrm>
        </p:spPr>
        <p:txBody>
          <a:bodyPr>
            <a:noAutofit/>
          </a:bodyPr>
          <a:lstStyle>
            <a:lvl1pPr marL="0" indent="0">
              <a:buNone/>
              <a:defRPr lang="en-US" sz="2800" b="1" dirty="0" smtClean="0">
                <a:solidFill>
                  <a:schemeClr val="bg2"/>
                </a:solidFill>
              </a:defRPr>
            </a:lvl1pPr>
            <a:lvl2pPr>
              <a:buNone/>
              <a:defRPr lang="en-US" sz="2800" b="1" dirty="0" smtClean="0">
                <a:solidFill>
                  <a:schemeClr val="tx2"/>
                </a:solidFill>
              </a:defRPr>
            </a:lvl2pPr>
            <a:lvl3pPr>
              <a:buNone/>
              <a:defRPr lang="en-US" sz="2800" b="1" dirty="0" smtClean="0">
                <a:solidFill>
                  <a:schemeClr val="tx2"/>
                </a:solidFill>
              </a:defRPr>
            </a:lvl3pPr>
            <a:lvl4pPr>
              <a:buNone/>
              <a:defRPr lang="en-US" sz="2800" b="1" dirty="0" smtClean="0">
                <a:solidFill>
                  <a:schemeClr val="tx2"/>
                </a:solidFill>
              </a:defRPr>
            </a:lvl4pPr>
            <a:lvl5pPr>
              <a:buNone/>
              <a:defRPr lang="en-IE" sz="2800" b="1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divider heading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F Overlay_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064" y="233871"/>
            <a:ext cx="4114808" cy="640081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95638"/>
            <a:ext cx="2795587" cy="2362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3pPr>
            <a:lvl4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4pPr>
            <a:lvl5pPr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up to 25 words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900000"/>
            <a:ext cx="8069744" cy="90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4" y="1900719"/>
            <a:ext cx="8087368" cy="383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3" r:id="rId4"/>
    <p:sldLayoutId id="2147483666" r:id="rId5"/>
    <p:sldLayoutId id="2147483684" r:id="rId6"/>
    <p:sldLayoutId id="2147483671" r:id="rId7"/>
    <p:sldLayoutId id="2147483673" r:id="rId8"/>
    <p:sldLayoutId id="2147483674" r:id="rId9"/>
    <p:sldLayoutId id="2147483675" r:id="rId10"/>
    <p:sldLayoutId id="2147483677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6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ICTU Housing and Homeless Seminar 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3600" dirty="0" smtClean="0"/>
              <a:t>23</a:t>
            </a:r>
            <a:r>
              <a:rPr lang="en-IE" sz="3600" baseline="30000" dirty="0" smtClean="0"/>
              <a:t>rd</a:t>
            </a:r>
            <a:r>
              <a:rPr lang="en-IE" sz="3600" dirty="0" smtClean="0"/>
              <a:t> January 2018</a:t>
            </a:r>
            <a:endParaRPr lang="en-IE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9988" y="790575"/>
            <a:ext cx="1216819" cy="4667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IE" sz="2400" dirty="0" smtClean="0">
                <a:solidFill>
                  <a:schemeClr val="bg1"/>
                </a:solidFill>
              </a:rPr>
              <a:t>184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9988" y="1301751"/>
            <a:ext cx="12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dirty="0" smtClean="0">
                <a:solidFill>
                  <a:prstClr val="black"/>
                </a:solidFill>
              </a:rPr>
              <a:t>5508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9988" y="1812926"/>
            <a:ext cx="12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1408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9606" y="2397126"/>
            <a:ext cx="133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en-I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9988" y="2901951"/>
            <a:ext cx="12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400</a:t>
            </a:r>
            <a:endParaRPr lang="en-US" sz="2400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9988" y="3409951"/>
            <a:ext cx="12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dirty="0">
                <a:solidFill>
                  <a:srgbClr val="FFC000">
                    <a:lumMod val="60000"/>
                    <a:lumOff val="40000"/>
                  </a:srgbClr>
                </a:solidFill>
              </a:rPr>
              <a:t>?</a:t>
            </a:r>
            <a:endParaRPr lang="en-US" sz="2400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9988" y="3917951"/>
            <a:ext cx="12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?</a:t>
            </a:r>
            <a:endParaRPr lang="en-US" sz="2400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9606" y="4422776"/>
            <a:ext cx="1223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16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45,760 units</a:t>
            </a:r>
            <a:endParaRPr lang="en-US" sz="1600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9988" y="5438776"/>
            <a:ext cx="12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85,799</a:t>
            </a:r>
            <a:endParaRPr lang="en-US" sz="2400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9988" y="5949951"/>
            <a:ext cx="12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400" dirty="0">
                <a:solidFill>
                  <a:srgbClr val="FFC000">
                    <a:lumMod val="60000"/>
                    <a:lumOff val="40000"/>
                  </a:srgbClr>
                </a:solidFill>
              </a:rPr>
              <a:t>?</a:t>
            </a:r>
            <a:endParaRPr lang="en-US" sz="2400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4" y="462200"/>
            <a:ext cx="8468751" cy="5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151163" y="759655"/>
            <a:ext cx="815926" cy="6049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228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844061"/>
            <a:ext cx="8285870" cy="53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6265" y="844061"/>
            <a:ext cx="782163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56603" y="325343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Total Number of children in homeless families - nationally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78437" y="1028727"/>
            <a:ext cx="1336431" cy="884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5" y="661182"/>
            <a:ext cx="8074854" cy="512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909625" y="928468"/>
            <a:ext cx="1547446" cy="464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448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7" y="393095"/>
            <a:ext cx="8215533" cy="54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0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376238"/>
            <a:ext cx="8299937" cy="54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4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Causes of Family Homelessness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</a:rPr>
              <a:t>Compiled from 2016 telephone surveys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72% first time homeless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69% - last stable accommodation in the private rented sector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Most common reason for leaving last stable accommodation = </a:t>
            </a:r>
            <a:r>
              <a:rPr lang="en-IE" u="sng" dirty="0" smtClean="0">
                <a:solidFill>
                  <a:schemeClr val="bg1"/>
                </a:solidFill>
              </a:rPr>
              <a:t>landlords selling</a:t>
            </a:r>
            <a:r>
              <a:rPr lang="en-IE" dirty="0" smtClean="0">
                <a:solidFill>
                  <a:schemeClr val="bg1"/>
                </a:solidFill>
              </a:rPr>
              <a:t> (23%)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Plus landlords leaving the market generally – moving back in, giving to family member, bank repossession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23% other rented sector issues – rent affordability, rent arrears, landlord renovating, substandard property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Social causes: DV, relationship breakdown, ASB </a:t>
            </a:r>
            <a:r>
              <a:rPr lang="en-IE" dirty="0" err="1" smtClean="0">
                <a:solidFill>
                  <a:schemeClr val="bg1"/>
                </a:solidFill>
              </a:rPr>
              <a:t>etc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0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responses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 smtClean="0"/>
              <a:t>Preventing homelessness</a:t>
            </a:r>
          </a:p>
          <a:p>
            <a:r>
              <a:rPr lang="en-IE" b="1" dirty="0" smtClean="0"/>
              <a:t>End Section 34 evictions for buy-to-lets</a:t>
            </a:r>
          </a:p>
          <a:p>
            <a:r>
              <a:rPr lang="en-IE" b="1" dirty="0" smtClean="0"/>
              <a:t>Target groups known to be at risk</a:t>
            </a:r>
          </a:p>
          <a:p>
            <a:pPr marL="0" indent="0">
              <a:buNone/>
            </a:pPr>
            <a:endParaRPr lang="en-IE" b="1" dirty="0" smtClean="0"/>
          </a:p>
          <a:p>
            <a:pPr marL="0" indent="0">
              <a:buNone/>
            </a:pPr>
            <a:r>
              <a:rPr lang="en-IE" b="1" dirty="0" smtClean="0"/>
              <a:t>Supporting exits from homelessness</a:t>
            </a:r>
          </a:p>
          <a:p>
            <a:r>
              <a:rPr lang="en-IE" b="1" dirty="0" smtClean="0"/>
              <a:t>Accelerate delivery of social housing – 10,000 per annum</a:t>
            </a:r>
          </a:p>
          <a:p>
            <a:r>
              <a:rPr lang="en-IE" b="1" dirty="0" smtClean="0"/>
              <a:t>Cost rental housing</a:t>
            </a:r>
          </a:p>
          <a:p>
            <a:r>
              <a:rPr lang="en-IE" b="1" dirty="0" smtClean="0"/>
              <a:t>Set  series of timelines and targets to end homelessness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043576855"/>
      </p:ext>
    </p:extLst>
  </p:cSld>
  <p:clrMapOvr>
    <a:masterClrMapping/>
  </p:clrMapOvr>
</p:sld>
</file>

<file path=ppt/theme/theme1.xml><?xml version="1.0" encoding="utf-8"?>
<a:theme xmlns:a="http://schemas.openxmlformats.org/drawingml/2006/main" name="FocusIreland_MasterTheme">
  <a:themeElements>
    <a:clrScheme name="FocusIreland_MasterColours">
      <a:dk1>
        <a:sysClr val="windowText" lastClr="000000"/>
      </a:dk1>
      <a:lt1>
        <a:sysClr val="window" lastClr="FFFFFF"/>
      </a:lt1>
      <a:dk2>
        <a:srgbClr val="4E1A40"/>
      </a:dk2>
      <a:lt2>
        <a:srgbClr val="FFDA00"/>
      </a:lt2>
      <a:accent1>
        <a:srgbClr val="8C236E"/>
      </a:accent1>
      <a:accent2>
        <a:srgbClr val="00BBCB"/>
      </a:accent2>
      <a:accent3>
        <a:srgbClr val="ED1944"/>
      </a:accent3>
      <a:accent4>
        <a:srgbClr val="F17920"/>
      </a:accent4>
      <a:accent5>
        <a:srgbClr val="4E1A40"/>
      </a:accent5>
      <a:accent6>
        <a:srgbClr val="FFDA00"/>
      </a:accent6>
      <a:hlink>
        <a:srgbClr val="ED1944"/>
      </a:hlink>
      <a:folHlink>
        <a:srgbClr val="00BBCB"/>
      </a:folHlink>
    </a:clrScheme>
    <a:fontScheme name="FocusIreland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FocusIreland_MasterTheme</Template>
  <TotalTime>230</TotalTime>
  <Words>260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FocusIreland_MasterTheme</vt:lpstr>
      <vt:lpstr>ICTU Housing and Homeless Seminar   23rd January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Family Homelessness</vt:lpstr>
      <vt:lpstr>Key responses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Haslam</dc:creator>
  <cp:lastModifiedBy>Mike Allen</cp:lastModifiedBy>
  <cp:revision>41</cp:revision>
  <dcterms:created xsi:type="dcterms:W3CDTF">2017-02-25T12:09:42Z</dcterms:created>
  <dcterms:modified xsi:type="dcterms:W3CDTF">2018-01-22T12:54:02Z</dcterms:modified>
</cp:coreProperties>
</file>