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9"/>
  </p:notesMasterIdLst>
  <p:sldIdLst>
    <p:sldId id="266" r:id="rId2"/>
    <p:sldId id="270" r:id="rId3"/>
    <p:sldId id="273" r:id="rId4"/>
    <p:sldId id="290" r:id="rId5"/>
    <p:sldId id="264" r:id="rId6"/>
    <p:sldId id="261" r:id="rId7"/>
    <p:sldId id="274" r:id="rId8"/>
    <p:sldId id="263" r:id="rId9"/>
    <p:sldId id="277" r:id="rId10"/>
    <p:sldId id="278" r:id="rId11"/>
    <p:sldId id="276" r:id="rId12"/>
    <p:sldId id="289" r:id="rId13"/>
    <p:sldId id="282" r:id="rId14"/>
    <p:sldId id="284" r:id="rId15"/>
    <p:sldId id="286" r:id="rId16"/>
    <p:sldId id="288" r:id="rId17"/>
    <p:sldId id="28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4" autoAdjust="0"/>
  </p:normalViewPr>
  <p:slideViewPr>
    <p:cSldViewPr>
      <p:cViewPr varScale="1">
        <p:scale>
          <a:sx n="118" d="100"/>
          <a:sy n="118" d="100"/>
        </p:scale>
        <p:origin x="-1350" y="-108"/>
      </p:cViewPr>
      <p:guideLst>
        <p:guide orient="horz" pos="2160"/>
        <p:guide pos="2880"/>
      </p:guideLst>
    </p:cSldViewPr>
  </p:slideViewPr>
  <p:outlineViewPr>
    <p:cViewPr>
      <p:scale>
        <a:sx n="33" d="100"/>
        <a:sy n="33" d="100"/>
      </p:scale>
      <p:origin x="0" y="329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manualLayout>
          <c:layoutTarget val="inner"/>
          <c:xMode val="edge"/>
          <c:yMode val="edge"/>
          <c:x val="0.16932122548780973"/>
          <c:y val="0.14101399825021874"/>
          <c:w val="0.52741197976820497"/>
          <c:h val="0.69708661417322837"/>
        </c:manualLayout>
      </c:layout>
      <c:lineChart>
        <c:grouping val="standard"/>
        <c:varyColors val="0"/>
        <c:ser>
          <c:idx val="0"/>
          <c:order val="0"/>
          <c:tx>
            <c:strRef>
              <c:f>Sheet1!$B$1</c:f>
              <c:strCache>
                <c:ptCount val="1"/>
                <c:pt idx="0">
                  <c:v>Cost of annuity of €10,000 p.a. at age 70</c:v>
                </c:pt>
              </c:strCache>
            </c:strRef>
          </c:tx>
          <c:marker>
            <c:symbol val="none"/>
          </c:marker>
          <c:cat>
            <c:numRef>
              <c:f>Sheet1!$A$2:$A$15</c:f>
              <c:numCache>
                <c:formatCode>General</c:formatCode>
                <c:ptCount val="14"/>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numCache>
            </c:numRef>
          </c:cat>
          <c:val>
            <c:numRef>
              <c:f>Sheet1!$B$2:$B$15</c:f>
              <c:numCache>
                <c:formatCode>#,##0</c:formatCode>
                <c:ptCount val="14"/>
                <c:pt idx="0">
                  <c:v>126262</c:v>
                </c:pt>
                <c:pt idx="1">
                  <c:v>135408</c:v>
                </c:pt>
                <c:pt idx="2">
                  <c:v>130531</c:v>
                </c:pt>
                <c:pt idx="3">
                  <c:v>148116</c:v>
                </c:pt>
                <c:pt idx="4">
                  <c:v>143664</c:v>
                </c:pt>
                <c:pt idx="5">
                  <c:v>139569</c:v>
                </c:pt>
                <c:pt idx="6">
                  <c:v>134141</c:v>
                </c:pt>
                <c:pt idx="7">
                  <c:v>148312.65</c:v>
                </c:pt>
                <c:pt idx="8">
                  <c:v>166353.99</c:v>
                </c:pt>
                <c:pt idx="9">
                  <c:v>164527.126700541</c:v>
                </c:pt>
                <c:pt idx="10">
                  <c:v>188751</c:v>
                </c:pt>
                <c:pt idx="11">
                  <c:v>188323.91713747647</c:v>
                </c:pt>
                <c:pt idx="12">
                  <c:v>197980.59790140568</c:v>
                </c:pt>
                <c:pt idx="13">
                  <c:v>225517.86115479667</c:v>
                </c:pt>
              </c:numCache>
            </c:numRef>
          </c:val>
          <c:smooth val="0"/>
        </c:ser>
        <c:dLbls>
          <c:showLegendKey val="0"/>
          <c:showVal val="0"/>
          <c:showCatName val="0"/>
          <c:showSerName val="0"/>
          <c:showPercent val="0"/>
          <c:showBubbleSize val="0"/>
        </c:dLbls>
        <c:marker val="1"/>
        <c:smooth val="0"/>
        <c:axId val="5042944"/>
        <c:axId val="5044480"/>
      </c:lineChart>
      <c:catAx>
        <c:axId val="5042944"/>
        <c:scaling>
          <c:orientation val="minMax"/>
        </c:scaling>
        <c:delete val="0"/>
        <c:axPos val="b"/>
        <c:numFmt formatCode="General" sourceLinked="1"/>
        <c:majorTickMark val="out"/>
        <c:minorTickMark val="none"/>
        <c:tickLblPos val="nextTo"/>
        <c:crossAx val="5044480"/>
        <c:crossesAt val="1"/>
        <c:auto val="1"/>
        <c:lblAlgn val="ctr"/>
        <c:lblOffset val="100"/>
        <c:noMultiLvlLbl val="0"/>
      </c:catAx>
      <c:valAx>
        <c:axId val="5044480"/>
        <c:scaling>
          <c:orientation val="minMax"/>
          <c:max val="250000"/>
          <c:min val="0"/>
        </c:scaling>
        <c:delete val="0"/>
        <c:axPos val="l"/>
        <c:majorGridlines/>
        <c:numFmt formatCode="#,##0" sourceLinked="1"/>
        <c:majorTickMark val="out"/>
        <c:minorTickMark val="none"/>
        <c:tickLblPos val="nextTo"/>
        <c:crossAx val="5042944"/>
        <c:crossesAt val="1"/>
        <c:crossBetween val="between"/>
        <c:majorUnit val="25000"/>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7B0AF6-24D4-4945-A85C-FA2E68A7C1B6}" type="datetimeFigureOut">
              <a:rPr lang="en-IE" smtClean="0"/>
              <a:t>16/06/2015</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624DCE-4A51-4331-A213-A951C3F9935D}" type="slidenum">
              <a:rPr lang="en-IE" smtClean="0"/>
              <a:t>‹#›</a:t>
            </a:fld>
            <a:endParaRPr lang="en-IE"/>
          </a:p>
        </p:txBody>
      </p:sp>
    </p:spTree>
    <p:extLst>
      <p:ext uri="{BB962C8B-B14F-4D97-AF65-F5344CB8AC3E}">
        <p14:creationId xmlns:p14="http://schemas.microsoft.com/office/powerpoint/2010/main" val="2310791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23624DCE-4A51-4331-A213-A951C3F9935D}" type="slidenum">
              <a:rPr lang="en-IE" smtClean="0"/>
              <a:t>5</a:t>
            </a:fld>
            <a:endParaRPr lang="en-IE"/>
          </a:p>
        </p:txBody>
      </p:sp>
    </p:spTree>
    <p:extLst>
      <p:ext uri="{BB962C8B-B14F-4D97-AF65-F5344CB8AC3E}">
        <p14:creationId xmlns:p14="http://schemas.microsoft.com/office/powerpoint/2010/main" val="1606012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1893D1-FDEE-4480-A567-0E74CEF11756}" type="slidenum">
              <a:rPr lang="en-US" smtClean="0"/>
              <a:t>13</a:t>
            </a:fld>
            <a:endParaRPr lang="en-US"/>
          </a:p>
        </p:txBody>
      </p:sp>
    </p:spTree>
    <p:extLst>
      <p:ext uri="{BB962C8B-B14F-4D97-AF65-F5344CB8AC3E}">
        <p14:creationId xmlns:p14="http://schemas.microsoft.com/office/powerpoint/2010/main" val="3181372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E724BF73-8B00-44A6-82A4-4AE7CDAE8752}" type="datetimeFigureOut">
              <a:rPr lang="en-IE" smtClean="0"/>
              <a:t>16/06/2015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C0CD544-459D-497F-B18B-FBD3AD75447C}" type="slidenum">
              <a:rPr lang="en-IE" smtClean="0"/>
              <a:t>‹#›</a:t>
            </a:fld>
            <a:endParaRPr lang="en-IE"/>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spd="slow">
    <p:push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24BF73-8B00-44A6-82A4-4AE7CDAE8752}" type="datetimeFigureOut">
              <a:rPr lang="en-IE" smtClean="0"/>
              <a:t>16/06/2015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C0CD544-459D-497F-B18B-FBD3AD75447C}" type="slidenum">
              <a:rPr lang="en-IE" smtClean="0"/>
              <a:t>‹#›</a:t>
            </a:fld>
            <a:endParaRPr lang="en-IE"/>
          </a:p>
        </p:txBody>
      </p:sp>
    </p:spTree>
  </p:cSld>
  <p:clrMapOvr>
    <a:masterClrMapping/>
  </p:clrMapOvr>
  <p:transition spd="slow">
    <p:push di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24BF73-8B00-44A6-82A4-4AE7CDAE8752}" type="datetimeFigureOut">
              <a:rPr lang="en-IE" smtClean="0"/>
              <a:t>16/06/2015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C0CD544-459D-497F-B18B-FBD3AD75447C}" type="slidenum">
              <a:rPr lang="en-IE" smtClean="0"/>
              <a:t>‹#›</a:t>
            </a:fld>
            <a:endParaRPr lang="en-IE"/>
          </a:p>
        </p:txBody>
      </p:sp>
    </p:spTree>
  </p:cSld>
  <p:clrMapOvr>
    <a:masterClrMapping/>
  </p:clrMapOvr>
  <p:transition spd="slow">
    <p:push di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24BF73-8B00-44A6-82A4-4AE7CDAE8752}" type="datetimeFigureOut">
              <a:rPr lang="en-IE" smtClean="0"/>
              <a:t>16/06/2015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C0CD544-459D-497F-B18B-FBD3AD75447C}" type="slidenum">
              <a:rPr lang="en-IE" smtClean="0"/>
              <a:t>‹#›</a:t>
            </a:fld>
            <a:endParaRPr lang="en-IE"/>
          </a:p>
        </p:txBody>
      </p:sp>
    </p:spTree>
  </p:cSld>
  <p:clrMapOvr>
    <a:masterClrMapping/>
  </p:clrMapOvr>
  <p:transition spd="slow">
    <p:push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E724BF73-8B00-44A6-82A4-4AE7CDAE8752}" type="datetimeFigureOut">
              <a:rPr lang="en-IE" smtClean="0"/>
              <a:t>16/06/2015</a:t>
            </a:fld>
            <a:endParaRPr lang="en-IE"/>
          </a:p>
        </p:txBody>
      </p:sp>
      <p:sp>
        <p:nvSpPr>
          <p:cNvPr id="91" name="Footer Placeholder 90"/>
          <p:cNvSpPr>
            <a:spLocks noGrp="1"/>
          </p:cNvSpPr>
          <p:nvPr>
            <p:ph type="ftr" sz="quarter" idx="11"/>
          </p:nvPr>
        </p:nvSpPr>
        <p:spPr/>
        <p:txBody>
          <a:bodyPr/>
          <a:lstStyle/>
          <a:p>
            <a:endParaRPr lang="en-IE"/>
          </a:p>
        </p:txBody>
      </p:sp>
      <p:sp>
        <p:nvSpPr>
          <p:cNvPr id="92" name="Slide Number Placeholder 91"/>
          <p:cNvSpPr>
            <a:spLocks noGrp="1"/>
          </p:cNvSpPr>
          <p:nvPr>
            <p:ph type="sldNum" sz="quarter" idx="12"/>
          </p:nvPr>
        </p:nvSpPr>
        <p:spPr/>
        <p:txBody>
          <a:bodyPr/>
          <a:lstStyle/>
          <a:p>
            <a:fld id="{5C0CD544-459D-497F-B18B-FBD3AD75447C}" type="slidenum">
              <a:rPr lang="en-IE" smtClean="0"/>
              <a:t>‹#›</a:t>
            </a:fld>
            <a:endParaRPr lang="en-IE"/>
          </a:p>
        </p:txBody>
      </p:sp>
    </p:spTree>
  </p:cSld>
  <p:clrMapOvr>
    <a:overrideClrMapping bg1="lt1" tx1="dk1" bg2="lt2" tx2="dk2" accent1="accent1" accent2="accent2" accent3="accent3" accent4="accent4" accent5="accent5" accent6="accent6" hlink="hlink" folHlink="folHlink"/>
  </p:clrMapOvr>
  <p:transition spd="slow">
    <p:push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724BF73-8B00-44A6-82A4-4AE7CDAE8752}" type="datetimeFigureOut">
              <a:rPr lang="en-IE" smtClean="0"/>
              <a:t>16/06/2015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5C0CD544-459D-497F-B18B-FBD3AD75447C}" type="slidenum">
              <a:rPr lang="en-IE" smtClean="0"/>
              <a:t>‹#›</a:t>
            </a:fld>
            <a:endParaRPr lang="en-IE"/>
          </a:p>
        </p:txBody>
      </p:sp>
    </p:spTree>
  </p:cSld>
  <p:clrMapOvr>
    <a:masterClrMapping/>
  </p:clrMapOvr>
  <p:transition spd="slow">
    <p:push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724BF73-8B00-44A6-82A4-4AE7CDAE8752}" type="datetimeFigureOut">
              <a:rPr lang="en-IE" smtClean="0"/>
              <a:t>16/06/2015</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5C0CD544-459D-497F-B18B-FBD3AD75447C}" type="slidenum">
              <a:rPr lang="en-IE" smtClean="0"/>
              <a:t>‹#›</a:t>
            </a:fld>
            <a:endParaRPr lang="en-IE"/>
          </a:p>
        </p:txBody>
      </p:sp>
    </p:spTree>
  </p:cSld>
  <p:clrMapOvr>
    <a:masterClrMapping/>
  </p:clrMapOvr>
  <p:transition spd="slow">
    <p:push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724BF73-8B00-44A6-82A4-4AE7CDAE8752}" type="datetimeFigureOut">
              <a:rPr lang="en-IE" smtClean="0"/>
              <a:t>16/06/2015</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5C0CD544-459D-497F-B18B-FBD3AD75447C}" type="slidenum">
              <a:rPr lang="en-IE" smtClean="0"/>
              <a:t>‹#›</a:t>
            </a:fld>
            <a:endParaRPr lang="en-IE"/>
          </a:p>
        </p:txBody>
      </p:sp>
    </p:spTree>
  </p:cSld>
  <p:clrMapOvr>
    <a:masterClrMapping/>
  </p:clrMapOvr>
  <p:transition spd="slow">
    <p:push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24BF73-8B00-44A6-82A4-4AE7CDAE8752}" type="datetimeFigureOut">
              <a:rPr lang="en-IE" smtClean="0"/>
              <a:t>16/06/2015</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5C0CD544-459D-497F-B18B-FBD3AD75447C}" type="slidenum">
              <a:rPr lang="en-IE" smtClean="0"/>
              <a:t>‹#›</a:t>
            </a:fld>
            <a:endParaRPr lang="en-IE"/>
          </a:p>
        </p:txBody>
      </p:sp>
    </p:spTree>
  </p:cSld>
  <p:clrMapOvr>
    <a:masterClrMapping/>
  </p:clrMapOvr>
  <p:transition spd="slow">
    <p:push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724BF73-8B00-44A6-82A4-4AE7CDAE8752}" type="datetimeFigureOut">
              <a:rPr lang="en-IE" smtClean="0"/>
              <a:t>16/06/2015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5C0CD544-459D-497F-B18B-FBD3AD75447C}" type="slidenum">
              <a:rPr lang="en-IE" smtClean="0"/>
              <a:t>‹#›</a:t>
            </a:fld>
            <a:endParaRPr lang="en-IE"/>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slow">
    <p:push di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E724BF73-8B00-44A6-82A4-4AE7CDAE8752}" type="datetimeFigureOut">
              <a:rPr lang="en-IE" smtClean="0"/>
              <a:t>16/06/2015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5C0CD544-459D-497F-B18B-FBD3AD75447C}" type="slidenum">
              <a:rPr lang="en-IE" smtClean="0"/>
              <a:t>‹#›</a:t>
            </a:fld>
            <a:endParaRPr lang="en-IE"/>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slow">
    <p:push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E724BF73-8B00-44A6-82A4-4AE7CDAE8752}" type="datetimeFigureOut">
              <a:rPr lang="en-IE" smtClean="0"/>
              <a:t>16/06/2015</a:t>
            </a:fld>
            <a:endParaRPr lang="en-IE"/>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IE"/>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5C0CD544-459D-497F-B18B-FBD3AD75447C}" type="slidenum">
              <a:rPr lang="en-IE" smtClean="0"/>
              <a:t>‹#›</a:t>
            </a:fld>
            <a:endParaRPr lang="en-IE"/>
          </a:p>
        </p:txBody>
      </p:sp>
    </p:spTree>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ransition spd="slow">
    <p:push dir="u"/>
  </p:transition>
  <p:timing>
    <p:tnLst>
      <p:par>
        <p:cTn id="1" dur="indefinite" restart="never" nodeType="tmRoot"/>
      </p:par>
    </p:tnLst>
  </p:timing>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3600" dirty="0"/>
              <a:t>The </a:t>
            </a:r>
            <a:r>
              <a:rPr lang="en-IE" sz="3600" dirty="0" smtClean="0"/>
              <a:t>continuing crisis in Irish pensions</a:t>
            </a:r>
            <a:endParaRPr lang="en-IE" sz="3600" dirty="0"/>
          </a:p>
        </p:txBody>
      </p:sp>
      <p:sp>
        <p:nvSpPr>
          <p:cNvPr id="3" name="Subtitle 2"/>
          <p:cNvSpPr>
            <a:spLocks noGrp="1"/>
          </p:cNvSpPr>
          <p:nvPr>
            <p:ph type="subTitle" idx="1"/>
          </p:nvPr>
        </p:nvSpPr>
        <p:spPr/>
        <p:txBody>
          <a:bodyPr>
            <a:normAutofit fontScale="92500" lnSpcReduction="10000"/>
          </a:bodyPr>
          <a:lstStyle/>
          <a:p>
            <a:pPr marL="342900" indent="-342900">
              <a:buFont typeface="Arial" panose="020B0604020202020204" pitchFamily="34" charset="0"/>
              <a:buChar char="•"/>
            </a:pPr>
            <a:endParaRPr lang="en-IE" dirty="0"/>
          </a:p>
          <a:p>
            <a:pPr marL="342900" indent="-342900">
              <a:buFont typeface="Arial" panose="020B0604020202020204" pitchFamily="34" charset="0"/>
              <a:buChar char="•"/>
            </a:pPr>
            <a:r>
              <a:rPr lang="en-IE" dirty="0" smtClean="0"/>
              <a:t> </a:t>
            </a:r>
          </a:p>
          <a:p>
            <a:pPr marL="342900" indent="-342900">
              <a:buFont typeface="Arial" panose="020B0604020202020204" pitchFamily="34" charset="0"/>
              <a:buChar char="•"/>
            </a:pPr>
            <a:r>
              <a:rPr lang="en-IE" dirty="0" smtClean="0"/>
              <a:t> </a:t>
            </a:r>
          </a:p>
          <a:p>
            <a:pPr marL="342900" indent="-342900">
              <a:buFont typeface="Arial" panose="020B0604020202020204" pitchFamily="34" charset="0"/>
              <a:buChar char="•"/>
            </a:pPr>
            <a:endParaRPr lang="en-IE" dirty="0"/>
          </a:p>
          <a:p>
            <a:pPr marL="342900" indent="-342900">
              <a:buFont typeface="Arial" panose="020B0604020202020204" pitchFamily="34" charset="0"/>
              <a:buChar char="•"/>
            </a:pPr>
            <a:endParaRPr lang="en-IE" dirty="0"/>
          </a:p>
        </p:txBody>
      </p:sp>
    </p:spTree>
    <p:extLst>
      <p:ext uri="{BB962C8B-B14F-4D97-AF65-F5344CB8AC3E}">
        <p14:creationId xmlns:p14="http://schemas.microsoft.com/office/powerpoint/2010/main" val="4269956745"/>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E" sz="2400" dirty="0" smtClean="0"/>
              <a:t>Universal provision and the OECD Report 2013</a:t>
            </a:r>
            <a:endParaRPr lang="en-IE" sz="2400" dirty="0"/>
          </a:p>
        </p:txBody>
      </p:sp>
      <p:sp>
        <p:nvSpPr>
          <p:cNvPr id="2" name="Content Placeholder 1"/>
          <p:cNvSpPr>
            <a:spLocks noGrp="1"/>
          </p:cNvSpPr>
          <p:nvPr>
            <p:ph idx="1"/>
          </p:nvPr>
        </p:nvSpPr>
        <p:spPr/>
        <p:txBody>
          <a:bodyPr>
            <a:normAutofit/>
          </a:bodyPr>
          <a:lstStyle/>
          <a:p>
            <a:r>
              <a:rPr lang="en-IE" i="1" dirty="0" smtClean="0"/>
              <a:t>‘Compulsion </a:t>
            </a:r>
            <a:r>
              <a:rPr lang="en-IE" i="1" dirty="0"/>
              <a:t>is the less costly and most effective approach to increase coverage of private pensions</a:t>
            </a:r>
            <a:r>
              <a:rPr lang="en-IE" i="1" dirty="0" smtClean="0"/>
              <a:t>.’ </a:t>
            </a:r>
          </a:p>
          <a:p>
            <a:r>
              <a:rPr lang="en-IE" i="1" dirty="0" smtClean="0"/>
              <a:t>‘Automatic </a:t>
            </a:r>
            <a:r>
              <a:rPr lang="en-IE" i="1" dirty="0"/>
              <a:t>enrolment is a second-best option. Its success depends on how it is designed and on its interaction with incentives in the system</a:t>
            </a:r>
            <a:r>
              <a:rPr lang="en-IE" i="1" dirty="0" smtClean="0"/>
              <a:t>.’</a:t>
            </a:r>
          </a:p>
          <a:p>
            <a:r>
              <a:rPr lang="en-IE" dirty="0" smtClean="0"/>
              <a:t>Minister is in favour of auto-enrolment.</a:t>
            </a:r>
          </a:p>
          <a:p>
            <a:r>
              <a:rPr lang="en-IE" dirty="0" smtClean="0"/>
              <a:t>However this report has been hijacked by Insurance Ireland </a:t>
            </a:r>
            <a:endParaRPr lang="en-IE" dirty="0"/>
          </a:p>
        </p:txBody>
      </p:sp>
    </p:spTree>
    <p:extLst>
      <p:ext uri="{BB962C8B-B14F-4D97-AF65-F5344CB8AC3E}">
        <p14:creationId xmlns:p14="http://schemas.microsoft.com/office/powerpoint/2010/main" val="200881681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E" sz="2400" dirty="0" smtClean="0"/>
              <a:t>The Pension world according to Insurance Ireland</a:t>
            </a:r>
            <a:endParaRPr lang="en-IE" sz="24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092666" y="1600200"/>
            <a:ext cx="6958668"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54686714"/>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Pension scheme assets are growing but: liabilities continue to soar exponentially </a:t>
            </a:r>
            <a:endParaRPr lang="en-IE" dirty="0"/>
          </a:p>
        </p:txBody>
      </p:sp>
      <p:sp>
        <p:nvSpPr>
          <p:cNvPr id="3" name="Content Placeholder 2"/>
          <p:cNvSpPr>
            <a:spLocks noGrp="1"/>
          </p:cNvSpPr>
          <p:nvPr>
            <p:ph idx="1"/>
          </p:nvPr>
        </p:nvSpPr>
        <p:spPr/>
        <p:txBody>
          <a:bodyPr/>
          <a:lstStyle/>
          <a:p>
            <a:endParaRPr lang="en-IE" dirty="0"/>
          </a:p>
        </p:txBody>
      </p:sp>
      <p:pic>
        <p:nvPicPr>
          <p:cNvPr id="1026" name="Picture 2" descr="C:\Users\fergusw\Pictures\Capture(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2521" y="1580892"/>
            <a:ext cx="6858958" cy="3696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3171269"/>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Here’s what’s happened to annuity costs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13836828"/>
              </p:ext>
            </p:extLst>
          </p:nvPr>
        </p:nvGraphicFramePr>
        <p:xfrm>
          <a:off x="107504" y="1412776"/>
          <a:ext cx="8504238" cy="457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47506340"/>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t>What this means for DB schemes</a:t>
            </a:r>
            <a:endParaRPr lang="en-IE" dirty="0"/>
          </a:p>
        </p:txBody>
      </p:sp>
      <p:sp>
        <p:nvSpPr>
          <p:cNvPr id="3" name="Content Placeholder 2"/>
          <p:cNvSpPr>
            <a:spLocks noGrp="1"/>
          </p:cNvSpPr>
          <p:nvPr>
            <p:ph idx="1"/>
          </p:nvPr>
        </p:nvSpPr>
        <p:spPr/>
        <p:txBody>
          <a:bodyPr>
            <a:normAutofit/>
          </a:bodyPr>
          <a:lstStyle/>
          <a:p>
            <a:r>
              <a:rPr lang="en-IE" dirty="0" smtClean="0"/>
              <a:t>With zero bond yields </a:t>
            </a:r>
            <a:r>
              <a:rPr lang="en-IE" dirty="0"/>
              <a:t>it costs </a:t>
            </a:r>
            <a:r>
              <a:rPr lang="en-IE" dirty="0" smtClean="0"/>
              <a:t>c. </a:t>
            </a:r>
            <a:r>
              <a:rPr lang="en-IE" dirty="0"/>
              <a:t>€</a:t>
            </a:r>
            <a:r>
              <a:rPr lang="en-IE" dirty="0" smtClean="0"/>
              <a:t>225,000 to buy a pension of €10,000 p.a. for a pensioner aged 70  - almost doubling in cost over 10 years</a:t>
            </a:r>
          </a:p>
          <a:p>
            <a:r>
              <a:rPr lang="en-IE" dirty="0" smtClean="0"/>
              <a:t>Assuming 3% yield it costs c. </a:t>
            </a:r>
            <a:r>
              <a:rPr lang="en-IE" dirty="0"/>
              <a:t>€ </a:t>
            </a:r>
            <a:r>
              <a:rPr lang="en-IE" dirty="0" smtClean="0"/>
              <a:t>175,000 (2012 levels)</a:t>
            </a:r>
          </a:p>
          <a:p>
            <a:r>
              <a:rPr lang="en-IE" dirty="0" smtClean="0"/>
              <a:t>Assuming 4% yield it costs c</a:t>
            </a:r>
            <a:r>
              <a:rPr lang="en-IE" dirty="0"/>
              <a:t>. </a:t>
            </a:r>
            <a:r>
              <a:rPr lang="en-IE" dirty="0" smtClean="0"/>
              <a:t>€ 160,000 (2010 levels)</a:t>
            </a:r>
          </a:p>
          <a:p>
            <a:r>
              <a:rPr lang="en-IE" dirty="0" smtClean="0"/>
              <a:t>The </a:t>
            </a:r>
            <a:r>
              <a:rPr lang="en-IE" dirty="0"/>
              <a:t>Pension Regulator insists </a:t>
            </a:r>
            <a:r>
              <a:rPr lang="en-IE" dirty="0" smtClean="0"/>
              <a:t>that schemes are funded by projecting </a:t>
            </a:r>
            <a:r>
              <a:rPr lang="en-IE" dirty="0"/>
              <a:t>pension liabilities @ zero yield on AAA </a:t>
            </a:r>
            <a:r>
              <a:rPr lang="en-IE" dirty="0" smtClean="0"/>
              <a:t>bonds.</a:t>
            </a:r>
          </a:p>
          <a:p>
            <a:endParaRPr lang="en-IE" dirty="0"/>
          </a:p>
          <a:p>
            <a:endParaRPr lang="en-IE" dirty="0" smtClean="0"/>
          </a:p>
          <a:p>
            <a:endParaRPr lang="en-IE" dirty="0" smtClean="0"/>
          </a:p>
        </p:txBody>
      </p:sp>
    </p:spTree>
    <p:extLst>
      <p:ext uri="{BB962C8B-B14F-4D97-AF65-F5344CB8AC3E}">
        <p14:creationId xmlns:p14="http://schemas.microsoft.com/office/powerpoint/2010/main" val="123803112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fairer alternative</a:t>
            </a:r>
            <a:endParaRPr lang="en-US" dirty="0"/>
          </a:p>
        </p:txBody>
      </p:sp>
      <p:sp>
        <p:nvSpPr>
          <p:cNvPr id="3" name="Content Placeholder 2"/>
          <p:cNvSpPr>
            <a:spLocks noGrp="1"/>
          </p:cNvSpPr>
          <p:nvPr>
            <p:ph idx="1"/>
          </p:nvPr>
        </p:nvSpPr>
        <p:spPr/>
        <p:txBody>
          <a:bodyPr>
            <a:normAutofit/>
          </a:bodyPr>
          <a:lstStyle/>
          <a:p>
            <a:r>
              <a:rPr lang="en-IE" dirty="0" smtClean="0"/>
              <a:t>The law could be changed so that in </a:t>
            </a:r>
            <a:r>
              <a:rPr lang="en-IE" dirty="0"/>
              <a:t>the event of wind-up </a:t>
            </a:r>
            <a:r>
              <a:rPr lang="en-IE" dirty="0" smtClean="0"/>
              <a:t>the above trustees </a:t>
            </a:r>
            <a:r>
              <a:rPr lang="en-IE" dirty="0"/>
              <a:t>could offer a </a:t>
            </a:r>
            <a:r>
              <a:rPr lang="en-IE" dirty="0" smtClean="0"/>
              <a:t>“reasonable” capital </a:t>
            </a:r>
            <a:r>
              <a:rPr lang="en-IE" dirty="0"/>
              <a:t>value </a:t>
            </a:r>
            <a:r>
              <a:rPr lang="en-IE" dirty="0" smtClean="0"/>
              <a:t>of, say, €</a:t>
            </a:r>
            <a:r>
              <a:rPr lang="en-IE" dirty="0"/>
              <a:t>150,000 in the form of an ARF </a:t>
            </a:r>
            <a:r>
              <a:rPr lang="en-IE" dirty="0" smtClean="0"/>
              <a:t>rather </a:t>
            </a:r>
            <a:r>
              <a:rPr lang="en-IE" dirty="0"/>
              <a:t>than pay €</a:t>
            </a:r>
            <a:r>
              <a:rPr lang="en-IE" dirty="0" smtClean="0"/>
              <a:t>225,000 </a:t>
            </a:r>
            <a:r>
              <a:rPr lang="en-IE" dirty="0"/>
              <a:t>to an insurance company for each </a:t>
            </a:r>
            <a:r>
              <a:rPr lang="en-IE" dirty="0" smtClean="0"/>
              <a:t>pensioner to </a:t>
            </a:r>
            <a:r>
              <a:rPr lang="en-IE" dirty="0"/>
              <a:t>give them €10,000 p.a</a:t>
            </a:r>
            <a:r>
              <a:rPr lang="en-IE" dirty="0" smtClean="0"/>
              <a:t>.. </a:t>
            </a:r>
            <a:r>
              <a:rPr lang="en-IE" dirty="0"/>
              <a:t>This would make it easier to meet the </a:t>
            </a:r>
            <a:r>
              <a:rPr lang="en-IE" dirty="0" smtClean="0"/>
              <a:t>funding </a:t>
            </a:r>
            <a:r>
              <a:rPr lang="en-IE" dirty="0"/>
              <a:t>standard and would </a:t>
            </a:r>
            <a:r>
              <a:rPr lang="en-IE" dirty="0" smtClean="0"/>
              <a:t>likely be </a:t>
            </a:r>
            <a:r>
              <a:rPr lang="en-IE" dirty="0"/>
              <a:t>very popular with </a:t>
            </a:r>
            <a:r>
              <a:rPr lang="en-IE" dirty="0" smtClean="0"/>
              <a:t>pensioners</a:t>
            </a:r>
          </a:p>
          <a:p>
            <a:r>
              <a:rPr lang="en-IE" dirty="0" smtClean="0"/>
              <a:t>Crucially it would leave more money with employees if a scheme was forced to wind-up in a distressed state      </a:t>
            </a:r>
            <a:endParaRPr lang="en-IE" dirty="0"/>
          </a:p>
        </p:txBody>
      </p:sp>
    </p:spTree>
    <p:extLst>
      <p:ext uri="{BB962C8B-B14F-4D97-AF65-F5344CB8AC3E}">
        <p14:creationId xmlns:p14="http://schemas.microsoft.com/office/powerpoint/2010/main" val="318970496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 example</a:t>
            </a:r>
            <a:endParaRPr lang="en-US" dirty="0"/>
          </a:p>
        </p:txBody>
      </p:sp>
      <p:sp>
        <p:nvSpPr>
          <p:cNvPr id="3" name="Content Placeholder 2"/>
          <p:cNvSpPr>
            <a:spLocks noGrp="1"/>
          </p:cNvSpPr>
          <p:nvPr>
            <p:ph idx="1"/>
          </p:nvPr>
        </p:nvSpPr>
        <p:spPr/>
        <p:txBody>
          <a:bodyPr>
            <a:normAutofit/>
          </a:bodyPr>
          <a:lstStyle/>
          <a:p>
            <a:r>
              <a:rPr lang="en-GB" dirty="0" smtClean="0"/>
              <a:t>Assume 40 pensioners and 40 employees</a:t>
            </a:r>
          </a:p>
          <a:p>
            <a:endParaRPr lang="en-GB" dirty="0"/>
          </a:p>
          <a:p>
            <a:endParaRPr lang="en-GB" dirty="0" smtClean="0"/>
          </a:p>
          <a:p>
            <a:endParaRPr lang="en-GB" dirty="0"/>
          </a:p>
          <a:p>
            <a:endParaRPr lang="en-GB" dirty="0" smtClean="0"/>
          </a:p>
          <a:p>
            <a:endParaRPr lang="en-GB" dirty="0"/>
          </a:p>
          <a:p>
            <a:endParaRPr lang="en-GB" dirty="0" smtClean="0"/>
          </a:p>
          <a:p>
            <a:r>
              <a:rPr lang="en-GB" dirty="0" smtClean="0"/>
              <a:t>It is a cruel irony that the current rules not only lead to avoidable wind-ups but also make a bad situation worse by the manner with which they dictate the split of funds.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465768590"/>
              </p:ext>
            </p:extLst>
          </p:nvPr>
        </p:nvGraphicFramePr>
        <p:xfrm>
          <a:off x="323528" y="2348880"/>
          <a:ext cx="8424936" cy="2377440"/>
        </p:xfrm>
        <a:graphic>
          <a:graphicData uri="http://schemas.openxmlformats.org/drawingml/2006/table">
            <a:tbl>
              <a:tblPr firstRow="1" bandRow="1">
                <a:tableStyleId>{5C22544A-7EE6-4342-B048-85BDC9FD1C3A}</a:tableStyleId>
              </a:tblPr>
              <a:tblGrid>
                <a:gridCol w="3312368"/>
                <a:gridCol w="2520280"/>
                <a:gridCol w="2592288"/>
              </a:tblGrid>
              <a:tr h="362097">
                <a:tc>
                  <a:txBody>
                    <a:bodyPr/>
                    <a:lstStyle/>
                    <a:p>
                      <a:endParaRPr lang="en-US" dirty="0"/>
                    </a:p>
                  </a:txBody>
                  <a:tcPr/>
                </a:tc>
                <a:tc>
                  <a:txBody>
                    <a:bodyPr/>
                    <a:lstStyle/>
                    <a:p>
                      <a:r>
                        <a:rPr lang="en-GB" dirty="0" smtClean="0"/>
                        <a:t>Current Rules</a:t>
                      </a:r>
                      <a:endParaRPr lang="en-US" dirty="0"/>
                    </a:p>
                  </a:txBody>
                  <a:tcPr/>
                </a:tc>
                <a:tc>
                  <a:txBody>
                    <a:bodyPr/>
                    <a:lstStyle/>
                    <a:p>
                      <a:r>
                        <a:rPr lang="en-GB" dirty="0" smtClean="0"/>
                        <a:t>ARF alternative</a:t>
                      </a:r>
                      <a:endParaRPr lang="en-US" dirty="0"/>
                    </a:p>
                  </a:txBody>
                  <a:tcPr/>
                </a:tc>
              </a:tr>
              <a:tr h="633670">
                <a:tc>
                  <a:txBody>
                    <a:bodyPr/>
                    <a:lstStyle/>
                    <a:p>
                      <a:r>
                        <a:rPr lang="en-GB" dirty="0" smtClean="0"/>
                        <a:t>Fund</a:t>
                      </a:r>
                      <a:endParaRPr lang="en-US" dirty="0"/>
                    </a:p>
                  </a:txBody>
                  <a:tcPr/>
                </a:tc>
                <a:tc>
                  <a:txBody>
                    <a:bodyPr/>
                    <a:lstStyle/>
                    <a:p>
                      <a:r>
                        <a:rPr lang="en-GB" dirty="0" smtClean="0"/>
                        <a:t>€10,000,000</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€10,000,000</a:t>
                      </a:r>
                      <a:endParaRPr lang="en-US" dirty="0" smtClean="0"/>
                    </a:p>
                    <a:p>
                      <a:endParaRPr lang="en-US" dirty="0"/>
                    </a:p>
                  </a:txBody>
                  <a:tcPr/>
                </a:tc>
              </a:tr>
              <a:tr h="362097">
                <a:tc>
                  <a:txBody>
                    <a:bodyPr/>
                    <a:lstStyle/>
                    <a:p>
                      <a:r>
                        <a:rPr lang="en-GB" dirty="0" smtClean="0"/>
                        <a:t>Amount needed</a:t>
                      </a:r>
                      <a:r>
                        <a:rPr lang="en-GB" baseline="0" dirty="0" smtClean="0"/>
                        <a:t> for pensioners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€9,000,000</a:t>
                      </a:r>
                      <a:endParaRPr lang="en-US" dirty="0" smtClean="0"/>
                    </a:p>
                    <a:p>
                      <a:endParaRPr lang="en-US" dirty="0"/>
                    </a:p>
                  </a:txBody>
                  <a:tcPr/>
                </a:tc>
                <a:tc>
                  <a:txBody>
                    <a:bodyPr/>
                    <a:lstStyle/>
                    <a:p>
                      <a:r>
                        <a:rPr lang="en-GB" dirty="0" smtClean="0"/>
                        <a:t>€6,000,000</a:t>
                      </a:r>
                      <a:endParaRPr lang="en-US" dirty="0"/>
                    </a:p>
                  </a:txBody>
                  <a:tcPr/>
                </a:tc>
              </a:tr>
              <a:tr h="362097">
                <a:tc>
                  <a:txBody>
                    <a:bodyPr/>
                    <a:lstStyle/>
                    <a:p>
                      <a:r>
                        <a:rPr lang="en-GB" dirty="0" smtClean="0"/>
                        <a:t>Amount left for employees</a:t>
                      </a:r>
                      <a:endParaRPr lang="en-US" dirty="0"/>
                    </a:p>
                  </a:txBody>
                  <a:tcPr/>
                </a:tc>
                <a:tc>
                  <a:txBody>
                    <a:bodyPr/>
                    <a:lstStyle/>
                    <a:p>
                      <a:r>
                        <a:rPr lang="en-GB" dirty="0" smtClean="0"/>
                        <a:t>€1,000,000</a:t>
                      </a:r>
                      <a:endParaRPr lang="en-US" dirty="0"/>
                    </a:p>
                  </a:txBody>
                  <a:tcPr/>
                </a:tc>
                <a:tc>
                  <a:txBody>
                    <a:bodyPr/>
                    <a:lstStyle/>
                    <a:p>
                      <a:r>
                        <a:rPr lang="en-GB" dirty="0" smtClean="0"/>
                        <a:t>€4,000,000</a:t>
                      </a:r>
                      <a:endParaRPr lang="en-US" dirty="0"/>
                    </a:p>
                  </a:txBody>
                  <a:tcPr/>
                </a:tc>
              </a:tr>
              <a:tr h="362097">
                <a:tc>
                  <a:txBody>
                    <a:bodyPr/>
                    <a:lstStyle/>
                    <a:p>
                      <a:r>
                        <a:rPr lang="en-GB" dirty="0" smtClean="0"/>
                        <a:t>Average pay-out per employee</a:t>
                      </a:r>
                      <a:endParaRPr lang="en-US" dirty="0"/>
                    </a:p>
                  </a:txBody>
                  <a:tcPr/>
                </a:tc>
                <a:tc>
                  <a:txBody>
                    <a:bodyPr/>
                    <a:lstStyle/>
                    <a:p>
                      <a:r>
                        <a:rPr lang="en-GB" dirty="0" smtClean="0"/>
                        <a:t>€25,000</a:t>
                      </a:r>
                      <a:endParaRPr lang="en-US" dirty="0"/>
                    </a:p>
                  </a:txBody>
                  <a:tcPr/>
                </a:tc>
                <a:tc>
                  <a:txBody>
                    <a:bodyPr/>
                    <a:lstStyle/>
                    <a:p>
                      <a:r>
                        <a:rPr lang="en-GB" dirty="0" smtClean="0"/>
                        <a:t>€100,000</a:t>
                      </a:r>
                      <a:endParaRPr lang="en-US" dirty="0"/>
                    </a:p>
                  </a:txBody>
                  <a:tcPr/>
                </a:tc>
              </a:tr>
            </a:tbl>
          </a:graphicData>
        </a:graphic>
      </p:graphicFrame>
    </p:spTree>
    <p:extLst>
      <p:ext uri="{BB962C8B-B14F-4D97-AF65-F5344CB8AC3E}">
        <p14:creationId xmlns:p14="http://schemas.microsoft.com/office/powerpoint/2010/main" val="33053824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 calcmode="lin" valueType="num">
                                      <p:cBhvr additive="base">
                                        <p:cTn id="1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E" sz="2400" dirty="0"/>
              <a:t>Issues on which Congress should campaign</a:t>
            </a:r>
            <a:r>
              <a:rPr lang="en-IE" dirty="0"/>
              <a:t/>
            </a:r>
            <a:br>
              <a:rPr lang="en-IE" dirty="0"/>
            </a:br>
            <a:endParaRPr lang="en-IE" dirty="0"/>
          </a:p>
        </p:txBody>
      </p:sp>
      <p:sp>
        <p:nvSpPr>
          <p:cNvPr id="2" name="Content Placeholder 1"/>
          <p:cNvSpPr>
            <a:spLocks noGrp="1"/>
          </p:cNvSpPr>
          <p:nvPr>
            <p:ph idx="1"/>
          </p:nvPr>
        </p:nvSpPr>
        <p:spPr/>
        <p:txBody>
          <a:bodyPr>
            <a:normAutofit/>
          </a:bodyPr>
          <a:lstStyle/>
          <a:p>
            <a:r>
              <a:rPr lang="en-IE" dirty="0" smtClean="0"/>
              <a:t>Push the rise from 66 to 67 our for five more years and only move to 68 with rest of Europe.</a:t>
            </a:r>
          </a:p>
          <a:p>
            <a:r>
              <a:rPr lang="en-IE" dirty="0" smtClean="0"/>
              <a:t>Demand protection for workers to allow them to stay beyond 65 ?????</a:t>
            </a:r>
          </a:p>
          <a:p>
            <a:r>
              <a:rPr lang="en-IE" dirty="0" smtClean="0"/>
              <a:t>Demand </a:t>
            </a:r>
            <a:r>
              <a:rPr lang="en-IE" dirty="0"/>
              <a:t>a regulation system which has as a first priority the interests of scheme members in place on the current failed system    </a:t>
            </a:r>
          </a:p>
          <a:p>
            <a:r>
              <a:rPr lang="en-IE" dirty="0" smtClean="0"/>
              <a:t>Trade Union and Employer representation on Pension Authority</a:t>
            </a:r>
          </a:p>
          <a:p>
            <a:r>
              <a:rPr lang="en-IE" dirty="0" smtClean="0"/>
              <a:t>We must ensure that the Insurance Federation plan does not result in a system where the worker takes the risk, the industry takes the profits and the trustees take </a:t>
            </a:r>
            <a:r>
              <a:rPr lang="en-IE" smtClean="0"/>
              <a:t>the blame. </a:t>
            </a:r>
            <a:endParaRPr lang="en-IE" dirty="0" smtClean="0"/>
          </a:p>
        </p:txBody>
      </p:sp>
    </p:spTree>
    <p:extLst>
      <p:ext uri="{BB962C8B-B14F-4D97-AF65-F5344CB8AC3E}">
        <p14:creationId xmlns:p14="http://schemas.microsoft.com/office/powerpoint/2010/main" val="168559702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E" dirty="0" smtClean="0"/>
              <a:t>This presentation will explore: </a:t>
            </a:r>
            <a:endParaRPr lang="en-IE" dirty="0"/>
          </a:p>
        </p:txBody>
      </p:sp>
      <p:sp>
        <p:nvSpPr>
          <p:cNvPr id="2" name="Content Placeholder 1"/>
          <p:cNvSpPr>
            <a:spLocks noGrp="1"/>
          </p:cNvSpPr>
          <p:nvPr>
            <p:ph idx="1"/>
          </p:nvPr>
        </p:nvSpPr>
        <p:spPr/>
        <p:txBody>
          <a:bodyPr>
            <a:normAutofit lnSpcReduction="10000"/>
          </a:bodyPr>
          <a:lstStyle/>
          <a:p>
            <a:endParaRPr lang="en-IE" dirty="0" smtClean="0"/>
          </a:p>
          <a:p>
            <a:r>
              <a:rPr lang="en-IE" dirty="0" smtClean="0"/>
              <a:t>The extent of the Defined Benefit collapse</a:t>
            </a:r>
          </a:p>
          <a:p>
            <a:r>
              <a:rPr lang="en-IE" dirty="0" smtClean="0"/>
              <a:t>How workers in funded pension plans have </a:t>
            </a:r>
            <a:r>
              <a:rPr lang="en-IE" dirty="0"/>
              <a:t>lost the pensions they earned and paid </a:t>
            </a:r>
            <a:r>
              <a:rPr lang="en-IE" dirty="0" smtClean="0"/>
              <a:t>for. </a:t>
            </a:r>
          </a:p>
          <a:p>
            <a:r>
              <a:rPr lang="en-IE" dirty="0" smtClean="0"/>
              <a:t>The failure of our pension regulation system.</a:t>
            </a:r>
          </a:p>
          <a:p>
            <a:r>
              <a:rPr lang="en-IE" dirty="0" smtClean="0"/>
              <a:t>The negation of worker influence over their pension funds by the pretence they are merely ‘</a:t>
            </a:r>
            <a:r>
              <a:rPr lang="en-IE" dirty="0" smtClean="0">
                <a:solidFill>
                  <a:srgbClr val="FF0000"/>
                </a:solidFill>
              </a:rPr>
              <a:t>consumers</a:t>
            </a:r>
            <a:r>
              <a:rPr lang="en-IE" dirty="0" smtClean="0"/>
              <a:t>’.</a:t>
            </a:r>
          </a:p>
          <a:p>
            <a:r>
              <a:rPr lang="en-IE" dirty="0" smtClean="0"/>
              <a:t>The proposed universal pension system</a:t>
            </a:r>
          </a:p>
          <a:p>
            <a:r>
              <a:rPr lang="en-IE" dirty="0" smtClean="0"/>
              <a:t>The </a:t>
            </a:r>
            <a:r>
              <a:rPr lang="en-IE" dirty="0"/>
              <a:t>opportunist increase in the pension </a:t>
            </a:r>
            <a:r>
              <a:rPr lang="en-IE" dirty="0" smtClean="0"/>
              <a:t>age.</a:t>
            </a:r>
          </a:p>
          <a:p>
            <a:r>
              <a:rPr lang="en-IE" dirty="0" smtClean="0"/>
              <a:t>Alternative to over priced annuities to ease pressure on DB</a:t>
            </a:r>
          </a:p>
          <a:p>
            <a:r>
              <a:rPr lang="en-IE" dirty="0" smtClean="0"/>
              <a:t>Issues on which Congress might campaign</a:t>
            </a:r>
            <a:endParaRPr lang="en-IE" dirty="0"/>
          </a:p>
        </p:txBody>
      </p:sp>
    </p:spTree>
    <p:extLst>
      <p:ext uri="{BB962C8B-B14F-4D97-AF65-F5344CB8AC3E}">
        <p14:creationId xmlns:p14="http://schemas.microsoft.com/office/powerpoint/2010/main" val="409170858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 calcmode="lin" valueType="num">
                                      <p:cBhvr additive="base">
                                        <p:cTn id="4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xEl>
                                              <p:pRg st="8" end="8"/>
                                            </p:txEl>
                                          </p:spTgt>
                                        </p:tgtEl>
                                        <p:attrNameLst>
                                          <p:attrName>style.visibility</p:attrName>
                                        </p:attrNameLst>
                                      </p:cBhvr>
                                      <p:to>
                                        <p:strVal val="visible"/>
                                      </p:to>
                                    </p:set>
                                    <p:anim calcmode="lin" valueType="num">
                                      <p:cBhvr additive="base">
                                        <p:cTn id="4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E" dirty="0" smtClean="0"/>
              <a:t>A catastrophic decline in Defined Benefit </a:t>
            </a:r>
            <a:endParaRPr lang="en-IE" dirty="0"/>
          </a:p>
        </p:txBody>
      </p:sp>
      <p:sp>
        <p:nvSpPr>
          <p:cNvPr id="2" name="Content Placeholder 1"/>
          <p:cNvSpPr>
            <a:spLocks noGrp="1"/>
          </p:cNvSpPr>
          <p:nvPr>
            <p:ph idx="1"/>
          </p:nvPr>
        </p:nvSpPr>
        <p:spPr/>
        <p:txBody>
          <a:bodyPr>
            <a:normAutofit/>
          </a:bodyPr>
          <a:lstStyle/>
          <a:p>
            <a:endParaRPr lang="en-IE" dirty="0" smtClean="0"/>
          </a:p>
          <a:p>
            <a:endParaRPr lang="en-IE" dirty="0" smtClean="0"/>
          </a:p>
          <a:p>
            <a:endParaRPr lang="en-IE" dirty="0"/>
          </a:p>
          <a:p>
            <a:endParaRPr lang="en-IE" dirty="0" smtClean="0"/>
          </a:p>
          <a:p>
            <a:pPr marL="0" indent="0">
              <a:buNone/>
            </a:pPr>
            <a:r>
              <a:rPr lang="en-IE" dirty="0" smtClean="0">
                <a:solidFill>
                  <a:srgbClr val="FF0000"/>
                </a:solidFill>
              </a:rPr>
              <a:t>Defined Schemes                   Active members</a:t>
            </a:r>
            <a:endParaRPr lang="en-IE" dirty="0">
              <a:solidFill>
                <a:srgbClr val="FF0000"/>
              </a:solidFill>
            </a:endParaRPr>
          </a:p>
          <a:p>
            <a:r>
              <a:rPr lang="en-IE" dirty="0" smtClean="0"/>
              <a:t>31/12/06             1,232           269,529</a:t>
            </a:r>
          </a:p>
          <a:p>
            <a:r>
              <a:rPr lang="en-IE" dirty="0" smtClean="0"/>
              <a:t>31/3/15               703              137,000 </a:t>
            </a:r>
            <a:endParaRPr lang="en-IE" dirty="0"/>
          </a:p>
        </p:txBody>
      </p:sp>
    </p:spTree>
    <p:extLst>
      <p:ext uri="{BB962C8B-B14F-4D97-AF65-F5344CB8AC3E}">
        <p14:creationId xmlns:p14="http://schemas.microsoft.com/office/powerpoint/2010/main" val="2254194399"/>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Or to be more specific:</a:t>
            </a:r>
            <a:endParaRPr lang="en-IE" dirty="0"/>
          </a:p>
        </p:txBody>
      </p:sp>
      <p:sp>
        <p:nvSpPr>
          <p:cNvPr id="3" name="Content Placeholder 2"/>
          <p:cNvSpPr>
            <a:spLocks noGrp="1"/>
          </p:cNvSpPr>
          <p:nvPr>
            <p:ph idx="1"/>
          </p:nvPr>
        </p:nvSpPr>
        <p:spPr/>
        <p:txBody>
          <a:bodyPr>
            <a:normAutofit lnSpcReduction="10000"/>
          </a:bodyPr>
          <a:lstStyle/>
          <a:p>
            <a:pPr marL="342900" indent="-342900"/>
            <a:r>
              <a:rPr lang="en-GB" dirty="0"/>
              <a:t>703 – no. of DB plans </a:t>
            </a:r>
            <a:r>
              <a:rPr lang="en-GB" dirty="0" smtClean="0"/>
              <a:t>still in existence Ireland, a reduction of </a:t>
            </a:r>
            <a:r>
              <a:rPr lang="en-GB" dirty="0"/>
              <a:t>50%</a:t>
            </a:r>
          </a:p>
          <a:p>
            <a:endParaRPr lang="en-GB" dirty="0"/>
          </a:p>
          <a:p>
            <a:pPr marL="342900" indent="-342900"/>
            <a:r>
              <a:rPr lang="en-GB" dirty="0" smtClean="0"/>
              <a:t>90</a:t>
            </a:r>
            <a:r>
              <a:rPr lang="en-GB" dirty="0"/>
              <a:t>% - proportion closed to new members</a:t>
            </a:r>
            <a:br>
              <a:rPr lang="en-GB" dirty="0"/>
            </a:br>
            <a:endParaRPr lang="en-GB" dirty="0"/>
          </a:p>
          <a:p>
            <a:pPr marL="342900" indent="-342900"/>
            <a:r>
              <a:rPr lang="en-GB" dirty="0"/>
              <a:t>83% - proportion of those choosing DC for new members</a:t>
            </a:r>
          </a:p>
          <a:p>
            <a:pPr marL="342900" indent="-342900"/>
            <a:r>
              <a:rPr lang="en-GB" dirty="0"/>
              <a:t/>
            </a:r>
            <a:br>
              <a:rPr lang="en-GB" dirty="0"/>
            </a:br>
            <a:r>
              <a:rPr lang="en-GB" dirty="0"/>
              <a:t>40% - 50%  - no. of DB plans closed to future </a:t>
            </a:r>
            <a:r>
              <a:rPr lang="en-GB" dirty="0" smtClean="0"/>
              <a:t>accrual</a:t>
            </a:r>
            <a:endParaRPr lang="en-GB" dirty="0"/>
          </a:p>
          <a:p>
            <a:pPr marL="342900" indent="-342900"/>
            <a:r>
              <a:rPr lang="en-GB" dirty="0"/>
              <a:t>75% - proportion of those choosing DC for future </a:t>
            </a:r>
            <a:r>
              <a:rPr lang="en-GB" dirty="0" smtClean="0"/>
              <a:t>accrual</a:t>
            </a:r>
          </a:p>
          <a:p>
            <a:pPr marL="342900" indent="-342900"/>
            <a:r>
              <a:rPr lang="en-GB" dirty="0" smtClean="0"/>
              <a:t>Those pensions with no indexation will lose 50% of value over twenty years</a:t>
            </a:r>
            <a:endParaRPr lang="en-IE" dirty="0"/>
          </a:p>
        </p:txBody>
      </p:sp>
    </p:spTree>
    <p:extLst>
      <p:ext uri="{BB962C8B-B14F-4D97-AF65-F5344CB8AC3E}">
        <p14:creationId xmlns:p14="http://schemas.microsoft.com/office/powerpoint/2010/main" val="181657232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400" dirty="0" smtClean="0"/>
              <a:t>Some have learnt nothing from this catastrophe</a:t>
            </a:r>
            <a:endParaRPr lang="en-IE" sz="2400" dirty="0"/>
          </a:p>
        </p:txBody>
      </p:sp>
      <p:sp>
        <p:nvSpPr>
          <p:cNvPr id="3" name="Content Placeholder 2"/>
          <p:cNvSpPr>
            <a:spLocks noGrp="1"/>
          </p:cNvSpPr>
          <p:nvPr>
            <p:ph idx="1"/>
          </p:nvPr>
        </p:nvSpPr>
        <p:spPr/>
        <p:txBody>
          <a:bodyPr>
            <a:normAutofit lnSpcReduction="10000"/>
          </a:bodyPr>
          <a:lstStyle/>
          <a:p>
            <a:r>
              <a:rPr lang="en-IE" dirty="0" smtClean="0"/>
              <a:t>Workers paid €100 million over 20 years to the Pensions Board to protect their pensions. </a:t>
            </a:r>
          </a:p>
          <a:p>
            <a:r>
              <a:rPr lang="en-IE" dirty="0" smtClean="0"/>
              <a:t>The PB regulated trustee behaviour and for the most part ignored the overexposure of Irish pension funds to high risk investments.</a:t>
            </a:r>
          </a:p>
          <a:p>
            <a:r>
              <a:rPr lang="en-IE" dirty="0" smtClean="0"/>
              <a:t>The PB also ignored the performance of DC.</a:t>
            </a:r>
          </a:p>
          <a:p>
            <a:r>
              <a:rPr lang="en-IE" dirty="0" smtClean="0"/>
              <a:t>Before the crash 66% of Irish pension assets were in high risk equities as opposed to 25% in UK.</a:t>
            </a:r>
          </a:p>
          <a:p>
            <a:r>
              <a:rPr lang="en-IE" dirty="0" smtClean="0"/>
              <a:t>The government and the PB insisted on  overvaluing liabilities making good DB schemes appear un-sustainable.</a:t>
            </a:r>
          </a:p>
          <a:p>
            <a:r>
              <a:rPr lang="en-IE" dirty="0" smtClean="0"/>
              <a:t>With levies and ill-advised misdirected regulation, DB was regulated almost to extinction with workers carrying the losses.          </a:t>
            </a:r>
            <a:endParaRPr lang="en-IE" dirty="0"/>
          </a:p>
        </p:txBody>
      </p:sp>
    </p:spTree>
    <p:extLst>
      <p:ext uri="{BB962C8B-B14F-4D97-AF65-F5344CB8AC3E}">
        <p14:creationId xmlns:p14="http://schemas.microsoft.com/office/powerpoint/2010/main" val="161553695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400" dirty="0" smtClean="0"/>
              <a:t>Congress lobbied hard </a:t>
            </a:r>
            <a:endParaRPr lang="en-IE" sz="2400" dirty="0"/>
          </a:p>
        </p:txBody>
      </p:sp>
      <p:sp>
        <p:nvSpPr>
          <p:cNvPr id="3" name="Content Placeholder 2"/>
          <p:cNvSpPr>
            <a:spLocks noGrp="1"/>
          </p:cNvSpPr>
          <p:nvPr>
            <p:ph idx="1"/>
          </p:nvPr>
        </p:nvSpPr>
        <p:spPr/>
        <p:txBody>
          <a:bodyPr>
            <a:normAutofit lnSpcReduction="10000"/>
          </a:bodyPr>
          <a:lstStyle/>
          <a:p>
            <a:pPr marL="342900" indent="-342900">
              <a:buFont typeface="Arial" pitchFamily="34" charset="0"/>
              <a:buChar char="•"/>
            </a:pPr>
            <a:r>
              <a:rPr lang="en-IE" dirty="0" smtClean="0"/>
              <a:t>We fought for a gradual de-risking while PB pressurised schemes into crystallising losses at the bottom of the market. This pressure continues and has been added to by the instance that DB scheme carry significant extra risk reserves.</a:t>
            </a:r>
          </a:p>
          <a:p>
            <a:pPr marL="342900" indent="-342900">
              <a:buFont typeface="Arial" pitchFamily="34" charset="0"/>
              <a:buChar char="•"/>
            </a:pPr>
            <a:r>
              <a:rPr lang="en-IE" dirty="0" smtClean="0"/>
              <a:t>PB suggested that scheme problems arose from a lack of prudence by trustees and under estimation of risk.</a:t>
            </a:r>
          </a:p>
          <a:p>
            <a:pPr marL="342900" indent="-342900">
              <a:buFont typeface="Arial" pitchFamily="34" charset="0"/>
              <a:buChar char="•"/>
            </a:pPr>
            <a:r>
              <a:rPr lang="en-IE" dirty="0" smtClean="0"/>
              <a:t>Diligent conscientious trustees have been made the scapegoat.  </a:t>
            </a:r>
          </a:p>
          <a:p>
            <a:pPr marL="342900" indent="-342900">
              <a:buFont typeface="Arial" pitchFamily="34" charset="0"/>
              <a:buChar char="•"/>
            </a:pPr>
            <a:r>
              <a:rPr lang="en-IE" dirty="0" smtClean="0"/>
              <a:t>Congress built a consensus with IBEC, IAPF and SAI  for changes in the priority order on wind-up to spread the pain of adjustment beyond the active members to pensioners. This was finally agreed by Government in late 2013 but by that time it was too late to save or even help most schemes.</a:t>
            </a:r>
          </a:p>
        </p:txBody>
      </p:sp>
    </p:spTree>
    <p:extLst>
      <p:ext uri="{BB962C8B-B14F-4D97-AF65-F5344CB8AC3E}">
        <p14:creationId xmlns:p14="http://schemas.microsoft.com/office/powerpoint/2010/main" val="427833962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E" sz="2400" dirty="0" smtClean="0"/>
              <a:t>Representative board nobbled</a:t>
            </a:r>
            <a:endParaRPr lang="en-IE" sz="2400" dirty="0"/>
          </a:p>
        </p:txBody>
      </p:sp>
      <p:sp>
        <p:nvSpPr>
          <p:cNvPr id="2" name="Content Placeholder 1"/>
          <p:cNvSpPr>
            <a:spLocks noGrp="1"/>
          </p:cNvSpPr>
          <p:nvPr>
            <p:ph idx="1"/>
          </p:nvPr>
        </p:nvSpPr>
        <p:spPr/>
        <p:txBody>
          <a:bodyPr>
            <a:normAutofit fontScale="92500"/>
          </a:bodyPr>
          <a:lstStyle/>
          <a:p>
            <a:r>
              <a:rPr lang="en-IE" dirty="0" smtClean="0"/>
              <a:t>Consensus of Congress, IBEC, IAPF and Society Actuaries was bitterly resisted by PB executive and senior civil servants.</a:t>
            </a:r>
          </a:p>
          <a:p>
            <a:r>
              <a:rPr lang="en-IE" dirty="0" smtClean="0"/>
              <a:t>In the interest of the ‘</a:t>
            </a:r>
            <a:r>
              <a:rPr lang="en-IE" dirty="0" smtClean="0">
                <a:solidFill>
                  <a:srgbClr val="FF0000"/>
                </a:solidFill>
              </a:rPr>
              <a:t>consumer</a:t>
            </a:r>
            <a:r>
              <a:rPr lang="en-IE" dirty="0" smtClean="0"/>
              <a:t>’ the new Pension Authority is composed of family budget journalists, PRSA salespeople and senior civil and public servants. These people have nothing to lose if DB is regulated out of existence or if DC plans fail to deliver.</a:t>
            </a:r>
          </a:p>
          <a:p>
            <a:r>
              <a:rPr lang="en-IE" dirty="0" smtClean="0"/>
              <a:t>Organised workers are not ‘</a:t>
            </a:r>
            <a:r>
              <a:rPr lang="en-IE" dirty="0" smtClean="0">
                <a:solidFill>
                  <a:srgbClr val="FF0000"/>
                </a:solidFill>
              </a:rPr>
              <a:t>consumers’</a:t>
            </a:r>
            <a:r>
              <a:rPr lang="en-IE" dirty="0" smtClean="0"/>
              <a:t> but beneficial owners of their pension assets. Yet workers have now no say or input into  what happens to these assets. </a:t>
            </a:r>
            <a:endParaRPr lang="en-IE" dirty="0"/>
          </a:p>
          <a:p>
            <a:r>
              <a:rPr lang="en-IE" dirty="0" smtClean="0"/>
              <a:t>Workers have not been ripped-off by the pension industry, they have been let down by successive governments and the regulation system.</a:t>
            </a:r>
          </a:p>
        </p:txBody>
      </p:sp>
    </p:spTree>
    <p:extLst>
      <p:ext uri="{BB962C8B-B14F-4D97-AF65-F5344CB8AC3E}">
        <p14:creationId xmlns:p14="http://schemas.microsoft.com/office/powerpoint/2010/main" val="154584544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Higher pension age</a:t>
            </a:r>
            <a:endParaRPr lang="en-IE" dirty="0"/>
          </a:p>
        </p:txBody>
      </p:sp>
      <p:sp>
        <p:nvSpPr>
          <p:cNvPr id="3" name="Content Placeholder 2"/>
          <p:cNvSpPr>
            <a:spLocks noGrp="1"/>
          </p:cNvSpPr>
          <p:nvPr>
            <p:ph idx="1"/>
          </p:nvPr>
        </p:nvSpPr>
        <p:spPr/>
        <p:txBody>
          <a:bodyPr>
            <a:normAutofit fontScale="92500"/>
          </a:bodyPr>
          <a:lstStyle/>
          <a:p>
            <a:r>
              <a:rPr lang="en-IE" dirty="0" smtClean="0"/>
              <a:t>The </a:t>
            </a:r>
            <a:r>
              <a:rPr lang="en-IE" dirty="0"/>
              <a:t>State Pension </a:t>
            </a:r>
            <a:r>
              <a:rPr lang="en-IE" dirty="0" smtClean="0"/>
              <a:t>age rose to 66 </a:t>
            </a:r>
            <a:r>
              <a:rPr lang="en-IE" dirty="0"/>
              <a:t>in 2014,  </a:t>
            </a:r>
            <a:r>
              <a:rPr lang="en-IE" dirty="0" smtClean="0"/>
              <a:t>and will rise to 67 </a:t>
            </a:r>
            <a:r>
              <a:rPr lang="en-IE" dirty="0"/>
              <a:t>in 2021 and 68 in 2028</a:t>
            </a:r>
            <a:r>
              <a:rPr lang="en-IE" dirty="0" smtClean="0"/>
              <a:t>.</a:t>
            </a:r>
            <a:endParaRPr lang="en-IE" dirty="0"/>
          </a:p>
          <a:p>
            <a:r>
              <a:rPr lang="en-IE" dirty="0"/>
              <a:t>There was no political debate, no consultation with employers or workers representative, and no cost benefit </a:t>
            </a:r>
            <a:r>
              <a:rPr lang="en-IE" dirty="0" smtClean="0"/>
              <a:t>analysis </a:t>
            </a:r>
            <a:r>
              <a:rPr lang="en-IE" dirty="0"/>
              <a:t>of the measure. </a:t>
            </a:r>
            <a:endParaRPr lang="en-IE" dirty="0" smtClean="0"/>
          </a:p>
          <a:p>
            <a:r>
              <a:rPr lang="en-IE" dirty="0" smtClean="0"/>
              <a:t>Ireland is going further and faster than any other European country.</a:t>
            </a:r>
          </a:p>
          <a:p>
            <a:r>
              <a:rPr lang="en-IE" dirty="0" smtClean="0"/>
              <a:t>Depending on age some workers stand to lose €12,000, €24,000 or €36,000 of their social insurance entitlement </a:t>
            </a:r>
          </a:p>
          <a:p>
            <a:r>
              <a:rPr lang="en-IE" dirty="0" smtClean="0"/>
              <a:t>The veteran politicians and senior civil servants (pre- 1995ers) who pushed this through suffer no losses themselves.</a:t>
            </a:r>
          </a:p>
          <a:p>
            <a:r>
              <a:rPr lang="en-IE" dirty="0" smtClean="0"/>
              <a:t>No consideration whatever was given to provide for workers working beyond age 65.</a:t>
            </a:r>
            <a:endParaRPr lang="en-IE" dirty="0"/>
          </a:p>
        </p:txBody>
      </p:sp>
    </p:spTree>
    <p:extLst>
      <p:ext uri="{BB962C8B-B14F-4D97-AF65-F5344CB8AC3E}">
        <p14:creationId xmlns:p14="http://schemas.microsoft.com/office/powerpoint/2010/main" val="420906083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table"/>
          <p:cNvPicPr>
            <a:picLocks noChangeAspect="1"/>
          </p:cNvPicPr>
          <p:nvPr/>
        </p:nvPicPr>
        <p:blipFill>
          <a:blip r:embed="rId2"/>
          <a:stretch>
            <a:fillRect/>
          </a:stretch>
        </p:blipFill>
        <p:spPr>
          <a:xfrm>
            <a:off x="323528" y="764703"/>
            <a:ext cx="8686800" cy="5478467"/>
          </a:xfrm>
          <a:prstGeom prst="rect">
            <a:avLst/>
          </a:prstGeom>
        </p:spPr>
      </p:pic>
    </p:spTree>
    <p:extLst>
      <p:ext uri="{BB962C8B-B14F-4D97-AF65-F5344CB8AC3E}">
        <p14:creationId xmlns:p14="http://schemas.microsoft.com/office/powerpoint/2010/main" val="4285667688"/>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6726</TotalTime>
  <Words>1070</Words>
  <Application>Microsoft Office PowerPoint</Application>
  <PresentationFormat>On-screen Show (4:3)</PresentationFormat>
  <Paragraphs>103</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Thatch</vt:lpstr>
      <vt:lpstr>The continuing crisis in Irish pensions</vt:lpstr>
      <vt:lpstr>This presentation will explore: </vt:lpstr>
      <vt:lpstr>A catastrophic decline in Defined Benefit </vt:lpstr>
      <vt:lpstr>Or to be more specific:</vt:lpstr>
      <vt:lpstr>Some have learnt nothing from this catastrophe</vt:lpstr>
      <vt:lpstr>Congress lobbied hard </vt:lpstr>
      <vt:lpstr>Representative board nobbled</vt:lpstr>
      <vt:lpstr>Higher pension age</vt:lpstr>
      <vt:lpstr>PowerPoint Presentation</vt:lpstr>
      <vt:lpstr>Universal provision and the OECD Report 2013</vt:lpstr>
      <vt:lpstr>The Pension world according to Insurance Ireland</vt:lpstr>
      <vt:lpstr>Pension scheme assets are growing but: liabilities continue to soar exponentially </vt:lpstr>
      <vt:lpstr>Here’s what’s happened to annuity costs</vt:lpstr>
      <vt:lpstr>What this means for DB schemes</vt:lpstr>
      <vt:lpstr>A fairer alternative</vt:lpstr>
      <vt:lpstr>For example</vt:lpstr>
      <vt:lpstr>Issues on which Congress should campaign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Have Defined Benefit schemes a future?</dc:title>
  <dc:creator>Fergus Whelan</dc:creator>
  <cp:lastModifiedBy>Fergus Whelan</cp:lastModifiedBy>
  <cp:revision>105</cp:revision>
  <cp:lastPrinted>2015-05-12T10:59:12Z</cp:lastPrinted>
  <dcterms:created xsi:type="dcterms:W3CDTF">2012-06-12T13:59:09Z</dcterms:created>
  <dcterms:modified xsi:type="dcterms:W3CDTF">2015-06-16T13:07:37Z</dcterms:modified>
</cp:coreProperties>
</file>