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1"/>
  </p:handoutMasterIdLst>
  <p:sldIdLst>
    <p:sldId id="256" r:id="rId2"/>
    <p:sldId id="264" r:id="rId3"/>
    <p:sldId id="257" r:id="rId4"/>
    <p:sldId id="265" r:id="rId5"/>
    <p:sldId id="259" r:id="rId6"/>
    <p:sldId id="260" r:id="rId7"/>
    <p:sldId id="261" r:id="rId8"/>
    <p:sldId id="262" r:id="rId9"/>
    <p:sldId id="263" r:id="rId10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2" y="0"/>
            <a:ext cx="2945660" cy="498056"/>
          </a:xfrm>
          <a:prstGeom prst="rect">
            <a:avLst/>
          </a:prstGeom>
        </p:spPr>
        <p:txBody>
          <a:bodyPr vert="horz" lIns="92108" tIns="46054" rIns="92108" bIns="46054" rtlCol="0"/>
          <a:lstStyle>
            <a:lvl1pPr algn="r">
              <a:defRPr sz="1200"/>
            </a:lvl1pPr>
          </a:lstStyle>
          <a:p>
            <a:fld id="{AF69D8A3-8A2B-4B22-88EF-C67AEB693178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2" y="9428584"/>
            <a:ext cx="2945660" cy="498055"/>
          </a:xfrm>
          <a:prstGeom prst="rect">
            <a:avLst/>
          </a:prstGeom>
        </p:spPr>
        <p:txBody>
          <a:bodyPr vert="horz" lIns="92108" tIns="46054" rIns="92108" bIns="46054" rtlCol="0" anchor="b"/>
          <a:lstStyle>
            <a:lvl1pPr algn="r">
              <a:defRPr sz="1200"/>
            </a:lvl1pPr>
          </a:lstStyle>
          <a:p>
            <a:fld id="{3ADF1FFB-4879-4534-B37B-0E56DB6BF5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2156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596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7573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867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7255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7417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333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8969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3496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281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05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15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B85066-CD00-4585-A763-B22F2036DB06}" type="datetimeFigureOut">
              <a:rPr lang="en-US" smtClean="0"/>
              <a:t>1/29/2019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A2789-C25B-456F-BDD0-6F7E7F5285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076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cylaw.ie/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Right to Housing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3100" b="1" dirty="0" smtClean="0">
                <a:solidFill>
                  <a:schemeClr val="tx2"/>
                </a:solidFill>
              </a:rPr>
              <a:t>Mercy Law Resource Centre </a:t>
            </a:r>
          </a:p>
          <a:p>
            <a:r>
              <a:rPr lang="en-US" sz="3100" b="1" dirty="0" smtClean="0">
                <a:solidFill>
                  <a:schemeClr val="tx2"/>
                </a:solidFill>
              </a:rPr>
              <a:t>Rebecca Keatinge, </a:t>
            </a:r>
            <a:r>
              <a:rPr lang="en-US" sz="3100" b="1" dirty="0">
                <a:solidFill>
                  <a:schemeClr val="tx2"/>
                </a:solidFill>
              </a:rPr>
              <a:t>M</a:t>
            </a:r>
            <a:r>
              <a:rPr lang="en-US" sz="3100" b="1" dirty="0" smtClean="0">
                <a:solidFill>
                  <a:schemeClr val="tx2"/>
                </a:solidFill>
              </a:rPr>
              <a:t>anaging </a:t>
            </a:r>
            <a:r>
              <a:rPr lang="en-US" sz="3100" b="1" dirty="0">
                <a:solidFill>
                  <a:schemeClr val="tx2"/>
                </a:solidFill>
              </a:rPr>
              <a:t>S</a:t>
            </a:r>
            <a:r>
              <a:rPr lang="en-US" sz="3100" b="1" dirty="0" smtClean="0">
                <a:solidFill>
                  <a:schemeClr val="tx2"/>
                </a:solidFill>
              </a:rPr>
              <a:t>olicitor</a:t>
            </a:r>
          </a:p>
          <a:p>
            <a:endParaRPr lang="en-US" b="1" dirty="0">
              <a:solidFill>
                <a:schemeClr val="tx2"/>
              </a:solidFill>
            </a:endParaRPr>
          </a:p>
          <a:p>
            <a:r>
              <a:rPr lang="en-US" sz="2900" b="1" dirty="0" smtClean="0">
                <a:solidFill>
                  <a:schemeClr val="tx2"/>
                </a:solidFill>
              </a:rPr>
              <a:t>A Right to Housing </a:t>
            </a:r>
          </a:p>
          <a:p>
            <a:r>
              <a:rPr lang="en-US" sz="2900" b="1" dirty="0" smtClean="0">
                <a:solidFill>
                  <a:schemeClr val="tx2"/>
                </a:solidFill>
              </a:rPr>
              <a:t>30 January 2019</a:t>
            </a:r>
            <a:endParaRPr lang="en-US" sz="2900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5207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Mercy Law Resource Centre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Mercy Law Resource Centre (MLRC) </a:t>
            </a:r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is an independent law centre 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and registered charity </a:t>
            </a:r>
          </a:p>
          <a:p>
            <a:r>
              <a:rPr lang="en-IE" b="1" dirty="0" smtClean="0">
                <a:solidFill>
                  <a:schemeClr val="accent1">
                    <a:lumMod val="75000"/>
                  </a:schemeClr>
                </a:solidFill>
              </a:rPr>
              <a:t>MLRC services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: free legal advice and representation, policy and advocacy work, befriending service, legal support and training </a:t>
            </a:r>
          </a:p>
          <a:p>
            <a:r>
              <a:rPr lang="en-IE" b="1" dirty="0" smtClean="0">
                <a:solidFill>
                  <a:schemeClr val="accent1">
                    <a:lumMod val="75000"/>
                  </a:schemeClr>
                </a:solidFill>
              </a:rPr>
              <a:t>MLRC clients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: individuals who are homeless or at risk of homelessness, local authority and Approved Housing Body tenants, recipients of social housing support </a:t>
            </a:r>
          </a:p>
          <a:p>
            <a:r>
              <a:rPr lang="en-IE" b="1" dirty="0" smtClean="0">
                <a:solidFill>
                  <a:schemeClr val="accent1">
                    <a:lumMod val="75000"/>
                  </a:schemeClr>
                </a:solidFill>
              </a:rPr>
              <a:t>MLRC ethos: 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recognition of the dignity of each person, treatment with compassion and respect, enable achievement of full potential as human beings </a:t>
            </a:r>
          </a:p>
          <a:p>
            <a:pPr marL="0" indent="0">
              <a:buNone/>
            </a:pPr>
            <a:endParaRPr lang="en-GB" dirty="0" smtClean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8498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MLRC work on the right to housing 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Trilogy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of reports written and published by MLRC on the right to housing: </a:t>
            </a: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Right to Housing in Ireland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May 2016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The Right to Housing in Comparative Perspective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March 2018 </a:t>
            </a:r>
            <a:endParaRPr lang="en-US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Children and Homelessness – A Gap in Legal Protection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, September 2018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718937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What does the right to housing actually mean and where does it come from 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Article 11(1) of the International Covenant on Economic, Social and Cultural Rights </a:t>
            </a:r>
            <a:endParaRPr lang="en-IE" dirty="0">
              <a:solidFill>
                <a:schemeClr val="accent1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IE" b="1" dirty="0" smtClean="0">
                <a:solidFill>
                  <a:schemeClr val="accent1">
                    <a:lumMod val="75000"/>
                  </a:schemeClr>
                </a:solidFill>
              </a:rPr>
              <a:t>“… the right of everyone to an adequate standard of living for himself and his family, including adequate good, clothing and housing and to the continuous improvement of living conditions.” 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United Nations </a:t>
            </a:r>
            <a:r>
              <a:rPr lang="en-IE" dirty="0">
                <a:solidFill>
                  <a:srgbClr val="0070C0"/>
                </a:solidFill>
              </a:rPr>
              <a:t>Committee on Economic, Social and Cultural Rights: no narrow or restrictive interpretation of the right; “</a:t>
            </a:r>
            <a:r>
              <a:rPr lang="en-IE" b="1" dirty="0">
                <a:solidFill>
                  <a:srgbClr val="0070C0"/>
                </a:solidFill>
              </a:rPr>
              <a:t>right to live somewhere in security, peace and dignity</a:t>
            </a:r>
            <a:r>
              <a:rPr lang="en-IE" dirty="0">
                <a:solidFill>
                  <a:srgbClr val="0070C0"/>
                </a:solidFill>
              </a:rPr>
              <a:t>”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UNCESCR </a:t>
            </a:r>
            <a:r>
              <a:rPr lang="en-IE" dirty="0">
                <a:solidFill>
                  <a:srgbClr val="0070C0"/>
                </a:solidFill>
              </a:rPr>
              <a:t>recognises the following </a:t>
            </a:r>
            <a:r>
              <a:rPr lang="en-IE" b="1" dirty="0" smtClean="0">
                <a:solidFill>
                  <a:srgbClr val="0070C0"/>
                </a:solidFill>
              </a:rPr>
              <a:t>seven</a:t>
            </a:r>
            <a:r>
              <a:rPr lang="en-IE" dirty="0" smtClean="0">
                <a:solidFill>
                  <a:srgbClr val="0070C0"/>
                </a:solidFill>
              </a:rPr>
              <a:t> </a:t>
            </a:r>
            <a:r>
              <a:rPr lang="en-IE" b="1" dirty="0" smtClean="0">
                <a:solidFill>
                  <a:srgbClr val="0070C0"/>
                </a:solidFill>
              </a:rPr>
              <a:t>characteristics </a:t>
            </a:r>
            <a:r>
              <a:rPr lang="en-IE" b="1" dirty="0">
                <a:solidFill>
                  <a:srgbClr val="0070C0"/>
                </a:solidFill>
              </a:rPr>
              <a:t>of the right</a:t>
            </a:r>
            <a:r>
              <a:rPr lang="en-IE" dirty="0">
                <a:solidFill>
                  <a:srgbClr val="0070C0"/>
                </a:solidFill>
              </a:rPr>
              <a:t>: legal security of tenure, availability of services, materials, facilities &amp; infrastructure, affordability, habitability, accessibility and </a:t>
            </a:r>
            <a:r>
              <a:rPr lang="en-IE" dirty="0" smtClean="0">
                <a:solidFill>
                  <a:srgbClr val="0070C0"/>
                </a:solidFill>
              </a:rPr>
              <a:t>location</a:t>
            </a:r>
          </a:p>
          <a:p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Explicit protections in several </a:t>
            </a:r>
            <a:r>
              <a:rPr lang="en-IE" b="1" dirty="0" smtClean="0">
                <a:solidFill>
                  <a:schemeClr val="accent1">
                    <a:lumMod val="75000"/>
                  </a:schemeClr>
                </a:solidFill>
              </a:rPr>
              <a:t>human </a:t>
            </a:r>
            <a:r>
              <a:rPr lang="en-IE" b="1" dirty="0">
                <a:solidFill>
                  <a:schemeClr val="accent1">
                    <a:lumMod val="75000"/>
                  </a:schemeClr>
                </a:solidFill>
              </a:rPr>
              <a:t>rights instruments </a:t>
            </a:r>
            <a:r>
              <a:rPr lang="en-IE" dirty="0">
                <a:solidFill>
                  <a:schemeClr val="accent1">
                    <a:lumMod val="75000"/>
                  </a:schemeClr>
                </a:solidFill>
              </a:rPr>
              <a:t>that Ireland is a signatory 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to; Ireland has ratified the </a:t>
            </a:r>
            <a:r>
              <a:rPr lang="en-IE" dirty="0" smtClean="0">
                <a:solidFill>
                  <a:schemeClr val="accent1">
                    <a:lumMod val="75000"/>
                  </a:schemeClr>
                </a:solidFill>
              </a:rPr>
              <a:t>ICESCR</a:t>
            </a:r>
            <a:endParaRPr lang="en-IE" dirty="0">
              <a:solidFill>
                <a:schemeClr val="accent1">
                  <a:lumMod val="75000"/>
                </a:schemeClr>
              </a:solidFill>
            </a:endParaRPr>
          </a:p>
          <a:p>
            <a:endParaRPr lang="en-IE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4374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What is the position domestically in relation to protection of the right to housing? </a:t>
            </a:r>
            <a:endParaRPr lang="en-US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solidFill>
                  <a:srgbClr val="0070C0"/>
                </a:solidFill>
              </a:rPr>
              <a:t>Dualist state</a:t>
            </a:r>
            <a:r>
              <a:rPr lang="en-IE" dirty="0" smtClean="0">
                <a:solidFill>
                  <a:srgbClr val="0070C0"/>
                </a:solidFill>
              </a:rPr>
              <a:t>: international law is not binding without incorporation into domestic law; individuals cannot rely on provisions of international law in domestic courts 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Status of the </a:t>
            </a:r>
            <a:r>
              <a:rPr lang="en-IE" b="1" dirty="0" smtClean="0">
                <a:solidFill>
                  <a:srgbClr val="0070C0"/>
                </a:solidFill>
              </a:rPr>
              <a:t>European Convention on Human Rights</a:t>
            </a:r>
            <a:r>
              <a:rPr lang="en-IE" dirty="0" smtClean="0">
                <a:solidFill>
                  <a:srgbClr val="0070C0"/>
                </a:solidFill>
              </a:rPr>
              <a:t>, which is incorporated into domestic law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Experience of MLRC legal practice</a:t>
            </a:r>
            <a:r>
              <a:rPr lang="en-IE" dirty="0" smtClean="0">
                <a:solidFill>
                  <a:srgbClr val="0070C0"/>
                </a:solidFill>
              </a:rPr>
              <a:t>: human cost of no protection and impact of the housing </a:t>
            </a:r>
            <a:r>
              <a:rPr lang="en-IE" dirty="0" smtClean="0">
                <a:solidFill>
                  <a:srgbClr val="0070C0"/>
                </a:solidFill>
              </a:rPr>
              <a:t>crisis</a:t>
            </a:r>
            <a:endParaRPr lang="en-IE" dirty="0" smtClean="0">
              <a:solidFill>
                <a:srgbClr val="0070C0"/>
              </a:solidFill>
            </a:endParaRPr>
          </a:p>
          <a:p>
            <a:r>
              <a:rPr lang="en-IE" dirty="0" smtClean="0">
                <a:solidFill>
                  <a:srgbClr val="0070C0"/>
                </a:solidFill>
              </a:rPr>
              <a:t>Absence </a:t>
            </a:r>
            <a:r>
              <a:rPr lang="en-IE" dirty="0">
                <a:solidFill>
                  <a:srgbClr val="0070C0"/>
                </a:solidFill>
              </a:rPr>
              <a:t>of any right to rely </a:t>
            </a:r>
            <a:r>
              <a:rPr lang="en-IE" dirty="0" smtClean="0">
                <a:solidFill>
                  <a:srgbClr val="0070C0"/>
                </a:solidFill>
              </a:rPr>
              <a:t>on, reliance on rights around the edges; </a:t>
            </a:r>
            <a:r>
              <a:rPr lang="en-IE" b="1" dirty="0" smtClean="0">
                <a:solidFill>
                  <a:srgbClr val="0070C0"/>
                </a:solidFill>
              </a:rPr>
              <a:t>clear gap in the law </a:t>
            </a:r>
            <a:endParaRPr lang="en-US" b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5460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But what would legal protection of the right to </a:t>
            </a:r>
            <a:r>
              <a:rPr lang="en-US" sz="4900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housing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do in practice? 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IE" b="1" dirty="0" smtClean="0">
                <a:solidFill>
                  <a:srgbClr val="0070C0"/>
                </a:solidFill>
              </a:rPr>
              <a:t>No silver bullet</a:t>
            </a:r>
            <a:r>
              <a:rPr lang="en-IE" dirty="0" smtClean="0">
                <a:solidFill>
                  <a:srgbClr val="0070C0"/>
                </a:solidFill>
              </a:rPr>
              <a:t>: Acknowledge what it will not do – must be complemented with other meaningful policy and legal changes and be properly resourced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“Proofing” of housing legislation and policy </a:t>
            </a:r>
            <a:r>
              <a:rPr lang="en-IE" dirty="0" smtClean="0">
                <a:solidFill>
                  <a:srgbClr val="0070C0"/>
                </a:solidFill>
              </a:rPr>
              <a:t>to ensure it reasonably protects the right to </a:t>
            </a:r>
            <a:r>
              <a:rPr lang="en-IE" dirty="0" smtClean="0">
                <a:solidFill>
                  <a:srgbClr val="0070C0"/>
                </a:solidFill>
              </a:rPr>
              <a:t>housing; </a:t>
            </a:r>
            <a:r>
              <a:rPr lang="en-IE" dirty="0" smtClean="0">
                <a:solidFill>
                  <a:srgbClr val="0070C0"/>
                </a:solidFill>
              </a:rPr>
              <a:t>law cannot be incompatible with the Constitution 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Practical examples </a:t>
            </a:r>
            <a:r>
              <a:rPr lang="en-US" dirty="0" smtClean="0">
                <a:solidFill>
                  <a:srgbClr val="0070C0"/>
                </a:solidFill>
              </a:rPr>
              <a:t>of potential impact of the legal right to housing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Constitutional protection </a:t>
            </a:r>
            <a:r>
              <a:rPr lang="en-IE" dirty="0" smtClean="0">
                <a:solidFill>
                  <a:srgbClr val="0070C0"/>
                </a:solidFill>
              </a:rPr>
              <a:t>preferred over statute; protection of fundamental rights </a:t>
            </a:r>
            <a:endParaRPr lang="en-GB" dirty="0" smtClean="0">
              <a:solidFill>
                <a:srgbClr val="0070C0"/>
              </a:solidFill>
            </a:endParaRPr>
          </a:p>
          <a:p>
            <a:r>
              <a:rPr lang="en-GB" dirty="0" smtClean="0">
                <a:solidFill>
                  <a:srgbClr val="0070C0"/>
                </a:solidFill>
              </a:rPr>
              <a:t>A basic and enduring </a:t>
            </a:r>
            <a:r>
              <a:rPr lang="en-GB" b="1" dirty="0" smtClean="0">
                <a:solidFill>
                  <a:srgbClr val="0070C0"/>
                </a:solidFill>
              </a:rPr>
              <a:t>floor </a:t>
            </a:r>
            <a:r>
              <a:rPr lang="en-GB" b="1" dirty="0">
                <a:solidFill>
                  <a:srgbClr val="0070C0"/>
                </a:solidFill>
              </a:rPr>
              <a:t>of </a:t>
            </a:r>
            <a:r>
              <a:rPr lang="en-GB" b="1" dirty="0" smtClean="0">
                <a:solidFill>
                  <a:srgbClr val="0070C0"/>
                </a:solidFill>
              </a:rPr>
              <a:t>protection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97724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</a:t>
            </a:r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What about the position in other countries?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solidFill>
                  <a:srgbClr val="0070C0"/>
                </a:solidFill>
              </a:rPr>
              <a:t>MLRC second right to housing report </a:t>
            </a:r>
            <a:r>
              <a:rPr lang="en-IE" dirty="0" smtClean="0">
                <a:solidFill>
                  <a:srgbClr val="0070C0"/>
                </a:solidFill>
              </a:rPr>
              <a:t>examines the experiences in other countries including: Finland, Scotland, France, South Africa and Scotland 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Ireland would </a:t>
            </a:r>
            <a:r>
              <a:rPr lang="en-IE" b="1" dirty="0" smtClean="0">
                <a:solidFill>
                  <a:srgbClr val="0070C0"/>
                </a:solidFill>
              </a:rPr>
              <a:t>not be an outlier </a:t>
            </a:r>
            <a:r>
              <a:rPr lang="en-IE" dirty="0" smtClean="0">
                <a:solidFill>
                  <a:srgbClr val="0070C0"/>
                </a:solidFill>
              </a:rPr>
              <a:t>in protection the right to housing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Common</a:t>
            </a:r>
            <a:r>
              <a:rPr lang="en-IE" dirty="0" smtClean="0">
                <a:solidFill>
                  <a:srgbClr val="0070C0"/>
                </a:solidFill>
              </a:rPr>
              <a:t> amongst well-functioning democracies; no ‘one size fits all’ model 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Legal protection of the right to housing is one condition; sufficient resourcing and political will are also conditions </a:t>
            </a:r>
            <a:endParaRPr lang="en-US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120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Conclusion</a:t>
            </a:r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b="1" dirty="0">
              <a:solidFill>
                <a:schemeClr val="tx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E" b="1" dirty="0" smtClean="0">
                <a:solidFill>
                  <a:srgbClr val="0070C0"/>
                </a:solidFill>
              </a:rPr>
              <a:t>Public support </a:t>
            </a:r>
            <a:r>
              <a:rPr lang="en-IE" dirty="0" smtClean="0">
                <a:solidFill>
                  <a:srgbClr val="0070C0"/>
                </a:solidFill>
              </a:rPr>
              <a:t>for legal protection of the right to housing: 2014 Constitutional Convention 84% in favour; IHREC 2018 survey 82% believe that housing should be considered a human right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Government position</a:t>
            </a:r>
            <a:r>
              <a:rPr lang="en-IE" dirty="0" smtClean="0">
                <a:solidFill>
                  <a:srgbClr val="0070C0"/>
                </a:solidFill>
              </a:rPr>
              <a:t>: referral to the Finance Committee; ‘social requirement’ in Rebuilding Ireland </a:t>
            </a:r>
          </a:p>
          <a:p>
            <a:r>
              <a:rPr lang="en-IE" b="1" dirty="0" smtClean="0">
                <a:solidFill>
                  <a:srgbClr val="0070C0"/>
                </a:solidFill>
              </a:rPr>
              <a:t>A fundamental protection </a:t>
            </a:r>
            <a:r>
              <a:rPr lang="en-IE" dirty="0" smtClean="0">
                <a:solidFill>
                  <a:srgbClr val="0070C0"/>
                </a:solidFill>
              </a:rPr>
              <a:t>as needed in any evolved, decent and humane society </a:t>
            </a:r>
          </a:p>
          <a:p>
            <a:r>
              <a:rPr lang="en-IE" dirty="0" smtClean="0">
                <a:solidFill>
                  <a:srgbClr val="0070C0"/>
                </a:solidFill>
              </a:rPr>
              <a:t>Home as central to the </a:t>
            </a:r>
            <a:r>
              <a:rPr lang="en-IE" b="1" dirty="0" smtClean="0">
                <a:solidFill>
                  <a:srgbClr val="0070C0"/>
                </a:solidFill>
              </a:rPr>
              <a:t>dignity</a:t>
            </a:r>
            <a:r>
              <a:rPr lang="en-IE" dirty="0" smtClean="0">
                <a:solidFill>
                  <a:srgbClr val="0070C0"/>
                </a:solidFill>
              </a:rPr>
              <a:t> of each and every person </a:t>
            </a:r>
            <a:endParaRPr lang="en-IE" dirty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9630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10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816" y="436856"/>
            <a:ext cx="10515600" cy="13255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Thank you </a:t>
            </a:r>
            <a:r>
              <a:rPr lang="en-US" b="1" dirty="0" smtClean="0">
                <a:solidFill>
                  <a:schemeClr val="tx2"/>
                </a:solidFill>
              </a:rPr>
              <a:t/>
            </a:r>
            <a:br>
              <a:rPr lang="en-US" b="1" dirty="0" smtClean="0">
                <a:solidFill>
                  <a:schemeClr val="tx2"/>
                </a:solidFill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pPr marL="0" indent="0">
              <a:buNone/>
            </a:pPr>
            <a:r>
              <a:rPr lang="en-US" b="1" dirty="0" smtClean="0">
                <a:solidFill>
                  <a:schemeClr val="accent1">
                    <a:lumMod val="75000"/>
                  </a:schemeClr>
                </a:solidFill>
              </a:rPr>
              <a:t>Thank you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for your consideration and your time. We look forward to the discussion today and in the future.</a:t>
            </a:r>
          </a:p>
          <a:p>
            <a:pPr marL="0" indent="0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/>
                </a:solidFill>
              </a:rPr>
              <a:t>Mercy Law Resource Centre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/>
                </a:solidFill>
              </a:rPr>
              <a:t>25 Cork Street, Dublin 8, Ireland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dirty="0" smtClean="0">
                <a:solidFill>
                  <a:schemeClr val="accent1"/>
                </a:solidFill>
                <a:hlinkClick r:id="rId3"/>
              </a:rPr>
              <a:t>www.mercylaw.ie</a:t>
            </a:r>
            <a:endParaRPr lang="en-US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22920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686</Words>
  <Application>Microsoft Office PowerPoint</Application>
  <PresentationFormat>Widescreen</PresentationFormat>
  <Paragraphs>52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A Right to Housing</vt:lpstr>
      <vt:lpstr>About Mercy Law Resource Centre</vt:lpstr>
      <vt:lpstr>MLRC work on the right to housing </vt:lpstr>
      <vt:lpstr>1. What does the right to housing actually mean and where does it come from </vt:lpstr>
      <vt:lpstr>2. What is the position domestically in relation to protection of the right to housing? </vt:lpstr>
      <vt:lpstr>3. But what would legal protection of the right to housing do in practice?  </vt:lpstr>
      <vt:lpstr>4. What about the position in other countries?  </vt:lpstr>
      <vt:lpstr>Conclusion </vt:lpstr>
      <vt:lpstr>Thank you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UPR Info pre-sessions</dc:title>
  <dc:creator>Maeve</dc:creator>
  <cp:lastModifiedBy>Rebecca Keatinge</cp:lastModifiedBy>
  <cp:revision>29</cp:revision>
  <cp:lastPrinted>2019-01-29T09:08:00Z</cp:lastPrinted>
  <dcterms:created xsi:type="dcterms:W3CDTF">2016-03-23T17:28:13Z</dcterms:created>
  <dcterms:modified xsi:type="dcterms:W3CDTF">2019-01-29T11:52:13Z</dcterms:modified>
</cp:coreProperties>
</file>