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290" r:id="rId2"/>
    <p:sldId id="291" r:id="rId3"/>
    <p:sldId id="292" r:id="rId4"/>
    <p:sldId id="342" r:id="rId5"/>
    <p:sldId id="324" r:id="rId6"/>
    <p:sldId id="294" r:id="rId7"/>
    <p:sldId id="296" r:id="rId8"/>
    <p:sldId id="297" r:id="rId9"/>
    <p:sldId id="298" r:id="rId10"/>
    <p:sldId id="335" r:id="rId11"/>
    <p:sldId id="336" r:id="rId12"/>
    <p:sldId id="337" r:id="rId13"/>
    <p:sldId id="338" r:id="rId14"/>
    <p:sldId id="339" r:id="rId15"/>
    <p:sldId id="308" r:id="rId16"/>
    <p:sldId id="311" r:id="rId17"/>
    <p:sldId id="313" r:id="rId18"/>
    <p:sldId id="340" r:id="rId19"/>
    <p:sldId id="341" r:id="rId20"/>
    <p:sldId id="319" r:id="rId21"/>
    <p:sldId id="321" r:id="rId22"/>
    <p:sldId id="322" r:id="rId23"/>
  </p:sldIdLst>
  <p:sldSz cx="12192000" cy="6858000"/>
  <p:notesSz cx="6735763" cy="98663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7B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p:scale>
          <a:sx n="103" d="100"/>
          <a:sy n="103" d="100"/>
        </p:scale>
        <p:origin x="-108"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047899-B784-416C-81B4-6F7F01269400}" type="doc">
      <dgm:prSet loTypeId="urn:microsoft.com/office/officeart/2005/8/layout/hierarchy3" loCatId="relationship" qsTypeId="urn:microsoft.com/office/officeart/2005/8/quickstyle/3d1" qsCatId="3D" csTypeId="urn:microsoft.com/office/officeart/2005/8/colors/accent1_2" csCatId="accent1" phldr="1"/>
      <dgm:spPr/>
      <dgm:t>
        <a:bodyPr/>
        <a:lstStyle/>
        <a:p>
          <a:endParaRPr lang="de-DE"/>
        </a:p>
      </dgm:t>
    </dgm:pt>
    <dgm:pt modelId="{2A4B7B3C-45AF-45C0-8B52-40279D424037}">
      <dgm:prSet phldrT="[Text]"/>
      <dgm:spPr>
        <a:solidFill>
          <a:srgbClr val="002060"/>
        </a:solidFill>
        <a:ln>
          <a:solidFill>
            <a:srgbClr val="002060"/>
          </a:solidFill>
        </a:ln>
      </dgm:spPr>
      <dgm:t>
        <a:bodyPr/>
        <a:lstStyle/>
        <a:p>
          <a:r>
            <a:rPr lang="en-GB" noProof="0" dirty="0" smtClean="0">
              <a:latin typeface="Arial" panose="020B0604020202020204" pitchFamily="34" charset="0"/>
              <a:cs typeface="Arial" panose="020B0604020202020204" pitchFamily="34" charset="0"/>
            </a:rPr>
            <a:t>financial</a:t>
          </a:r>
        </a:p>
        <a:p>
          <a:r>
            <a:rPr lang="de-DE" dirty="0" err="1" smtClean="0">
              <a:latin typeface="Arial" panose="020B0604020202020204" pitchFamily="34" charset="0"/>
              <a:cs typeface="Arial" panose="020B0604020202020204" pitchFamily="34" charset="0"/>
            </a:rPr>
            <a:t>market</a:t>
          </a:r>
          <a:endParaRPr lang="de-DE" dirty="0">
            <a:latin typeface="Arial" panose="020B0604020202020204" pitchFamily="34" charset="0"/>
            <a:cs typeface="Arial" panose="020B0604020202020204" pitchFamily="34" charset="0"/>
          </a:endParaRPr>
        </a:p>
      </dgm:t>
    </dgm:pt>
    <dgm:pt modelId="{4396D439-30D9-414B-B577-1FB723704384}" type="parTrans" cxnId="{EAECB77C-9E35-40AF-AC92-D8BCFEA833C5}">
      <dgm:prSet/>
      <dgm:spPr/>
      <dgm:t>
        <a:bodyPr/>
        <a:lstStyle/>
        <a:p>
          <a:endParaRPr lang="de-DE"/>
        </a:p>
      </dgm:t>
    </dgm:pt>
    <dgm:pt modelId="{651CFB38-C0EC-4EBD-9745-303F836C7036}" type="sibTrans" cxnId="{EAECB77C-9E35-40AF-AC92-D8BCFEA833C5}">
      <dgm:prSet/>
      <dgm:spPr/>
      <dgm:t>
        <a:bodyPr/>
        <a:lstStyle/>
        <a:p>
          <a:endParaRPr lang="de-DE"/>
        </a:p>
      </dgm:t>
    </dgm:pt>
    <dgm:pt modelId="{61C40F36-BDAD-4CA2-AB65-B82C4606E2C6}">
      <dgm:prSet phldrT="[Text]"/>
      <dgm:spPr/>
      <dgm:t>
        <a:bodyPr/>
        <a:lstStyle/>
        <a:p>
          <a:r>
            <a:rPr lang="en-GB" noProof="0" dirty="0" smtClean="0">
              <a:latin typeface="Arial" panose="020B0604020202020204" pitchFamily="34" charset="0"/>
              <a:cs typeface="Arial" panose="020B0604020202020204" pitchFamily="34" charset="0"/>
            </a:rPr>
            <a:t>banking sector</a:t>
          </a:r>
          <a:endParaRPr lang="en-GB" noProof="0" dirty="0">
            <a:latin typeface="Arial" panose="020B0604020202020204" pitchFamily="34" charset="0"/>
            <a:cs typeface="Arial" panose="020B0604020202020204" pitchFamily="34" charset="0"/>
          </a:endParaRPr>
        </a:p>
      </dgm:t>
    </dgm:pt>
    <dgm:pt modelId="{F804E4D1-3313-4D6D-BC46-37E1C95CDE19}" type="parTrans" cxnId="{B8A59671-E1E2-4033-8385-269664C421B1}">
      <dgm:prSet/>
      <dgm:spPr/>
      <dgm:t>
        <a:bodyPr/>
        <a:lstStyle/>
        <a:p>
          <a:endParaRPr lang="de-DE"/>
        </a:p>
      </dgm:t>
    </dgm:pt>
    <dgm:pt modelId="{29688346-212F-478B-B059-48E4FF9F15B4}" type="sibTrans" cxnId="{B8A59671-E1E2-4033-8385-269664C421B1}">
      <dgm:prSet/>
      <dgm:spPr/>
      <dgm:t>
        <a:bodyPr/>
        <a:lstStyle/>
        <a:p>
          <a:endParaRPr lang="de-DE"/>
        </a:p>
      </dgm:t>
    </dgm:pt>
    <dgm:pt modelId="{44261CCF-7785-46CF-A90D-EA61FD462FDA}">
      <dgm:prSet phldrT="[Text]"/>
      <dgm:spPr/>
      <dgm:t>
        <a:bodyPr/>
        <a:lstStyle/>
        <a:p>
          <a:r>
            <a:rPr lang="en-GB" noProof="0" dirty="0" smtClean="0">
              <a:latin typeface="Arial" panose="020B0604020202020204" pitchFamily="34" charset="0"/>
              <a:cs typeface="Arial" panose="020B0604020202020204" pitchFamily="34" charset="0"/>
            </a:rPr>
            <a:t>insurance</a:t>
          </a:r>
        </a:p>
        <a:p>
          <a:r>
            <a:rPr lang="en-GB" noProof="0" dirty="0" smtClean="0">
              <a:latin typeface="Arial" panose="020B0604020202020204" pitchFamily="34" charset="0"/>
              <a:cs typeface="Arial" panose="020B0604020202020204" pitchFamily="34" charset="0"/>
            </a:rPr>
            <a:t>sector</a:t>
          </a:r>
          <a:endParaRPr lang="en-GB" noProof="0" dirty="0">
            <a:latin typeface="Arial" panose="020B0604020202020204" pitchFamily="34" charset="0"/>
            <a:cs typeface="Arial" panose="020B0604020202020204" pitchFamily="34" charset="0"/>
          </a:endParaRPr>
        </a:p>
      </dgm:t>
    </dgm:pt>
    <dgm:pt modelId="{4DE5B7CE-3B33-4866-9B16-BA773BC8CA15}" type="parTrans" cxnId="{7180A927-08F0-4584-9D86-9ACB671AD4B9}">
      <dgm:prSet/>
      <dgm:spPr/>
      <dgm:t>
        <a:bodyPr/>
        <a:lstStyle/>
        <a:p>
          <a:endParaRPr lang="de-DE"/>
        </a:p>
      </dgm:t>
    </dgm:pt>
    <dgm:pt modelId="{6ABAF774-1C68-4C6F-AC1F-9913457CE4D5}" type="sibTrans" cxnId="{7180A927-08F0-4584-9D86-9ACB671AD4B9}">
      <dgm:prSet/>
      <dgm:spPr/>
      <dgm:t>
        <a:bodyPr/>
        <a:lstStyle/>
        <a:p>
          <a:endParaRPr lang="de-DE"/>
        </a:p>
      </dgm:t>
    </dgm:pt>
    <dgm:pt modelId="{5A6ACBCB-E808-437D-867C-8905E1106420}">
      <dgm:prSet phldrT="[Text]"/>
      <dgm:spPr>
        <a:solidFill>
          <a:srgbClr val="002060"/>
        </a:solidFill>
      </dgm:spPr>
      <dgm:t>
        <a:bodyPr/>
        <a:lstStyle/>
        <a:p>
          <a:r>
            <a:rPr lang="de-DE" dirty="0" err="1" smtClean="0">
              <a:latin typeface="Arial" panose="020B0604020202020204" pitchFamily="34" charset="0"/>
              <a:cs typeface="Arial" panose="020B0604020202020204" pitchFamily="34" charset="0"/>
            </a:rPr>
            <a:t>public</a:t>
          </a:r>
          <a:endParaRPr lang="de-DE" dirty="0" smtClean="0">
            <a:latin typeface="Arial" panose="020B0604020202020204" pitchFamily="34" charset="0"/>
            <a:cs typeface="Arial" panose="020B0604020202020204" pitchFamily="34" charset="0"/>
          </a:endParaRPr>
        </a:p>
        <a:p>
          <a:r>
            <a:rPr lang="de-DE" dirty="0" err="1" smtClean="0">
              <a:latin typeface="Arial" panose="020B0604020202020204" pitchFamily="34" charset="0"/>
              <a:cs typeface="Arial" panose="020B0604020202020204" pitchFamily="34" charset="0"/>
            </a:rPr>
            <a:t>finance</a:t>
          </a:r>
          <a:endParaRPr lang="de-DE" dirty="0">
            <a:latin typeface="Arial" panose="020B0604020202020204" pitchFamily="34" charset="0"/>
            <a:cs typeface="Arial" panose="020B0604020202020204" pitchFamily="34" charset="0"/>
          </a:endParaRPr>
        </a:p>
      </dgm:t>
    </dgm:pt>
    <dgm:pt modelId="{F8806C7A-568B-41DD-A8FB-5A7F1111B4FF}" type="parTrans" cxnId="{F44BBB01-7937-4F9A-9C19-0C4CF6E4A574}">
      <dgm:prSet/>
      <dgm:spPr/>
      <dgm:t>
        <a:bodyPr/>
        <a:lstStyle/>
        <a:p>
          <a:endParaRPr lang="de-DE"/>
        </a:p>
      </dgm:t>
    </dgm:pt>
    <dgm:pt modelId="{DE69497F-EF12-4BEF-B3AB-CD2C297FF1B0}" type="sibTrans" cxnId="{F44BBB01-7937-4F9A-9C19-0C4CF6E4A574}">
      <dgm:prSet/>
      <dgm:spPr/>
      <dgm:t>
        <a:bodyPr/>
        <a:lstStyle/>
        <a:p>
          <a:endParaRPr lang="de-DE"/>
        </a:p>
      </dgm:t>
    </dgm:pt>
    <dgm:pt modelId="{4FFC337B-8B5D-4698-BF62-3FF3C890D07E}">
      <dgm:prSet phldrT="[Text]"/>
      <dgm:spPr/>
      <dgm:t>
        <a:bodyPr/>
        <a:lstStyle/>
        <a:p>
          <a:r>
            <a:rPr lang="en-GB" noProof="0" dirty="0" smtClean="0">
              <a:latin typeface="Arial" panose="020B0604020202020204" pitchFamily="34" charset="0"/>
              <a:cs typeface="Arial" panose="020B0604020202020204" pitchFamily="34" charset="0"/>
            </a:rPr>
            <a:t>debt crisis</a:t>
          </a:r>
          <a:endParaRPr lang="en-GB" noProof="0" dirty="0">
            <a:latin typeface="Arial" panose="020B0604020202020204" pitchFamily="34" charset="0"/>
            <a:cs typeface="Arial" panose="020B0604020202020204" pitchFamily="34" charset="0"/>
          </a:endParaRPr>
        </a:p>
      </dgm:t>
    </dgm:pt>
    <dgm:pt modelId="{B4156E81-C383-4FF7-B28C-979633936475}" type="parTrans" cxnId="{977690D7-E813-4C12-B265-B136D2D5C062}">
      <dgm:prSet/>
      <dgm:spPr/>
      <dgm:t>
        <a:bodyPr/>
        <a:lstStyle/>
        <a:p>
          <a:endParaRPr lang="de-DE"/>
        </a:p>
      </dgm:t>
    </dgm:pt>
    <dgm:pt modelId="{F4700907-7620-4732-B325-E4DD8E6AA012}" type="sibTrans" cxnId="{977690D7-E813-4C12-B265-B136D2D5C062}">
      <dgm:prSet/>
      <dgm:spPr/>
      <dgm:t>
        <a:bodyPr/>
        <a:lstStyle/>
        <a:p>
          <a:endParaRPr lang="de-DE"/>
        </a:p>
      </dgm:t>
    </dgm:pt>
    <dgm:pt modelId="{44A2D4A9-623B-442F-AE78-52E7278BAAA8}">
      <dgm:prSet phldrT="[Text]"/>
      <dgm:spPr/>
      <dgm:t>
        <a:bodyPr/>
        <a:lstStyle/>
        <a:p>
          <a:r>
            <a:rPr lang="en-GB" noProof="0" dirty="0" smtClean="0">
              <a:latin typeface="Arial" panose="020B0604020202020204" pitchFamily="34" charset="0"/>
              <a:cs typeface="Arial" panose="020B0604020202020204" pitchFamily="34" charset="0"/>
            </a:rPr>
            <a:t>inefficiency</a:t>
          </a:r>
        </a:p>
        <a:p>
          <a:r>
            <a:rPr lang="en-GB" noProof="0" dirty="0" smtClean="0">
              <a:latin typeface="Arial" panose="020B0604020202020204" pitchFamily="34" charset="0"/>
              <a:cs typeface="Arial" panose="020B0604020202020204" pitchFamily="34" charset="0"/>
            </a:rPr>
            <a:t>administration</a:t>
          </a:r>
          <a:endParaRPr lang="en-GB" noProof="0" dirty="0">
            <a:latin typeface="Arial" panose="020B0604020202020204" pitchFamily="34" charset="0"/>
            <a:cs typeface="Arial" panose="020B0604020202020204" pitchFamily="34" charset="0"/>
          </a:endParaRPr>
        </a:p>
      </dgm:t>
    </dgm:pt>
    <dgm:pt modelId="{D6C9F057-3941-41CD-8976-B2B52762D2B6}" type="parTrans" cxnId="{3D7E9530-9508-45A4-A304-32B777719D00}">
      <dgm:prSet/>
      <dgm:spPr/>
      <dgm:t>
        <a:bodyPr/>
        <a:lstStyle/>
        <a:p>
          <a:endParaRPr lang="de-DE"/>
        </a:p>
      </dgm:t>
    </dgm:pt>
    <dgm:pt modelId="{57EC6582-63B8-428E-B865-C6CA3F507C35}" type="sibTrans" cxnId="{3D7E9530-9508-45A4-A304-32B777719D00}">
      <dgm:prSet/>
      <dgm:spPr/>
      <dgm:t>
        <a:bodyPr/>
        <a:lstStyle/>
        <a:p>
          <a:endParaRPr lang="de-DE"/>
        </a:p>
      </dgm:t>
    </dgm:pt>
    <dgm:pt modelId="{16437DA0-ECB9-46AC-99CC-9DBE0AE87CF4}">
      <dgm:prSet phldrT="[Text]"/>
      <dgm:spPr/>
      <dgm:t>
        <a:bodyPr/>
        <a:lstStyle/>
        <a:p>
          <a:r>
            <a:rPr lang="en-GB" noProof="0" dirty="0" smtClean="0">
              <a:latin typeface="Arial" panose="020B0604020202020204" pitchFamily="34" charset="0"/>
              <a:cs typeface="Arial" panose="020B0604020202020204" pitchFamily="34" charset="0"/>
            </a:rPr>
            <a:t>shadow</a:t>
          </a:r>
        </a:p>
        <a:p>
          <a:r>
            <a:rPr lang="en-GB" noProof="0" dirty="0" smtClean="0">
              <a:latin typeface="Arial" panose="020B0604020202020204" pitchFamily="34" charset="0"/>
              <a:cs typeface="Arial" panose="020B0604020202020204" pitchFamily="34" charset="0"/>
            </a:rPr>
            <a:t> banking</a:t>
          </a:r>
          <a:endParaRPr lang="en-GB" noProof="0" dirty="0">
            <a:latin typeface="Arial" panose="020B0604020202020204" pitchFamily="34" charset="0"/>
            <a:cs typeface="Arial" panose="020B0604020202020204" pitchFamily="34" charset="0"/>
          </a:endParaRPr>
        </a:p>
      </dgm:t>
    </dgm:pt>
    <dgm:pt modelId="{F1DD05B9-6CB1-4C50-9ECC-3E2B1F407A26}" type="parTrans" cxnId="{54F647FD-3D60-45D9-9E79-282B26C10F65}">
      <dgm:prSet/>
      <dgm:spPr/>
      <dgm:t>
        <a:bodyPr/>
        <a:lstStyle/>
        <a:p>
          <a:endParaRPr lang="de-DE"/>
        </a:p>
      </dgm:t>
    </dgm:pt>
    <dgm:pt modelId="{D304E649-7B2A-41AA-99C0-20A1D974A123}" type="sibTrans" cxnId="{54F647FD-3D60-45D9-9E79-282B26C10F65}">
      <dgm:prSet/>
      <dgm:spPr/>
      <dgm:t>
        <a:bodyPr/>
        <a:lstStyle/>
        <a:p>
          <a:endParaRPr lang="de-DE"/>
        </a:p>
      </dgm:t>
    </dgm:pt>
    <dgm:pt modelId="{7BBB5921-4F8E-407C-9740-E56331C34EA8}">
      <dgm:prSet phldrT="[Text]"/>
      <dgm:spPr>
        <a:solidFill>
          <a:srgbClr val="002060"/>
        </a:solidFill>
      </dgm:spPr>
      <dgm:t>
        <a:bodyPr/>
        <a:lstStyle/>
        <a:p>
          <a:r>
            <a:rPr lang="de-DE" dirty="0" err="1" smtClean="0">
              <a:latin typeface="Arial" panose="020B0604020202020204" pitchFamily="34" charset="0"/>
              <a:cs typeface="Arial" panose="020B0604020202020204" pitchFamily="34" charset="0"/>
            </a:rPr>
            <a:t>political</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crisis</a:t>
          </a:r>
          <a:endParaRPr lang="de-DE" dirty="0">
            <a:latin typeface="Arial" panose="020B0604020202020204" pitchFamily="34" charset="0"/>
            <a:cs typeface="Arial" panose="020B0604020202020204" pitchFamily="34" charset="0"/>
          </a:endParaRPr>
        </a:p>
      </dgm:t>
    </dgm:pt>
    <dgm:pt modelId="{D368EA0D-958A-4123-8992-03A2ED6100C8}" type="parTrans" cxnId="{53C2C73E-0925-4FD2-A4B5-13D02E7F3B42}">
      <dgm:prSet/>
      <dgm:spPr/>
      <dgm:t>
        <a:bodyPr/>
        <a:lstStyle/>
        <a:p>
          <a:endParaRPr lang="en-GB"/>
        </a:p>
      </dgm:t>
    </dgm:pt>
    <dgm:pt modelId="{5C73CEA0-359A-4958-823E-02293EFD613C}" type="sibTrans" cxnId="{53C2C73E-0925-4FD2-A4B5-13D02E7F3B42}">
      <dgm:prSet/>
      <dgm:spPr/>
      <dgm:t>
        <a:bodyPr/>
        <a:lstStyle/>
        <a:p>
          <a:endParaRPr lang="en-GB"/>
        </a:p>
      </dgm:t>
    </dgm:pt>
    <dgm:pt modelId="{0004093D-6C74-4C9C-9E3E-2C95CDC713D0}">
      <dgm:prSet phldrT="[Text]"/>
      <dgm:spPr/>
      <dgm:t>
        <a:bodyPr/>
        <a:lstStyle/>
        <a:p>
          <a:r>
            <a:rPr lang="en-GB" noProof="0" dirty="0" smtClean="0">
              <a:latin typeface="Arial" panose="020B0604020202020204" pitchFamily="34" charset="0"/>
              <a:cs typeface="Arial" panose="020B0604020202020204" pitchFamily="34" charset="0"/>
            </a:rPr>
            <a:t>political instability</a:t>
          </a:r>
          <a:endParaRPr lang="en-GB" noProof="0" dirty="0">
            <a:latin typeface="Arial" panose="020B0604020202020204" pitchFamily="34" charset="0"/>
            <a:cs typeface="Arial" panose="020B0604020202020204" pitchFamily="34" charset="0"/>
          </a:endParaRPr>
        </a:p>
      </dgm:t>
    </dgm:pt>
    <dgm:pt modelId="{99AF6DA9-E19C-4344-B26D-3E0CC7682BA3}" type="parTrans" cxnId="{7FC3163C-BD95-494C-9801-B1046DBF1D72}">
      <dgm:prSet/>
      <dgm:spPr/>
      <dgm:t>
        <a:bodyPr/>
        <a:lstStyle/>
        <a:p>
          <a:endParaRPr lang="en-GB"/>
        </a:p>
      </dgm:t>
    </dgm:pt>
    <dgm:pt modelId="{FFB61C9B-A42E-4D25-9995-1130162BEE80}" type="sibTrans" cxnId="{7FC3163C-BD95-494C-9801-B1046DBF1D72}">
      <dgm:prSet/>
      <dgm:spPr/>
      <dgm:t>
        <a:bodyPr/>
        <a:lstStyle/>
        <a:p>
          <a:endParaRPr lang="en-GB"/>
        </a:p>
      </dgm:t>
    </dgm:pt>
    <dgm:pt modelId="{79B6670C-0883-4B06-8E79-120D42DF2E4D}">
      <dgm:prSet phldrT="[Text]"/>
      <dgm:spPr/>
      <dgm:t>
        <a:bodyPr/>
        <a:lstStyle/>
        <a:p>
          <a:r>
            <a:rPr lang="en-GB" noProof="0" dirty="0" smtClean="0">
              <a:latin typeface="Arial" panose="020B0604020202020204" pitchFamily="34" charset="0"/>
              <a:cs typeface="Arial" panose="020B0604020202020204" pitchFamily="34" charset="0"/>
            </a:rPr>
            <a:t>democratic </a:t>
          </a:r>
        </a:p>
        <a:p>
          <a:r>
            <a:rPr lang="en-GB" noProof="0" dirty="0" smtClean="0">
              <a:latin typeface="Arial" panose="020B0604020202020204" pitchFamily="34" charset="0"/>
              <a:cs typeface="Arial" panose="020B0604020202020204" pitchFamily="34" charset="0"/>
            </a:rPr>
            <a:t>legitimation</a:t>
          </a:r>
          <a:endParaRPr lang="en-GB" noProof="0" dirty="0">
            <a:latin typeface="Arial" panose="020B0604020202020204" pitchFamily="34" charset="0"/>
            <a:cs typeface="Arial" panose="020B0604020202020204" pitchFamily="34" charset="0"/>
          </a:endParaRPr>
        </a:p>
      </dgm:t>
    </dgm:pt>
    <dgm:pt modelId="{F96B53AD-98CA-4809-B788-2A504D883AAA}" type="parTrans" cxnId="{2FBEA501-B875-4A13-AF69-DE0C8B1D993B}">
      <dgm:prSet/>
      <dgm:spPr/>
      <dgm:t>
        <a:bodyPr/>
        <a:lstStyle/>
        <a:p>
          <a:endParaRPr lang="de-DE"/>
        </a:p>
      </dgm:t>
    </dgm:pt>
    <dgm:pt modelId="{747D1CCA-0B79-403C-ABE1-6A51BBF98E21}" type="sibTrans" cxnId="{2FBEA501-B875-4A13-AF69-DE0C8B1D993B}">
      <dgm:prSet/>
      <dgm:spPr/>
      <dgm:t>
        <a:bodyPr/>
        <a:lstStyle/>
        <a:p>
          <a:endParaRPr lang="en-GB"/>
        </a:p>
      </dgm:t>
    </dgm:pt>
    <dgm:pt modelId="{433482AE-9057-4C58-B2DF-A46B7A457A7A}">
      <dgm:prSet phldrT="[Text]"/>
      <dgm:spPr>
        <a:solidFill>
          <a:srgbClr val="008000"/>
        </a:solidFill>
      </dgm:spPr>
      <dgm:t>
        <a:bodyPr/>
        <a:lstStyle/>
        <a:p>
          <a:r>
            <a:rPr lang="en-GB" noProof="0" dirty="0" smtClean="0">
              <a:latin typeface="Arial" panose="020B0604020202020204" pitchFamily="34" charset="0"/>
              <a:cs typeface="Arial" panose="020B0604020202020204" pitchFamily="34" charset="0"/>
            </a:rPr>
            <a:t>real</a:t>
          </a:r>
        </a:p>
        <a:p>
          <a:r>
            <a:rPr lang="en-GB" noProof="0" dirty="0" smtClean="0">
              <a:latin typeface="Arial" panose="020B0604020202020204" pitchFamily="34" charset="0"/>
              <a:cs typeface="Arial" panose="020B0604020202020204" pitchFamily="34" charset="0"/>
            </a:rPr>
            <a:t>economy</a:t>
          </a:r>
        </a:p>
      </dgm:t>
    </dgm:pt>
    <dgm:pt modelId="{4AEA8136-BB36-4DC3-BDBA-30DF7492DB4B}" type="parTrans" cxnId="{832D3BF7-816D-44AB-8CFF-0572D95887B4}">
      <dgm:prSet/>
      <dgm:spPr/>
      <dgm:t>
        <a:bodyPr/>
        <a:lstStyle/>
        <a:p>
          <a:endParaRPr lang="en-GB"/>
        </a:p>
      </dgm:t>
    </dgm:pt>
    <dgm:pt modelId="{D0C00C1C-16BA-4906-9F94-B14D3CBC2032}" type="sibTrans" cxnId="{832D3BF7-816D-44AB-8CFF-0572D95887B4}">
      <dgm:prSet/>
      <dgm:spPr/>
      <dgm:t>
        <a:bodyPr/>
        <a:lstStyle/>
        <a:p>
          <a:endParaRPr lang="en-GB"/>
        </a:p>
      </dgm:t>
    </dgm:pt>
    <dgm:pt modelId="{BD6F40D3-693C-43E8-9864-0BE9134F2DEB}">
      <dgm:prSet phldrT="[Text]"/>
      <dgm:spPr/>
      <dgm:t>
        <a:bodyPr/>
        <a:lstStyle/>
        <a:p>
          <a:r>
            <a:rPr lang="en-GB" noProof="0" dirty="0" smtClean="0">
              <a:latin typeface="Arial" panose="020B0604020202020204" pitchFamily="34" charset="0"/>
              <a:cs typeface="Arial" panose="020B0604020202020204" pitchFamily="34" charset="0"/>
            </a:rPr>
            <a:t>competitiveness</a:t>
          </a:r>
        </a:p>
      </dgm:t>
    </dgm:pt>
    <dgm:pt modelId="{60CD3AAE-4578-4E4F-AD2D-836FE75D5EB6}" type="parTrans" cxnId="{A1A772DD-3D73-471F-967B-F9C7550A66DE}">
      <dgm:prSet/>
      <dgm:spPr/>
      <dgm:t>
        <a:bodyPr/>
        <a:lstStyle/>
        <a:p>
          <a:endParaRPr lang="en-GB"/>
        </a:p>
      </dgm:t>
    </dgm:pt>
    <dgm:pt modelId="{00A51ABC-2D7C-47B5-B7CB-6ACE6EEE4A08}" type="sibTrans" cxnId="{A1A772DD-3D73-471F-967B-F9C7550A66DE}">
      <dgm:prSet/>
      <dgm:spPr/>
      <dgm:t>
        <a:bodyPr/>
        <a:lstStyle/>
        <a:p>
          <a:endParaRPr lang="en-GB"/>
        </a:p>
      </dgm:t>
    </dgm:pt>
    <dgm:pt modelId="{12C8B6D8-01CB-4B99-9DB6-626BD4B5337D}">
      <dgm:prSet/>
      <dgm:spPr>
        <a:solidFill>
          <a:srgbClr val="002060"/>
        </a:solidFill>
      </dgm:spPr>
      <dgm:t>
        <a:bodyPr/>
        <a:lstStyle/>
        <a:p>
          <a:r>
            <a:rPr lang="en-GB" dirty="0" smtClean="0">
              <a:latin typeface="Arial" panose="020B0604020202020204" pitchFamily="34" charset="0"/>
              <a:cs typeface="Arial" panose="020B0604020202020204" pitchFamily="34" charset="0"/>
            </a:rPr>
            <a:t>social crisis</a:t>
          </a:r>
          <a:endParaRPr lang="en-GB" dirty="0">
            <a:latin typeface="Arial" panose="020B0604020202020204" pitchFamily="34" charset="0"/>
            <a:cs typeface="Arial" panose="020B0604020202020204" pitchFamily="34" charset="0"/>
          </a:endParaRPr>
        </a:p>
      </dgm:t>
    </dgm:pt>
    <dgm:pt modelId="{D826E6FB-AF91-4DBC-9E85-58CC3E888F82}" type="parTrans" cxnId="{034E4526-2829-4A7A-A47E-B3D6D2D26C8D}">
      <dgm:prSet/>
      <dgm:spPr/>
      <dgm:t>
        <a:bodyPr/>
        <a:lstStyle/>
        <a:p>
          <a:endParaRPr lang="en-GB"/>
        </a:p>
      </dgm:t>
    </dgm:pt>
    <dgm:pt modelId="{E2163049-964A-4AA8-964B-70753C5630F8}" type="sibTrans" cxnId="{034E4526-2829-4A7A-A47E-B3D6D2D26C8D}">
      <dgm:prSet/>
      <dgm:spPr/>
      <dgm:t>
        <a:bodyPr/>
        <a:lstStyle/>
        <a:p>
          <a:endParaRPr lang="en-GB"/>
        </a:p>
      </dgm:t>
    </dgm:pt>
    <dgm:pt modelId="{07EFFF37-9521-4AFE-A6AB-CD11764EB026}">
      <dgm:prSet/>
      <dgm:spPr/>
      <dgm:t>
        <a:bodyPr/>
        <a:lstStyle/>
        <a:p>
          <a:r>
            <a:rPr lang="en-GB" dirty="0" smtClean="0">
              <a:latin typeface="Arial" panose="020B0604020202020204" pitchFamily="34" charset="0"/>
              <a:cs typeface="Arial" panose="020B0604020202020204" pitchFamily="34" charset="0"/>
            </a:rPr>
            <a:t>poverty</a:t>
          </a:r>
          <a:endParaRPr lang="en-GB" dirty="0">
            <a:latin typeface="Arial" panose="020B0604020202020204" pitchFamily="34" charset="0"/>
            <a:cs typeface="Arial" panose="020B0604020202020204" pitchFamily="34" charset="0"/>
          </a:endParaRPr>
        </a:p>
      </dgm:t>
    </dgm:pt>
    <dgm:pt modelId="{40A9688E-6F53-48C0-AC5A-5BE6F9AEC413}" type="parTrans" cxnId="{D5027F35-0EAC-48F6-95A3-FB72D5ACDAA0}">
      <dgm:prSet/>
      <dgm:spPr/>
      <dgm:t>
        <a:bodyPr/>
        <a:lstStyle/>
        <a:p>
          <a:endParaRPr lang="en-GB"/>
        </a:p>
      </dgm:t>
    </dgm:pt>
    <dgm:pt modelId="{E888AF2A-03D6-4540-9676-3A18D6FFB17E}" type="sibTrans" cxnId="{D5027F35-0EAC-48F6-95A3-FB72D5ACDAA0}">
      <dgm:prSet/>
      <dgm:spPr/>
      <dgm:t>
        <a:bodyPr/>
        <a:lstStyle/>
        <a:p>
          <a:endParaRPr lang="en-GB"/>
        </a:p>
      </dgm:t>
    </dgm:pt>
    <dgm:pt modelId="{FCF0D8E1-78D9-4BB2-AB63-17E819E3D816}">
      <dgm:prSet/>
      <dgm:spPr/>
      <dgm:t>
        <a:bodyPr/>
        <a:lstStyle/>
        <a:p>
          <a:r>
            <a:rPr lang="en-GB" noProof="0" smtClean="0">
              <a:latin typeface="Arial" panose="020B0604020202020204" pitchFamily="34" charset="0"/>
              <a:cs typeface="Arial" panose="020B0604020202020204" pitchFamily="34" charset="0"/>
            </a:rPr>
            <a:t>unemployment</a:t>
          </a:r>
          <a:endParaRPr lang="en-GB" noProof="0" dirty="0">
            <a:latin typeface="Arial" panose="020B0604020202020204" pitchFamily="34" charset="0"/>
            <a:cs typeface="Arial" panose="020B0604020202020204" pitchFamily="34" charset="0"/>
          </a:endParaRPr>
        </a:p>
      </dgm:t>
    </dgm:pt>
    <dgm:pt modelId="{F2175098-6002-4F79-BEE9-5E68048B4DB6}" type="parTrans" cxnId="{B01B0443-3A5F-4CA3-BCC9-5A78614FE395}">
      <dgm:prSet/>
      <dgm:spPr/>
      <dgm:t>
        <a:bodyPr/>
        <a:lstStyle/>
        <a:p>
          <a:endParaRPr lang="en-GB"/>
        </a:p>
      </dgm:t>
    </dgm:pt>
    <dgm:pt modelId="{F53B9412-6583-4A23-9486-D8677EE9DE88}" type="sibTrans" cxnId="{B01B0443-3A5F-4CA3-BCC9-5A78614FE395}">
      <dgm:prSet/>
      <dgm:spPr/>
      <dgm:t>
        <a:bodyPr/>
        <a:lstStyle/>
        <a:p>
          <a:endParaRPr lang="en-GB"/>
        </a:p>
      </dgm:t>
    </dgm:pt>
    <dgm:pt modelId="{DEF83A45-647D-4AFB-BE08-6A1F0D632BD2}">
      <dgm:prSet/>
      <dgm:spPr/>
      <dgm:t>
        <a:bodyPr/>
        <a:lstStyle/>
        <a:p>
          <a:r>
            <a:rPr lang="en-GB" dirty="0" smtClean="0">
              <a:latin typeface="Arial" panose="020B0604020202020204" pitchFamily="34" charset="0"/>
              <a:cs typeface="Arial" panose="020B0604020202020204" pitchFamily="34" charset="0"/>
            </a:rPr>
            <a:t>Investment</a:t>
          </a:r>
          <a:endParaRPr lang="en-GB" dirty="0">
            <a:latin typeface="Arial" panose="020B0604020202020204" pitchFamily="34" charset="0"/>
            <a:cs typeface="Arial" panose="020B0604020202020204" pitchFamily="34" charset="0"/>
          </a:endParaRPr>
        </a:p>
      </dgm:t>
    </dgm:pt>
    <dgm:pt modelId="{107F35DB-4F1F-41E8-8D39-5FBD2856FF52}" type="parTrans" cxnId="{74935FCB-CD8B-43E0-8645-8D76D8ACB9FD}">
      <dgm:prSet/>
      <dgm:spPr/>
      <dgm:t>
        <a:bodyPr/>
        <a:lstStyle/>
        <a:p>
          <a:endParaRPr lang="en-GB"/>
        </a:p>
      </dgm:t>
    </dgm:pt>
    <dgm:pt modelId="{096431E8-9A39-48F7-B265-6E9F8E7440F4}" type="sibTrans" cxnId="{74935FCB-CD8B-43E0-8645-8D76D8ACB9FD}">
      <dgm:prSet/>
      <dgm:spPr/>
      <dgm:t>
        <a:bodyPr/>
        <a:lstStyle/>
        <a:p>
          <a:endParaRPr lang="en-GB"/>
        </a:p>
      </dgm:t>
    </dgm:pt>
    <dgm:pt modelId="{9C1022FE-4199-46BE-B910-967DEA7CB299}" type="pres">
      <dgm:prSet presAssocID="{1B047899-B784-416C-81B4-6F7F01269400}" presName="diagram" presStyleCnt="0">
        <dgm:presLayoutVars>
          <dgm:chPref val="1"/>
          <dgm:dir/>
          <dgm:animOne val="branch"/>
          <dgm:animLvl val="lvl"/>
          <dgm:resizeHandles/>
        </dgm:presLayoutVars>
      </dgm:prSet>
      <dgm:spPr/>
      <dgm:t>
        <a:bodyPr/>
        <a:lstStyle/>
        <a:p>
          <a:endParaRPr lang="de-DE"/>
        </a:p>
      </dgm:t>
    </dgm:pt>
    <dgm:pt modelId="{895A45C9-D6AF-4CE9-AD15-DF548CB4B954}" type="pres">
      <dgm:prSet presAssocID="{2A4B7B3C-45AF-45C0-8B52-40279D424037}" presName="root" presStyleCnt="0"/>
      <dgm:spPr/>
    </dgm:pt>
    <dgm:pt modelId="{E8E75F42-BE36-440F-8222-B34BFFC15ED4}" type="pres">
      <dgm:prSet presAssocID="{2A4B7B3C-45AF-45C0-8B52-40279D424037}" presName="rootComposite" presStyleCnt="0"/>
      <dgm:spPr/>
    </dgm:pt>
    <dgm:pt modelId="{E10079CF-04B6-4EA9-97A2-AEE93D3F4BCB}" type="pres">
      <dgm:prSet presAssocID="{2A4B7B3C-45AF-45C0-8B52-40279D424037}" presName="rootText" presStyleLbl="node1" presStyleIdx="0" presStyleCnt="5"/>
      <dgm:spPr/>
      <dgm:t>
        <a:bodyPr/>
        <a:lstStyle/>
        <a:p>
          <a:endParaRPr lang="de-DE"/>
        </a:p>
      </dgm:t>
    </dgm:pt>
    <dgm:pt modelId="{B63709AC-A270-44E6-9A89-2BA8F70FA89A}" type="pres">
      <dgm:prSet presAssocID="{2A4B7B3C-45AF-45C0-8B52-40279D424037}" presName="rootConnector" presStyleLbl="node1" presStyleIdx="0" presStyleCnt="5"/>
      <dgm:spPr/>
      <dgm:t>
        <a:bodyPr/>
        <a:lstStyle/>
        <a:p>
          <a:endParaRPr lang="de-DE"/>
        </a:p>
      </dgm:t>
    </dgm:pt>
    <dgm:pt modelId="{808DA0A2-7491-4203-B987-D54304820159}" type="pres">
      <dgm:prSet presAssocID="{2A4B7B3C-45AF-45C0-8B52-40279D424037}" presName="childShape" presStyleCnt="0"/>
      <dgm:spPr/>
    </dgm:pt>
    <dgm:pt modelId="{9EF4EBEE-81AD-40B3-B14B-A2D524EE8B2C}" type="pres">
      <dgm:prSet presAssocID="{F804E4D1-3313-4D6D-BC46-37E1C95CDE19}" presName="Name13" presStyleLbl="parChTrans1D2" presStyleIdx="0" presStyleCnt="11"/>
      <dgm:spPr/>
      <dgm:t>
        <a:bodyPr/>
        <a:lstStyle/>
        <a:p>
          <a:endParaRPr lang="de-DE"/>
        </a:p>
      </dgm:t>
    </dgm:pt>
    <dgm:pt modelId="{00613325-B931-47E4-B708-44638EC6DAB9}" type="pres">
      <dgm:prSet presAssocID="{61C40F36-BDAD-4CA2-AB65-B82C4606E2C6}" presName="childText" presStyleLbl="bgAcc1" presStyleIdx="0" presStyleCnt="11">
        <dgm:presLayoutVars>
          <dgm:bulletEnabled val="1"/>
        </dgm:presLayoutVars>
      </dgm:prSet>
      <dgm:spPr/>
      <dgm:t>
        <a:bodyPr/>
        <a:lstStyle/>
        <a:p>
          <a:endParaRPr lang="de-DE"/>
        </a:p>
      </dgm:t>
    </dgm:pt>
    <dgm:pt modelId="{CDE27854-14BD-4ECB-8B4F-8F75ECF606D9}" type="pres">
      <dgm:prSet presAssocID="{4DE5B7CE-3B33-4866-9B16-BA773BC8CA15}" presName="Name13" presStyleLbl="parChTrans1D2" presStyleIdx="1" presStyleCnt="11"/>
      <dgm:spPr/>
      <dgm:t>
        <a:bodyPr/>
        <a:lstStyle/>
        <a:p>
          <a:endParaRPr lang="de-DE"/>
        </a:p>
      </dgm:t>
    </dgm:pt>
    <dgm:pt modelId="{3C8DEBA9-98A2-41F7-A4E0-C7EFB5F4C7BC}" type="pres">
      <dgm:prSet presAssocID="{44261CCF-7785-46CF-A90D-EA61FD462FDA}" presName="childText" presStyleLbl="bgAcc1" presStyleIdx="1" presStyleCnt="11" custLinFactNeighborX="1400" custLinFactNeighborY="98419">
        <dgm:presLayoutVars>
          <dgm:bulletEnabled val="1"/>
        </dgm:presLayoutVars>
      </dgm:prSet>
      <dgm:spPr/>
      <dgm:t>
        <a:bodyPr/>
        <a:lstStyle/>
        <a:p>
          <a:endParaRPr lang="de-DE"/>
        </a:p>
      </dgm:t>
    </dgm:pt>
    <dgm:pt modelId="{1F8E807E-A0F7-42E7-BBB0-4EA1D2883C1F}" type="pres">
      <dgm:prSet presAssocID="{F1DD05B9-6CB1-4C50-9ECC-3E2B1F407A26}" presName="Name13" presStyleLbl="parChTrans1D2" presStyleIdx="2" presStyleCnt="11"/>
      <dgm:spPr/>
      <dgm:t>
        <a:bodyPr/>
        <a:lstStyle/>
        <a:p>
          <a:endParaRPr lang="en-GB"/>
        </a:p>
      </dgm:t>
    </dgm:pt>
    <dgm:pt modelId="{4E0C35FC-2354-4FD5-A006-13DFFF92B0FA}" type="pres">
      <dgm:prSet presAssocID="{16437DA0-ECB9-46AC-99CC-9DBE0AE87CF4}" presName="childText" presStyleLbl="bgAcc1" presStyleIdx="2" presStyleCnt="11" custLinFactY="-38911" custLinFactNeighborX="1325" custLinFactNeighborY="-100000">
        <dgm:presLayoutVars>
          <dgm:bulletEnabled val="1"/>
        </dgm:presLayoutVars>
      </dgm:prSet>
      <dgm:spPr/>
      <dgm:t>
        <a:bodyPr/>
        <a:lstStyle/>
        <a:p>
          <a:endParaRPr lang="de-DE"/>
        </a:p>
      </dgm:t>
    </dgm:pt>
    <dgm:pt modelId="{5096D50D-B97A-4E10-A748-1FBB0914BC43}" type="pres">
      <dgm:prSet presAssocID="{5A6ACBCB-E808-437D-867C-8905E1106420}" presName="root" presStyleCnt="0"/>
      <dgm:spPr/>
    </dgm:pt>
    <dgm:pt modelId="{A3DC0C5C-9F8C-4FB3-B9E8-E270208C891F}" type="pres">
      <dgm:prSet presAssocID="{5A6ACBCB-E808-437D-867C-8905E1106420}" presName="rootComposite" presStyleCnt="0"/>
      <dgm:spPr/>
    </dgm:pt>
    <dgm:pt modelId="{4CB1F300-8728-4FA6-A543-F73A4AA6BA30}" type="pres">
      <dgm:prSet presAssocID="{5A6ACBCB-E808-437D-867C-8905E1106420}" presName="rootText" presStyleLbl="node1" presStyleIdx="1" presStyleCnt="5"/>
      <dgm:spPr/>
      <dgm:t>
        <a:bodyPr/>
        <a:lstStyle/>
        <a:p>
          <a:endParaRPr lang="de-DE"/>
        </a:p>
      </dgm:t>
    </dgm:pt>
    <dgm:pt modelId="{E4B0AE97-61F7-49AA-850D-FE66935F8C26}" type="pres">
      <dgm:prSet presAssocID="{5A6ACBCB-E808-437D-867C-8905E1106420}" presName="rootConnector" presStyleLbl="node1" presStyleIdx="1" presStyleCnt="5"/>
      <dgm:spPr/>
      <dgm:t>
        <a:bodyPr/>
        <a:lstStyle/>
        <a:p>
          <a:endParaRPr lang="de-DE"/>
        </a:p>
      </dgm:t>
    </dgm:pt>
    <dgm:pt modelId="{F778C7D8-2317-42D8-96C0-06CA0795F60C}" type="pres">
      <dgm:prSet presAssocID="{5A6ACBCB-E808-437D-867C-8905E1106420}" presName="childShape" presStyleCnt="0"/>
      <dgm:spPr/>
    </dgm:pt>
    <dgm:pt modelId="{E74BDFA7-37BC-4295-ACFA-47753B1FBABD}" type="pres">
      <dgm:prSet presAssocID="{B4156E81-C383-4FF7-B28C-979633936475}" presName="Name13" presStyleLbl="parChTrans1D2" presStyleIdx="3" presStyleCnt="11"/>
      <dgm:spPr/>
      <dgm:t>
        <a:bodyPr/>
        <a:lstStyle/>
        <a:p>
          <a:endParaRPr lang="de-DE"/>
        </a:p>
      </dgm:t>
    </dgm:pt>
    <dgm:pt modelId="{6B4A17DF-70EA-4887-96BB-AB37E1FEBDCD}" type="pres">
      <dgm:prSet presAssocID="{4FFC337B-8B5D-4698-BF62-3FF3C890D07E}" presName="childText" presStyleLbl="bgAcc1" presStyleIdx="3" presStyleCnt="11">
        <dgm:presLayoutVars>
          <dgm:bulletEnabled val="1"/>
        </dgm:presLayoutVars>
      </dgm:prSet>
      <dgm:spPr/>
      <dgm:t>
        <a:bodyPr/>
        <a:lstStyle/>
        <a:p>
          <a:endParaRPr lang="de-DE"/>
        </a:p>
      </dgm:t>
    </dgm:pt>
    <dgm:pt modelId="{D42371BC-241B-463D-A70C-3FE903AB9FEC}" type="pres">
      <dgm:prSet presAssocID="{D6C9F057-3941-41CD-8976-B2B52762D2B6}" presName="Name13" presStyleLbl="parChTrans1D2" presStyleIdx="4" presStyleCnt="11"/>
      <dgm:spPr/>
      <dgm:t>
        <a:bodyPr/>
        <a:lstStyle/>
        <a:p>
          <a:endParaRPr lang="de-DE"/>
        </a:p>
      </dgm:t>
    </dgm:pt>
    <dgm:pt modelId="{8F8DB7CA-33CA-47E9-BE9D-71E1DC9D3CC2}" type="pres">
      <dgm:prSet presAssocID="{44A2D4A9-623B-442F-AE78-52E7278BAAA8}" presName="childText" presStyleLbl="bgAcc1" presStyleIdx="4" presStyleCnt="11">
        <dgm:presLayoutVars>
          <dgm:bulletEnabled val="1"/>
        </dgm:presLayoutVars>
      </dgm:prSet>
      <dgm:spPr/>
      <dgm:t>
        <a:bodyPr/>
        <a:lstStyle/>
        <a:p>
          <a:endParaRPr lang="de-DE"/>
        </a:p>
      </dgm:t>
    </dgm:pt>
    <dgm:pt modelId="{496A2DAA-900F-422B-A65F-11E75F5039B5}" type="pres">
      <dgm:prSet presAssocID="{7BBB5921-4F8E-407C-9740-E56331C34EA8}" presName="root" presStyleCnt="0"/>
      <dgm:spPr/>
    </dgm:pt>
    <dgm:pt modelId="{F7203762-B098-48F5-A6D1-3C560939A5EB}" type="pres">
      <dgm:prSet presAssocID="{7BBB5921-4F8E-407C-9740-E56331C34EA8}" presName="rootComposite" presStyleCnt="0"/>
      <dgm:spPr/>
    </dgm:pt>
    <dgm:pt modelId="{D1717541-9E08-4DF4-9780-7D758616A56F}" type="pres">
      <dgm:prSet presAssocID="{7BBB5921-4F8E-407C-9740-E56331C34EA8}" presName="rootText" presStyleLbl="node1" presStyleIdx="2" presStyleCnt="5"/>
      <dgm:spPr/>
      <dgm:t>
        <a:bodyPr/>
        <a:lstStyle/>
        <a:p>
          <a:endParaRPr lang="en-GB"/>
        </a:p>
      </dgm:t>
    </dgm:pt>
    <dgm:pt modelId="{2915A6AF-6499-446B-A688-B89334E961D5}" type="pres">
      <dgm:prSet presAssocID="{7BBB5921-4F8E-407C-9740-E56331C34EA8}" presName="rootConnector" presStyleLbl="node1" presStyleIdx="2" presStyleCnt="5"/>
      <dgm:spPr/>
      <dgm:t>
        <a:bodyPr/>
        <a:lstStyle/>
        <a:p>
          <a:endParaRPr lang="en-GB"/>
        </a:p>
      </dgm:t>
    </dgm:pt>
    <dgm:pt modelId="{F76D7CA8-7A1F-4507-BBC7-F9DCE9B27764}" type="pres">
      <dgm:prSet presAssocID="{7BBB5921-4F8E-407C-9740-E56331C34EA8}" presName="childShape" presStyleCnt="0"/>
      <dgm:spPr/>
    </dgm:pt>
    <dgm:pt modelId="{1DDB6376-EAEB-449F-A436-3BD9319EBE04}" type="pres">
      <dgm:prSet presAssocID="{99AF6DA9-E19C-4344-B26D-3E0CC7682BA3}" presName="Name13" presStyleLbl="parChTrans1D2" presStyleIdx="5" presStyleCnt="11"/>
      <dgm:spPr/>
      <dgm:t>
        <a:bodyPr/>
        <a:lstStyle/>
        <a:p>
          <a:endParaRPr lang="en-GB"/>
        </a:p>
      </dgm:t>
    </dgm:pt>
    <dgm:pt modelId="{7FECEEB5-84AA-4D89-A876-0D5134102787}" type="pres">
      <dgm:prSet presAssocID="{0004093D-6C74-4C9C-9E3E-2C95CDC713D0}" presName="childText" presStyleLbl="bgAcc1" presStyleIdx="5" presStyleCnt="11">
        <dgm:presLayoutVars>
          <dgm:bulletEnabled val="1"/>
        </dgm:presLayoutVars>
      </dgm:prSet>
      <dgm:spPr/>
      <dgm:t>
        <a:bodyPr/>
        <a:lstStyle/>
        <a:p>
          <a:endParaRPr lang="en-GB"/>
        </a:p>
      </dgm:t>
    </dgm:pt>
    <dgm:pt modelId="{29E4B93B-A1AD-49A3-8EA1-DDCC9F02440C}" type="pres">
      <dgm:prSet presAssocID="{F96B53AD-98CA-4809-B788-2A504D883AAA}" presName="Name13" presStyleLbl="parChTrans1D2" presStyleIdx="6" presStyleCnt="11"/>
      <dgm:spPr/>
      <dgm:t>
        <a:bodyPr/>
        <a:lstStyle/>
        <a:p>
          <a:endParaRPr lang="en-GB"/>
        </a:p>
      </dgm:t>
    </dgm:pt>
    <dgm:pt modelId="{A7312FF5-4383-415C-9AEC-9929E3289F87}" type="pres">
      <dgm:prSet presAssocID="{79B6670C-0883-4B06-8E79-120D42DF2E4D}" presName="childText" presStyleLbl="bgAcc1" presStyleIdx="6" presStyleCnt="11">
        <dgm:presLayoutVars>
          <dgm:bulletEnabled val="1"/>
        </dgm:presLayoutVars>
      </dgm:prSet>
      <dgm:spPr/>
      <dgm:t>
        <a:bodyPr/>
        <a:lstStyle/>
        <a:p>
          <a:endParaRPr lang="en-GB"/>
        </a:p>
      </dgm:t>
    </dgm:pt>
    <dgm:pt modelId="{3AF35575-CAFB-40FE-9EF3-2AB49C674D6C}" type="pres">
      <dgm:prSet presAssocID="{12C8B6D8-01CB-4B99-9DB6-626BD4B5337D}" presName="root" presStyleCnt="0"/>
      <dgm:spPr/>
    </dgm:pt>
    <dgm:pt modelId="{D2C2EDC6-AD66-4A49-BE16-34B99C956ED9}" type="pres">
      <dgm:prSet presAssocID="{12C8B6D8-01CB-4B99-9DB6-626BD4B5337D}" presName="rootComposite" presStyleCnt="0"/>
      <dgm:spPr/>
    </dgm:pt>
    <dgm:pt modelId="{7EEDE5D3-5FCA-4B38-82A0-EC2C829E9277}" type="pres">
      <dgm:prSet presAssocID="{12C8B6D8-01CB-4B99-9DB6-626BD4B5337D}" presName="rootText" presStyleLbl="node1" presStyleIdx="3" presStyleCnt="5"/>
      <dgm:spPr/>
      <dgm:t>
        <a:bodyPr/>
        <a:lstStyle/>
        <a:p>
          <a:endParaRPr lang="en-GB"/>
        </a:p>
      </dgm:t>
    </dgm:pt>
    <dgm:pt modelId="{9A044933-C3EC-421C-9187-90240E36CE8F}" type="pres">
      <dgm:prSet presAssocID="{12C8B6D8-01CB-4B99-9DB6-626BD4B5337D}" presName="rootConnector" presStyleLbl="node1" presStyleIdx="3" presStyleCnt="5"/>
      <dgm:spPr/>
      <dgm:t>
        <a:bodyPr/>
        <a:lstStyle/>
        <a:p>
          <a:endParaRPr lang="en-GB"/>
        </a:p>
      </dgm:t>
    </dgm:pt>
    <dgm:pt modelId="{2D5D6556-BD29-4173-863B-E0D691D837DB}" type="pres">
      <dgm:prSet presAssocID="{12C8B6D8-01CB-4B99-9DB6-626BD4B5337D}" presName="childShape" presStyleCnt="0"/>
      <dgm:spPr/>
    </dgm:pt>
    <dgm:pt modelId="{6561576F-0976-4DEC-9DCB-E4057CB2F802}" type="pres">
      <dgm:prSet presAssocID="{40A9688E-6F53-48C0-AC5A-5BE6F9AEC413}" presName="Name13" presStyleLbl="parChTrans1D2" presStyleIdx="7" presStyleCnt="11"/>
      <dgm:spPr/>
      <dgm:t>
        <a:bodyPr/>
        <a:lstStyle/>
        <a:p>
          <a:endParaRPr lang="en-GB"/>
        </a:p>
      </dgm:t>
    </dgm:pt>
    <dgm:pt modelId="{214A4B84-A692-42B2-8261-D193544BAC38}" type="pres">
      <dgm:prSet presAssocID="{07EFFF37-9521-4AFE-A6AB-CD11764EB026}" presName="childText" presStyleLbl="bgAcc1" presStyleIdx="7" presStyleCnt="11">
        <dgm:presLayoutVars>
          <dgm:bulletEnabled val="1"/>
        </dgm:presLayoutVars>
      </dgm:prSet>
      <dgm:spPr/>
      <dgm:t>
        <a:bodyPr/>
        <a:lstStyle/>
        <a:p>
          <a:endParaRPr lang="en-GB"/>
        </a:p>
      </dgm:t>
    </dgm:pt>
    <dgm:pt modelId="{37FE833F-52F8-4503-A500-52951689F3EE}" type="pres">
      <dgm:prSet presAssocID="{F2175098-6002-4F79-BEE9-5E68048B4DB6}" presName="Name13" presStyleLbl="parChTrans1D2" presStyleIdx="8" presStyleCnt="11"/>
      <dgm:spPr/>
      <dgm:t>
        <a:bodyPr/>
        <a:lstStyle/>
        <a:p>
          <a:endParaRPr lang="en-GB"/>
        </a:p>
      </dgm:t>
    </dgm:pt>
    <dgm:pt modelId="{818107EF-7D1B-4A9B-BAA1-0C86E79E6F9C}" type="pres">
      <dgm:prSet presAssocID="{FCF0D8E1-78D9-4BB2-AB63-17E819E3D816}" presName="childText" presStyleLbl="bgAcc1" presStyleIdx="8" presStyleCnt="11">
        <dgm:presLayoutVars>
          <dgm:bulletEnabled val="1"/>
        </dgm:presLayoutVars>
      </dgm:prSet>
      <dgm:spPr/>
      <dgm:t>
        <a:bodyPr/>
        <a:lstStyle/>
        <a:p>
          <a:endParaRPr lang="en-GB"/>
        </a:p>
      </dgm:t>
    </dgm:pt>
    <dgm:pt modelId="{DB04CF3A-A820-46CD-8A64-8592B62B72D6}" type="pres">
      <dgm:prSet presAssocID="{433482AE-9057-4C58-B2DF-A46B7A457A7A}" presName="root" presStyleCnt="0"/>
      <dgm:spPr/>
    </dgm:pt>
    <dgm:pt modelId="{0326D3D8-DF66-4CE4-B291-4C7FB2DAFDEA}" type="pres">
      <dgm:prSet presAssocID="{433482AE-9057-4C58-B2DF-A46B7A457A7A}" presName="rootComposite" presStyleCnt="0"/>
      <dgm:spPr/>
    </dgm:pt>
    <dgm:pt modelId="{022FF188-7760-48E0-99B4-E0D9E65F7248}" type="pres">
      <dgm:prSet presAssocID="{433482AE-9057-4C58-B2DF-A46B7A457A7A}" presName="rootText" presStyleLbl="node1" presStyleIdx="4" presStyleCnt="5"/>
      <dgm:spPr/>
      <dgm:t>
        <a:bodyPr/>
        <a:lstStyle/>
        <a:p>
          <a:endParaRPr lang="en-GB"/>
        </a:p>
      </dgm:t>
    </dgm:pt>
    <dgm:pt modelId="{9E2C04EB-8057-49D6-8F35-5A351E912F64}" type="pres">
      <dgm:prSet presAssocID="{433482AE-9057-4C58-B2DF-A46B7A457A7A}" presName="rootConnector" presStyleLbl="node1" presStyleIdx="4" presStyleCnt="5"/>
      <dgm:spPr/>
      <dgm:t>
        <a:bodyPr/>
        <a:lstStyle/>
        <a:p>
          <a:endParaRPr lang="en-GB"/>
        </a:p>
      </dgm:t>
    </dgm:pt>
    <dgm:pt modelId="{5CE0127F-F6BF-4917-9611-CAA1525D2163}" type="pres">
      <dgm:prSet presAssocID="{433482AE-9057-4C58-B2DF-A46B7A457A7A}" presName="childShape" presStyleCnt="0"/>
      <dgm:spPr/>
    </dgm:pt>
    <dgm:pt modelId="{7C22A44B-4B6F-49FC-A73B-4C42F87E99E5}" type="pres">
      <dgm:prSet presAssocID="{60CD3AAE-4578-4E4F-AD2D-836FE75D5EB6}" presName="Name13" presStyleLbl="parChTrans1D2" presStyleIdx="9" presStyleCnt="11"/>
      <dgm:spPr/>
      <dgm:t>
        <a:bodyPr/>
        <a:lstStyle/>
        <a:p>
          <a:endParaRPr lang="en-GB"/>
        </a:p>
      </dgm:t>
    </dgm:pt>
    <dgm:pt modelId="{3F72DC9D-EBCA-40FB-8195-617BF43DDCDC}" type="pres">
      <dgm:prSet presAssocID="{BD6F40D3-693C-43E8-9864-0BE9134F2DEB}" presName="childText" presStyleLbl="bgAcc1" presStyleIdx="9" presStyleCnt="11">
        <dgm:presLayoutVars>
          <dgm:bulletEnabled val="1"/>
        </dgm:presLayoutVars>
      </dgm:prSet>
      <dgm:spPr/>
      <dgm:t>
        <a:bodyPr/>
        <a:lstStyle/>
        <a:p>
          <a:endParaRPr lang="en-GB"/>
        </a:p>
      </dgm:t>
    </dgm:pt>
    <dgm:pt modelId="{E55613D2-ECEB-44CD-B532-EB56596F65B3}" type="pres">
      <dgm:prSet presAssocID="{107F35DB-4F1F-41E8-8D39-5FBD2856FF52}" presName="Name13" presStyleLbl="parChTrans1D2" presStyleIdx="10" presStyleCnt="11"/>
      <dgm:spPr/>
      <dgm:t>
        <a:bodyPr/>
        <a:lstStyle/>
        <a:p>
          <a:endParaRPr lang="en-GB"/>
        </a:p>
      </dgm:t>
    </dgm:pt>
    <dgm:pt modelId="{DD8BC0F3-E07C-4943-8883-49FFCCB988BF}" type="pres">
      <dgm:prSet presAssocID="{DEF83A45-647D-4AFB-BE08-6A1F0D632BD2}" presName="childText" presStyleLbl="bgAcc1" presStyleIdx="10" presStyleCnt="11">
        <dgm:presLayoutVars>
          <dgm:bulletEnabled val="1"/>
        </dgm:presLayoutVars>
      </dgm:prSet>
      <dgm:spPr/>
      <dgm:t>
        <a:bodyPr/>
        <a:lstStyle/>
        <a:p>
          <a:endParaRPr lang="en-GB"/>
        </a:p>
      </dgm:t>
    </dgm:pt>
  </dgm:ptLst>
  <dgm:cxnLst>
    <dgm:cxn modelId="{8ECCE973-22D8-4C12-B60C-5977503C1DAE}" type="presOf" srcId="{5A6ACBCB-E808-437D-867C-8905E1106420}" destId="{E4B0AE97-61F7-49AA-850D-FE66935F8C26}" srcOrd="1" destOrd="0" presId="urn:microsoft.com/office/officeart/2005/8/layout/hierarchy3"/>
    <dgm:cxn modelId="{B25A8926-49BC-4C99-A58F-DFB7C741BEEF}" type="presOf" srcId="{2A4B7B3C-45AF-45C0-8B52-40279D424037}" destId="{B63709AC-A270-44E6-9A89-2BA8F70FA89A}" srcOrd="1" destOrd="0" presId="urn:microsoft.com/office/officeart/2005/8/layout/hierarchy3"/>
    <dgm:cxn modelId="{61F8200E-A5B4-42F9-9570-160579AC690D}" type="presOf" srcId="{F2175098-6002-4F79-BEE9-5E68048B4DB6}" destId="{37FE833F-52F8-4503-A500-52951689F3EE}" srcOrd="0" destOrd="0" presId="urn:microsoft.com/office/officeart/2005/8/layout/hierarchy3"/>
    <dgm:cxn modelId="{53C2C73E-0925-4FD2-A4B5-13D02E7F3B42}" srcId="{1B047899-B784-416C-81B4-6F7F01269400}" destId="{7BBB5921-4F8E-407C-9740-E56331C34EA8}" srcOrd="2" destOrd="0" parTransId="{D368EA0D-958A-4123-8992-03A2ED6100C8}" sibTransId="{5C73CEA0-359A-4958-823E-02293EFD613C}"/>
    <dgm:cxn modelId="{4211A064-CDF4-4377-8CDF-92FA2167FD0C}" type="presOf" srcId="{FCF0D8E1-78D9-4BB2-AB63-17E819E3D816}" destId="{818107EF-7D1B-4A9B-BAA1-0C86E79E6F9C}" srcOrd="0" destOrd="0" presId="urn:microsoft.com/office/officeart/2005/8/layout/hierarchy3"/>
    <dgm:cxn modelId="{58CE45BD-A77A-4F19-8D3D-D9341272AA8C}" type="presOf" srcId="{1B047899-B784-416C-81B4-6F7F01269400}" destId="{9C1022FE-4199-46BE-B910-967DEA7CB299}" srcOrd="0" destOrd="0" presId="urn:microsoft.com/office/officeart/2005/8/layout/hierarchy3"/>
    <dgm:cxn modelId="{A1A772DD-3D73-471F-967B-F9C7550A66DE}" srcId="{433482AE-9057-4C58-B2DF-A46B7A457A7A}" destId="{BD6F40D3-693C-43E8-9864-0BE9134F2DEB}" srcOrd="0" destOrd="0" parTransId="{60CD3AAE-4578-4E4F-AD2D-836FE75D5EB6}" sibTransId="{00A51ABC-2D7C-47B5-B7CB-6ACE6EEE4A08}"/>
    <dgm:cxn modelId="{7FC3163C-BD95-494C-9801-B1046DBF1D72}" srcId="{7BBB5921-4F8E-407C-9740-E56331C34EA8}" destId="{0004093D-6C74-4C9C-9E3E-2C95CDC713D0}" srcOrd="0" destOrd="0" parTransId="{99AF6DA9-E19C-4344-B26D-3E0CC7682BA3}" sibTransId="{FFB61C9B-A42E-4D25-9995-1130162BEE80}"/>
    <dgm:cxn modelId="{43A34A29-E0FF-4190-AC6E-AF8C802D30FE}" type="presOf" srcId="{433482AE-9057-4C58-B2DF-A46B7A457A7A}" destId="{9E2C04EB-8057-49D6-8F35-5A351E912F64}" srcOrd="1" destOrd="0" presId="urn:microsoft.com/office/officeart/2005/8/layout/hierarchy3"/>
    <dgm:cxn modelId="{F44BBB01-7937-4F9A-9C19-0C4CF6E4A574}" srcId="{1B047899-B784-416C-81B4-6F7F01269400}" destId="{5A6ACBCB-E808-437D-867C-8905E1106420}" srcOrd="1" destOrd="0" parTransId="{F8806C7A-568B-41DD-A8FB-5A7F1111B4FF}" sibTransId="{DE69497F-EF12-4BEF-B3AB-CD2C297FF1B0}"/>
    <dgm:cxn modelId="{832D3BF7-816D-44AB-8CFF-0572D95887B4}" srcId="{1B047899-B784-416C-81B4-6F7F01269400}" destId="{433482AE-9057-4C58-B2DF-A46B7A457A7A}" srcOrd="4" destOrd="0" parTransId="{4AEA8136-BB36-4DC3-BDBA-30DF7492DB4B}" sibTransId="{D0C00C1C-16BA-4906-9F94-B14D3CBC2032}"/>
    <dgm:cxn modelId="{ADDC4144-7269-4790-AD69-761C18208FE7}" type="presOf" srcId="{40A9688E-6F53-48C0-AC5A-5BE6F9AEC413}" destId="{6561576F-0976-4DEC-9DCB-E4057CB2F802}" srcOrd="0" destOrd="0" presId="urn:microsoft.com/office/officeart/2005/8/layout/hierarchy3"/>
    <dgm:cxn modelId="{FB959B51-5F57-4667-B9E6-C5E5C961B952}" type="presOf" srcId="{7BBB5921-4F8E-407C-9740-E56331C34EA8}" destId="{D1717541-9E08-4DF4-9780-7D758616A56F}" srcOrd="0" destOrd="0" presId="urn:microsoft.com/office/officeart/2005/8/layout/hierarchy3"/>
    <dgm:cxn modelId="{3D7E9530-9508-45A4-A304-32B777719D00}" srcId="{5A6ACBCB-E808-437D-867C-8905E1106420}" destId="{44A2D4A9-623B-442F-AE78-52E7278BAAA8}" srcOrd="1" destOrd="0" parTransId="{D6C9F057-3941-41CD-8976-B2B52762D2B6}" sibTransId="{57EC6582-63B8-428E-B865-C6CA3F507C35}"/>
    <dgm:cxn modelId="{E51C4F32-F297-4062-858A-0B63EB74EED0}" type="presOf" srcId="{7BBB5921-4F8E-407C-9740-E56331C34EA8}" destId="{2915A6AF-6499-446B-A688-B89334E961D5}" srcOrd="1" destOrd="0" presId="urn:microsoft.com/office/officeart/2005/8/layout/hierarchy3"/>
    <dgm:cxn modelId="{74935FCB-CD8B-43E0-8645-8D76D8ACB9FD}" srcId="{433482AE-9057-4C58-B2DF-A46B7A457A7A}" destId="{DEF83A45-647D-4AFB-BE08-6A1F0D632BD2}" srcOrd="1" destOrd="0" parTransId="{107F35DB-4F1F-41E8-8D39-5FBD2856FF52}" sibTransId="{096431E8-9A39-48F7-B265-6E9F8E7440F4}"/>
    <dgm:cxn modelId="{54F647FD-3D60-45D9-9E79-282B26C10F65}" srcId="{2A4B7B3C-45AF-45C0-8B52-40279D424037}" destId="{16437DA0-ECB9-46AC-99CC-9DBE0AE87CF4}" srcOrd="2" destOrd="0" parTransId="{F1DD05B9-6CB1-4C50-9ECC-3E2B1F407A26}" sibTransId="{D304E649-7B2A-41AA-99C0-20A1D974A123}"/>
    <dgm:cxn modelId="{CF398CA7-50D6-41C6-9430-E26AEE0DC167}" type="presOf" srcId="{BD6F40D3-693C-43E8-9864-0BE9134F2DEB}" destId="{3F72DC9D-EBCA-40FB-8195-617BF43DDCDC}" srcOrd="0" destOrd="0" presId="urn:microsoft.com/office/officeart/2005/8/layout/hierarchy3"/>
    <dgm:cxn modelId="{7180A927-08F0-4584-9D86-9ACB671AD4B9}" srcId="{2A4B7B3C-45AF-45C0-8B52-40279D424037}" destId="{44261CCF-7785-46CF-A90D-EA61FD462FDA}" srcOrd="1" destOrd="0" parTransId="{4DE5B7CE-3B33-4866-9B16-BA773BC8CA15}" sibTransId="{6ABAF774-1C68-4C6F-AC1F-9913457CE4D5}"/>
    <dgm:cxn modelId="{0D119DE5-93AB-4AB3-850E-D788A3E8998C}" type="presOf" srcId="{D6C9F057-3941-41CD-8976-B2B52762D2B6}" destId="{D42371BC-241B-463D-A70C-3FE903AB9FEC}" srcOrd="0" destOrd="0" presId="urn:microsoft.com/office/officeart/2005/8/layout/hierarchy3"/>
    <dgm:cxn modelId="{A320F5AF-7FA5-4C3E-81E1-1FBEFB537EED}" type="presOf" srcId="{F96B53AD-98CA-4809-B788-2A504D883AAA}" destId="{29E4B93B-A1AD-49A3-8EA1-DDCC9F02440C}" srcOrd="0" destOrd="0" presId="urn:microsoft.com/office/officeart/2005/8/layout/hierarchy3"/>
    <dgm:cxn modelId="{240FCF05-ACBF-4030-BEF0-E030E51CC15B}" type="presOf" srcId="{4FFC337B-8B5D-4698-BF62-3FF3C890D07E}" destId="{6B4A17DF-70EA-4887-96BB-AB37E1FEBDCD}" srcOrd="0" destOrd="0" presId="urn:microsoft.com/office/officeart/2005/8/layout/hierarchy3"/>
    <dgm:cxn modelId="{4C2E16E6-4F50-41B5-856B-E98F2E14BEAA}" type="presOf" srcId="{44A2D4A9-623B-442F-AE78-52E7278BAAA8}" destId="{8F8DB7CA-33CA-47E9-BE9D-71E1DC9D3CC2}" srcOrd="0" destOrd="0" presId="urn:microsoft.com/office/officeart/2005/8/layout/hierarchy3"/>
    <dgm:cxn modelId="{DC5A0BCC-30F7-4822-B0D2-E4FDA019FC20}" type="presOf" srcId="{5A6ACBCB-E808-437D-867C-8905E1106420}" destId="{4CB1F300-8728-4FA6-A543-F73A4AA6BA30}" srcOrd="0" destOrd="0" presId="urn:microsoft.com/office/officeart/2005/8/layout/hierarchy3"/>
    <dgm:cxn modelId="{2FBEA501-B875-4A13-AF69-DE0C8B1D993B}" srcId="{7BBB5921-4F8E-407C-9740-E56331C34EA8}" destId="{79B6670C-0883-4B06-8E79-120D42DF2E4D}" srcOrd="1" destOrd="0" parTransId="{F96B53AD-98CA-4809-B788-2A504D883AAA}" sibTransId="{747D1CCA-0B79-403C-ABE1-6A51BBF98E21}"/>
    <dgm:cxn modelId="{8AD96758-145A-45DD-AAED-ED48121D46AE}" type="presOf" srcId="{F1DD05B9-6CB1-4C50-9ECC-3E2B1F407A26}" destId="{1F8E807E-A0F7-42E7-BBB0-4EA1D2883C1F}" srcOrd="0" destOrd="0" presId="urn:microsoft.com/office/officeart/2005/8/layout/hierarchy3"/>
    <dgm:cxn modelId="{0A35EE14-3DE9-4A98-8DF2-9935245B0C4A}" type="presOf" srcId="{0004093D-6C74-4C9C-9E3E-2C95CDC713D0}" destId="{7FECEEB5-84AA-4D89-A876-0D5134102787}" srcOrd="0" destOrd="0" presId="urn:microsoft.com/office/officeart/2005/8/layout/hierarchy3"/>
    <dgm:cxn modelId="{F6BFD98E-8C75-4237-B6AC-7E236AAE0AD3}" type="presOf" srcId="{07EFFF37-9521-4AFE-A6AB-CD11764EB026}" destId="{214A4B84-A692-42B2-8261-D193544BAC38}" srcOrd="0" destOrd="0" presId="urn:microsoft.com/office/officeart/2005/8/layout/hierarchy3"/>
    <dgm:cxn modelId="{AF302E18-9FF6-49F0-BDF3-D5A649C0C227}" type="presOf" srcId="{12C8B6D8-01CB-4B99-9DB6-626BD4B5337D}" destId="{7EEDE5D3-5FCA-4B38-82A0-EC2C829E9277}" srcOrd="0" destOrd="0" presId="urn:microsoft.com/office/officeart/2005/8/layout/hierarchy3"/>
    <dgm:cxn modelId="{034E4526-2829-4A7A-A47E-B3D6D2D26C8D}" srcId="{1B047899-B784-416C-81B4-6F7F01269400}" destId="{12C8B6D8-01CB-4B99-9DB6-626BD4B5337D}" srcOrd="3" destOrd="0" parTransId="{D826E6FB-AF91-4DBC-9E85-58CC3E888F82}" sibTransId="{E2163049-964A-4AA8-964B-70753C5630F8}"/>
    <dgm:cxn modelId="{025D23C6-E9B3-4B0B-9363-44EAC5795136}" type="presOf" srcId="{60CD3AAE-4578-4E4F-AD2D-836FE75D5EB6}" destId="{7C22A44B-4B6F-49FC-A73B-4C42F87E99E5}" srcOrd="0" destOrd="0" presId="urn:microsoft.com/office/officeart/2005/8/layout/hierarchy3"/>
    <dgm:cxn modelId="{F7447935-D726-401F-8917-74C615C7C44A}" type="presOf" srcId="{433482AE-9057-4C58-B2DF-A46B7A457A7A}" destId="{022FF188-7760-48E0-99B4-E0D9E65F7248}" srcOrd="0" destOrd="0" presId="urn:microsoft.com/office/officeart/2005/8/layout/hierarchy3"/>
    <dgm:cxn modelId="{48FAC013-135B-4277-B320-7B4584667050}" type="presOf" srcId="{107F35DB-4F1F-41E8-8D39-5FBD2856FF52}" destId="{E55613D2-ECEB-44CD-B532-EB56596F65B3}" srcOrd="0" destOrd="0" presId="urn:microsoft.com/office/officeart/2005/8/layout/hierarchy3"/>
    <dgm:cxn modelId="{CE0EB007-C971-44F3-916B-2963949858AB}" type="presOf" srcId="{F804E4D1-3313-4D6D-BC46-37E1C95CDE19}" destId="{9EF4EBEE-81AD-40B3-B14B-A2D524EE8B2C}" srcOrd="0" destOrd="0" presId="urn:microsoft.com/office/officeart/2005/8/layout/hierarchy3"/>
    <dgm:cxn modelId="{B01B0443-3A5F-4CA3-BCC9-5A78614FE395}" srcId="{12C8B6D8-01CB-4B99-9DB6-626BD4B5337D}" destId="{FCF0D8E1-78D9-4BB2-AB63-17E819E3D816}" srcOrd="1" destOrd="0" parTransId="{F2175098-6002-4F79-BEE9-5E68048B4DB6}" sibTransId="{F53B9412-6583-4A23-9486-D8677EE9DE88}"/>
    <dgm:cxn modelId="{C7753081-FBA5-4D7F-9740-FA0D15143EBC}" type="presOf" srcId="{2A4B7B3C-45AF-45C0-8B52-40279D424037}" destId="{E10079CF-04B6-4EA9-97A2-AEE93D3F4BCB}" srcOrd="0" destOrd="0" presId="urn:microsoft.com/office/officeart/2005/8/layout/hierarchy3"/>
    <dgm:cxn modelId="{2838D4CB-670B-44B5-98FF-FCF1DA7FED01}" type="presOf" srcId="{12C8B6D8-01CB-4B99-9DB6-626BD4B5337D}" destId="{9A044933-C3EC-421C-9187-90240E36CE8F}" srcOrd="1" destOrd="0" presId="urn:microsoft.com/office/officeart/2005/8/layout/hierarchy3"/>
    <dgm:cxn modelId="{B8A59671-E1E2-4033-8385-269664C421B1}" srcId="{2A4B7B3C-45AF-45C0-8B52-40279D424037}" destId="{61C40F36-BDAD-4CA2-AB65-B82C4606E2C6}" srcOrd="0" destOrd="0" parTransId="{F804E4D1-3313-4D6D-BC46-37E1C95CDE19}" sibTransId="{29688346-212F-478B-B059-48E4FF9F15B4}"/>
    <dgm:cxn modelId="{75230B26-F8F8-4AE6-815A-72DE6CFE7557}" type="presOf" srcId="{DEF83A45-647D-4AFB-BE08-6A1F0D632BD2}" destId="{DD8BC0F3-E07C-4943-8883-49FFCCB988BF}" srcOrd="0" destOrd="0" presId="urn:microsoft.com/office/officeart/2005/8/layout/hierarchy3"/>
    <dgm:cxn modelId="{ACD2B0D2-5091-4C66-BCED-B254D7F0B0F1}" type="presOf" srcId="{61C40F36-BDAD-4CA2-AB65-B82C4606E2C6}" destId="{00613325-B931-47E4-B708-44638EC6DAB9}" srcOrd="0" destOrd="0" presId="urn:microsoft.com/office/officeart/2005/8/layout/hierarchy3"/>
    <dgm:cxn modelId="{F77D6A62-7AC4-494A-B477-E1AFC4942B3E}" type="presOf" srcId="{B4156E81-C383-4FF7-B28C-979633936475}" destId="{E74BDFA7-37BC-4295-ACFA-47753B1FBABD}" srcOrd="0" destOrd="0" presId="urn:microsoft.com/office/officeart/2005/8/layout/hierarchy3"/>
    <dgm:cxn modelId="{943D857F-A5D7-44BB-8530-43CE5C88014C}" type="presOf" srcId="{79B6670C-0883-4B06-8E79-120D42DF2E4D}" destId="{A7312FF5-4383-415C-9AEC-9929E3289F87}" srcOrd="0" destOrd="0" presId="urn:microsoft.com/office/officeart/2005/8/layout/hierarchy3"/>
    <dgm:cxn modelId="{EAECB77C-9E35-40AF-AC92-D8BCFEA833C5}" srcId="{1B047899-B784-416C-81B4-6F7F01269400}" destId="{2A4B7B3C-45AF-45C0-8B52-40279D424037}" srcOrd="0" destOrd="0" parTransId="{4396D439-30D9-414B-B577-1FB723704384}" sibTransId="{651CFB38-C0EC-4EBD-9745-303F836C7036}"/>
    <dgm:cxn modelId="{D5027F35-0EAC-48F6-95A3-FB72D5ACDAA0}" srcId="{12C8B6D8-01CB-4B99-9DB6-626BD4B5337D}" destId="{07EFFF37-9521-4AFE-A6AB-CD11764EB026}" srcOrd="0" destOrd="0" parTransId="{40A9688E-6F53-48C0-AC5A-5BE6F9AEC413}" sibTransId="{E888AF2A-03D6-4540-9676-3A18D6FFB17E}"/>
    <dgm:cxn modelId="{DD28474E-6247-406D-95DA-F806E5A8EE09}" type="presOf" srcId="{16437DA0-ECB9-46AC-99CC-9DBE0AE87CF4}" destId="{4E0C35FC-2354-4FD5-A006-13DFFF92B0FA}" srcOrd="0" destOrd="0" presId="urn:microsoft.com/office/officeart/2005/8/layout/hierarchy3"/>
    <dgm:cxn modelId="{802FE2BA-0881-4866-BC24-D8D7D7C846AF}" type="presOf" srcId="{99AF6DA9-E19C-4344-B26D-3E0CC7682BA3}" destId="{1DDB6376-EAEB-449F-A436-3BD9319EBE04}" srcOrd="0" destOrd="0" presId="urn:microsoft.com/office/officeart/2005/8/layout/hierarchy3"/>
    <dgm:cxn modelId="{68724760-4078-4776-93F3-B13B4F7BEEFF}" type="presOf" srcId="{44261CCF-7785-46CF-A90D-EA61FD462FDA}" destId="{3C8DEBA9-98A2-41F7-A4E0-C7EFB5F4C7BC}" srcOrd="0" destOrd="0" presId="urn:microsoft.com/office/officeart/2005/8/layout/hierarchy3"/>
    <dgm:cxn modelId="{7CFA7752-D7C9-42F2-83F5-8F59A35C557A}" type="presOf" srcId="{4DE5B7CE-3B33-4866-9B16-BA773BC8CA15}" destId="{CDE27854-14BD-4ECB-8B4F-8F75ECF606D9}" srcOrd="0" destOrd="0" presId="urn:microsoft.com/office/officeart/2005/8/layout/hierarchy3"/>
    <dgm:cxn modelId="{977690D7-E813-4C12-B265-B136D2D5C062}" srcId="{5A6ACBCB-E808-437D-867C-8905E1106420}" destId="{4FFC337B-8B5D-4698-BF62-3FF3C890D07E}" srcOrd="0" destOrd="0" parTransId="{B4156E81-C383-4FF7-B28C-979633936475}" sibTransId="{F4700907-7620-4732-B325-E4DD8E6AA012}"/>
    <dgm:cxn modelId="{17EB3308-67EC-4224-A336-56770215A746}" type="presParOf" srcId="{9C1022FE-4199-46BE-B910-967DEA7CB299}" destId="{895A45C9-D6AF-4CE9-AD15-DF548CB4B954}" srcOrd="0" destOrd="0" presId="urn:microsoft.com/office/officeart/2005/8/layout/hierarchy3"/>
    <dgm:cxn modelId="{CBE038D6-20F4-44D9-BC4D-2EB8504A25DE}" type="presParOf" srcId="{895A45C9-D6AF-4CE9-AD15-DF548CB4B954}" destId="{E8E75F42-BE36-440F-8222-B34BFFC15ED4}" srcOrd="0" destOrd="0" presId="urn:microsoft.com/office/officeart/2005/8/layout/hierarchy3"/>
    <dgm:cxn modelId="{B8DBF9B0-4ED7-42EF-9726-D54581894943}" type="presParOf" srcId="{E8E75F42-BE36-440F-8222-B34BFFC15ED4}" destId="{E10079CF-04B6-4EA9-97A2-AEE93D3F4BCB}" srcOrd="0" destOrd="0" presId="urn:microsoft.com/office/officeart/2005/8/layout/hierarchy3"/>
    <dgm:cxn modelId="{8CBB7CB3-065C-4D26-B124-CA7C5F447215}" type="presParOf" srcId="{E8E75F42-BE36-440F-8222-B34BFFC15ED4}" destId="{B63709AC-A270-44E6-9A89-2BA8F70FA89A}" srcOrd="1" destOrd="0" presId="urn:microsoft.com/office/officeart/2005/8/layout/hierarchy3"/>
    <dgm:cxn modelId="{9E54CF34-CBCB-4938-8346-FF20E6669C75}" type="presParOf" srcId="{895A45C9-D6AF-4CE9-AD15-DF548CB4B954}" destId="{808DA0A2-7491-4203-B987-D54304820159}" srcOrd="1" destOrd="0" presId="urn:microsoft.com/office/officeart/2005/8/layout/hierarchy3"/>
    <dgm:cxn modelId="{0BFA5FDE-7BB9-4813-9E8B-1B41EB289BFE}" type="presParOf" srcId="{808DA0A2-7491-4203-B987-D54304820159}" destId="{9EF4EBEE-81AD-40B3-B14B-A2D524EE8B2C}" srcOrd="0" destOrd="0" presId="urn:microsoft.com/office/officeart/2005/8/layout/hierarchy3"/>
    <dgm:cxn modelId="{32C884AC-547F-4915-8717-5562443F2223}" type="presParOf" srcId="{808DA0A2-7491-4203-B987-D54304820159}" destId="{00613325-B931-47E4-B708-44638EC6DAB9}" srcOrd="1" destOrd="0" presId="urn:microsoft.com/office/officeart/2005/8/layout/hierarchy3"/>
    <dgm:cxn modelId="{17422B83-0A9B-4EA3-A9E6-4E9CA8E4632B}" type="presParOf" srcId="{808DA0A2-7491-4203-B987-D54304820159}" destId="{CDE27854-14BD-4ECB-8B4F-8F75ECF606D9}" srcOrd="2" destOrd="0" presId="urn:microsoft.com/office/officeart/2005/8/layout/hierarchy3"/>
    <dgm:cxn modelId="{E52D4CB9-1657-4828-A1CD-5BDE5EB00C49}" type="presParOf" srcId="{808DA0A2-7491-4203-B987-D54304820159}" destId="{3C8DEBA9-98A2-41F7-A4E0-C7EFB5F4C7BC}" srcOrd="3" destOrd="0" presId="urn:microsoft.com/office/officeart/2005/8/layout/hierarchy3"/>
    <dgm:cxn modelId="{A6F41E11-F482-4629-8A60-9FB39046C09B}" type="presParOf" srcId="{808DA0A2-7491-4203-B987-D54304820159}" destId="{1F8E807E-A0F7-42E7-BBB0-4EA1D2883C1F}" srcOrd="4" destOrd="0" presId="urn:microsoft.com/office/officeart/2005/8/layout/hierarchy3"/>
    <dgm:cxn modelId="{3804BED5-F8DE-4B08-B690-C26E6443C933}" type="presParOf" srcId="{808DA0A2-7491-4203-B987-D54304820159}" destId="{4E0C35FC-2354-4FD5-A006-13DFFF92B0FA}" srcOrd="5" destOrd="0" presId="urn:microsoft.com/office/officeart/2005/8/layout/hierarchy3"/>
    <dgm:cxn modelId="{7E6B45B5-6849-448F-9246-F9EBF9ED4F0A}" type="presParOf" srcId="{9C1022FE-4199-46BE-B910-967DEA7CB299}" destId="{5096D50D-B97A-4E10-A748-1FBB0914BC43}" srcOrd="1" destOrd="0" presId="urn:microsoft.com/office/officeart/2005/8/layout/hierarchy3"/>
    <dgm:cxn modelId="{73066B78-93E4-405A-AA43-9ACE7FA8EB3D}" type="presParOf" srcId="{5096D50D-B97A-4E10-A748-1FBB0914BC43}" destId="{A3DC0C5C-9F8C-4FB3-B9E8-E270208C891F}" srcOrd="0" destOrd="0" presId="urn:microsoft.com/office/officeart/2005/8/layout/hierarchy3"/>
    <dgm:cxn modelId="{E0B2078F-B8E7-4A8B-A752-DE751DCCDD15}" type="presParOf" srcId="{A3DC0C5C-9F8C-4FB3-B9E8-E270208C891F}" destId="{4CB1F300-8728-4FA6-A543-F73A4AA6BA30}" srcOrd="0" destOrd="0" presId="urn:microsoft.com/office/officeart/2005/8/layout/hierarchy3"/>
    <dgm:cxn modelId="{68857E0F-0668-417D-98F4-AA56AEED4EAE}" type="presParOf" srcId="{A3DC0C5C-9F8C-4FB3-B9E8-E270208C891F}" destId="{E4B0AE97-61F7-49AA-850D-FE66935F8C26}" srcOrd="1" destOrd="0" presId="urn:microsoft.com/office/officeart/2005/8/layout/hierarchy3"/>
    <dgm:cxn modelId="{DD5DCEC7-2B5E-4677-846B-605F23B8FB64}" type="presParOf" srcId="{5096D50D-B97A-4E10-A748-1FBB0914BC43}" destId="{F778C7D8-2317-42D8-96C0-06CA0795F60C}" srcOrd="1" destOrd="0" presId="urn:microsoft.com/office/officeart/2005/8/layout/hierarchy3"/>
    <dgm:cxn modelId="{42EBAE2F-001D-41DD-9BFE-59C90D42CA5B}" type="presParOf" srcId="{F778C7D8-2317-42D8-96C0-06CA0795F60C}" destId="{E74BDFA7-37BC-4295-ACFA-47753B1FBABD}" srcOrd="0" destOrd="0" presId="urn:microsoft.com/office/officeart/2005/8/layout/hierarchy3"/>
    <dgm:cxn modelId="{95A2E9DA-2655-4433-B3D4-61CF5E717569}" type="presParOf" srcId="{F778C7D8-2317-42D8-96C0-06CA0795F60C}" destId="{6B4A17DF-70EA-4887-96BB-AB37E1FEBDCD}" srcOrd="1" destOrd="0" presId="urn:microsoft.com/office/officeart/2005/8/layout/hierarchy3"/>
    <dgm:cxn modelId="{ED7023B1-0731-4D3D-8FDB-23FA2787305E}" type="presParOf" srcId="{F778C7D8-2317-42D8-96C0-06CA0795F60C}" destId="{D42371BC-241B-463D-A70C-3FE903AB9FEC}" srcOrd="2" destOrd="0" presId="urn:microsoft.com/office/officeart/2005/8/layout/hierarchy3"/>
    <dgm:cxn modelId="{1B234EDC-AE9C-4713-AA99-E17B4FD603D0}" type="presParOf" srcId="{F778C7D8-2317-42D8-96C0-06CA0795F60C}" destId="{8F8DB7CA-33CA-47E9-BE9D-71E1DC9D3CC2}" srcOrd="3" destOrd="0" presId="urn:microsoft.com/office/officeart/2005/8/layout/hierarchy3"/>
    <dgm:cxn modelId="{F781D1C6-EB03-45F3-8166-92CA1DB779DD}" type="presParOf" srcId="{9C1022FE-4199-46BE-B910-967DEA7CB299}" destId="{496A2DAA-900F-422B-A65F-11E75F5039B5}" srcOrd="2" destOrd="0" presId="urn:microsoft.com/office/officeart/2005/8/layout/hierarchy3"/>
    <dgm:cxn modelId="{67525349-2006-4A99-8492-C4AD8E30D1B3}" type="presParOf" srcId="{496A2DAA-900F-422B-A65F-11E75F5039B5}" destId="{F7203762-B098-48F5-A6D1-3C560939A5EB}" srcOrd="0" destOrd="0" presId="urn:microsoft.com/office/officeart/2005/8/layout/hierarchy3"/>
    <dgm:cxn modelId="{4CE73D63-2AE4-43B8-97B7-1614EC8436F4}" type="presParOf" srcId="{F7203762-B098-48F5-A6D1-3C560939A5EB}" destId="{D1717541-9E08-4DF4-9780-7D758616A56F}" srcOrd="0" destOrd="0" presId="urn:microsoft.com/office/officeart/2005/8/layout/hierarchy3"/>
    <dgm:cxn modelId="{B3683031-A627-4C1D-8F61-43FBA17D9572}" type="presParOf" srcId="{F7203762-B098-48F5-A6D1-3C560939A5EB}" destId="{2915A6AF-6499-446B-A688-B89334E961D5}" srcOrd="1" destOrd="0" presId="urn:microsoft.com/office/officeart/2005/8/layout/hierarchy3"/>
    <dgm:cxn modelId="{B653A36C-B37D-4FE4-8770-68E55898D118}" type="presParOf" srcId="{496A2DAA-900F-422B-A65F-11E75F5039B5}" destId="{F76D7CA8-7A1F-4507-BBC7-F9DCE9B27764}" srcOrd="1" destOrd="0" presId="urn:microsoft.com/office/officeart/2005/8/layout/hierarchy3"/>
    <dgm:cxn modelId="{03F97E95-00EB-4FB3-844C-610A68381009}" type="presParOf" srcId="{F76D7CA8-7A1F-4507-BBC7-F9DCE9B27764}" destId="{1DDB6376-EAEB-449F-A436-3BD9319EBE04}" srcOrd="0" destOrd="0" presId="urn:microsoft.com/office/officeart/2005/8/layout/hierarchy3"/>
    <dgm:cxn modelId="{5489978F-DE59-40CF-A744-63D49EAEA7FF}" type="presParOf" srcId="{F76D7CA8-7A1F-4507-BBC7-F9DCE9B27764}" destId="{7FECEEB5-84AA-4D89-A876-0D5134102787}" srcOrd="1" destOrd="0" presId="urn:microsoft.com/office/officeart/2005/8/layout/hierarchy3"/>
    <dgm:cxn modelId="{56F96C98-8FF6-4613-8C70-FA0CC8596C27}" type="presParOf" srcId="{F76D7CA8-7A1F-4507-BBC7-F9DCE9B27764}" destId="{29E4B93B-A1AD-49A3-8EA1-DDCC9F02440C}" srcOrd="2" destOrd="0" presId="urn:microsoft.com/office/officeart/2005/8/layout/hierarchy3"/>
    <dgm:cxn modelId="{BE640C64-2EBA-427D-9D84-EA0E16ECD2D5}" type="presParOf" srcId="{F76D7CA8-7A1F-4507-BBC7-F9DCE9B27764}" destId="{A7312FF5-4383-415C-9AEC-9929E3289F87}" srcOrd="3" destOrd="0" presId="urn:microsoft.com/office/officeart/2005/8/layout/hierarchy3"/>
    <dgm:cxn modelId="{318E0563-53BE-4A36-9AD8-B9148FFF097B}" type="presParOf" srcId="{9C1022FE-4199-46BE-B910-967DEA7CB299}" destId="{3AF35575-CAFB-40FE-9EF3-2AB49C674D6C}" srcOrd="3" destOrd="0" presId="urn:microsoft.com/office/officeart/2005/8/layout/hierarchy3"/>
    <dgm:cxn modelId="{3B5BA427-DD79-4E2E-A613-5B62445D2282}" type="presParOf" srcId="{3AF35575-CAFB-40FE-9EF3-2AB49C674D6C}" destId="{D2C2EDC6-AD66-4A49-BE16-34B99C956ED9}" srcOrd="0" destOrd="0" presId="urn:microsoft.com/office/officeart/2005/8/layout/hierarchy3"/>
    <dgm:cxn modelId="{3C693CBF-9C7B-4034-A622-01ED550863E8}" type="presParOf" srcId="{D2C2EDC6-AD66-4A49-BE16-34B99C956ED9}" destId="{7EEDE5D3-5FCA-4B38-82A0-EC2C829E9277}" srcOrd="0" destOrd="0" presId="urn:microsoft.com/office/officeart/2005/8/layout/hierarchy3"/>
    <dgm:cxn modelId="{925B420D-F3F1-4A36-A9F1-9ACD5C1C5598}" type="presParOf" srcId="{D2C2EDC6-AD66-4A49-BE16-34B99C956ED9}" destId="{9A044933-C3EC-421C-9187-90240E36CE8F}" srcOrd="1" destOrd="0" presId="urn:microsoft.com/office/officeart/2005/8/layout/hierarchy3"/>
    <dgm:cxn modelId="{2B0FD71D-95C7-4B4E-8AE8-2B930F8403A5}" type="presParOf" srcId="{3AF35575-CAFB-40FE-9EF3-2AB49C674D6C}" destId="{2D5D6556-BD29-4173-863B-E0D691D837DB}" srcOrd="1" destOrd="0" presId="urn:microsoft.com/office/officeart/2005/8/layout/hierarchy3"/>
    <dgm:cxn modelId="{35581C49-BDAB-499A-A5D8-7E3B4584FE7B}" type="presParOf" srcId="{2D5D6556-BD29-4173-863B-E0D691D837DB}" destId="{6561576F-0976-4DEC-9DCB-E4057CB2F802}" srcOrd="0" destOrd="0" presId="urn:microsoft.com/office/officeart/2005/8/layout/hierarchy3"/>
    <dgm:cxn modelId="{C14ECBD9-E78F-4FAC-85BF-08E0DF9B5CC0}" type="presParOf" srcId="{2D5D6556-BD29-4173-863B-E0D691D837DB}" destId="{214A4B84-A692-42B2-8261-D193544BAC38}" srcOrd="1" destOrd="0" presId="urn:microsoft.com/office/officeart/2005/8/layout/hierarchy3"/>
    <dgm:cxn modelId="{45A1264A-BDD9-4EC8-89C4-88E3DF31DAEE}" type="presParOf" srcId="{2D5D6556-BD29-4173-863B-E0D691D837DB}" destId="{37FE833F-52F8-4503-A500-52951689F3EE}" srcOrd="2" destOrd="0" presId="urn:microsoft.com/office/officeart/2005/8/layout/hierarchy3"/>
    <dgm:cxn modelId="{FF6CEE12-CC21-45D9-B832-7BDE3D1C3FCA}" type="presParOf" srcId="{2D5D6556-BD29-4173-863B-E0D691D837DB}" destId="{818107EF-7D1B-4A9B-BAA1-0C86E79E6F9C}" srcOrd="3" destOrd="0" presId="urn:microsoft.com/office/officeart/2005/8/layout/hierarchy3"/>
    <dgm:cxn modelId="{89478FCC-2479-4834-93CA-194A2F418B66}" type="presParOf" srcId="{9C1022FE-4199-46BE-B910-967DEA7CB299}" destId="{DB04CF3A-A820-46CD-8A64-8592B62B72D6}" srcOrd="4" destOrd="0" presId="urn:microsoft.com/office/officeart/2005/8/layout/hierarchy3"/>
    <dgm:cxn modelId="{EE6F437E-84CF-4C97-BBF5-EF1027EA8B95}" type="presParOf" srcId="{DB04CF3A-A820-46CD-8A64-8592B62B72D6}" destId="{0326D3D8-DF66-4CE4-B291-4C7FB2DAFDEA}" srcOrd="0" destOrd="0" presId="urn:microsoft.com/office/officeart/2005/8/layout/hierarchy3"/>
    <dgm:cxn modelId="{CB9C04E0-5D71-4940-932B-1D413DF71131}" type="presParOf" srcId="{0326D3D8-DF66-4CE4-B291-4C7FB2DAFDEA}" destId="{022FF188-7760-48E0-99B4-E0D9E65F7248}" srcOrd="0" destOrd="0" presId="urn:microsoft.com/office/officeart/2005/8/layout/hierarchy3"/>
    <dgm:cxn modelId="{24CCA75A-2867-4E60-9130-8954E6BBAF36}" type="presParOf" srcId="{0326D3D8-DF66-4CE4-B291-4C7FB2DAFDEA}" destId="{9E2C04EB-8057-49D6-8F35-5A351E912F64}" srcOrd="1" destOrd="0" presId="urn:microsoft.com/office/officeart/2005/8/layout/hierarchy3"/>
    <dgm:cxn modelId="{27AB882A-A12D-46C4-9EEA-D67A2B051E0B}" type="presParOf" srcId="{DB04CF3A-A820-46CD-8A64-8592B62B72D6}" destId="{5CE0127F-F6BF-4917-9611-CAA1525D2163}" srcOrd="1" destOrd="0" presId="urn:microsoft.com/office/officeart/2005/8/layout/hierarchy3"/>
    <dgm:cxn modelId="{376E6384-90F4-4329-8A54-5115DA3BD48C}" type="presParOf" srcId="{5CE0127F-F6BF-4917-9611-CAA1525D2163}" destId="{7C22A44B-4B6F-49FC-A73B-4C42F87E99E5}" srcOrd="0" destOrd="0" presId="urn:microsoft.com/office/officeart/2005/8/layout/hierarchy3"/>
    <dgm:cxn modelId="{E1823A22-20EE-44BB-9AD4-539EE69A5D78}" type="presParOf" srcId="{5CE0127F-F6BF-4917-9611-CAA1525D2163}" destId="{3F72DC9D-EBCA-40FB-8195-617BF43DDCDC}" srcOrd="1" destOrd="0" presId="urn:microsoft.com/office/officeart/2005/8/layout/hierarchy3"/>
    <dgm:cxn modelId="{E854C6B0-05C3-46E6-9064-D41978C259F0}" type="presParOf" srcId="{5CE0127F-F6BF-4917-9611-CAA1525D2163}" destId="{E55613D2-ECEB-44CD-B532-EB56596F65B3}" srcOrd="2" destOrd="0" presId="urn:microsoft.com/office/officeart/2005/8/layout/hierarchy3"/>
    <dgm:cxn modelId="{91524664-DB5B-444E-8140-9D103B8BBECF}" type="presParOf" srcId="{5CE0127F-F6BF-4917-9611-CAA1525D2163}" destId="{DD8BC0F3-E07C-4943-8883-49FFCCB988BF}"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6F6FF7-66C1-4FC5-8945-F36C163CA0F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B133002C-8E10-492F-B75C-B3FF91D3EED2}">
      <dgm:prSet phldrT="[Text]" custT="1">
        <dgm:style>
          <a:lnRef idx="0">
            <a:schemeClr val="accent6"/>
          </a:lnRef>
          <a:fillRef idx="3">
            <a:schemeClr val="accent6"/>
          </a:fillRef>
          <a:effectRef idx="3">
            <a:schemeClr val="accent6"/>
          </a:effectRef>
          <a:fontRef idx="minor">
            <a:schemeClr val="lt1"/>
          </a:fontRef>
        </dgm:style>
      </dgm:prSet>
      <dgm:spPr>
        <a:solidFill>
          <a:srgbClr val="002060"/>
        </a:solidFill>
        <a:ln>
          <a:solidFill>
            <a:srgbClr val="7030A0"/>
          </a:solidFill>
        </a:ln>
      </dgm:spPr>
      <dgm:t>
        <a:bodyPr/>
        <a:lstStyle/>
        <a:p>
          <a:r>
            <a:rPr lang="en-GB" sz="2400" dirty="0" smtClean="0">
              <a:latin typeface="Arial" panose="020B0604020202020204" pitchFamily="34" charset="0"/>
              <a:cs typeface="Arial" panose="020B0604020202020204" pitchFamily="34" charset="0"/>
            </a:rPr>
            <a:t>Economy of tomorrow</a:t>
          </a:r>
          <a:endParaRPr lang="en-GB" sz="2400" dirty="0">
            <a:latin typeface="Arial" panose="020B0604020202020204" pitchFamily="34" charset="0"/>
            <a:cs typeface="Arial" panose="020B0604020202020204" pitchFamily="34" charset="0"/>
          </a:endParaRPr>
        </a:p>
      </dgm:t>
    </dgm:pt>
    <dgm:pt modelId="{18644CDD-F1AA-4769-8D66-E7EB3FA797D1}" type="parTrans" cxnId="{7CF2203A-E8B6-4ACB-9066-69C9A6829DFF}">
      <dgm:prSet/>
      <dgm:spPr/>
      <dgm:t>
        <a:bodyPr/>
        <a:lstStyle/>
        <a:p>
          <a:endParaRPr lang="en-GB"/>
        </a:p>
      </dgm:t>
    </dgm:pt>
    <dgm:pt modelId="{0F5BEC00-777D-4DD6-910F-0144CF534EEC}" type="sibTrans" cxnId="{7CF2203A-E8B6-4ACB-9066-69C9A6829DFF}">
      <dgm:prSet/>
      <dgm:spPr/>
      <dgm:t>
        <a:bodyPr/>
        <a:lstStyle/>
        <a:p>
          <a:endParaRPr lang="en-GB"/>
        </a:p>
      </dgm:t>
    </dgm:pt>
    <dgm:pt modelId="{CA990BA5-4DA0-448E-83E4-E8973E7D219F}">
      <dgm:prSet phldrT="[Text]">
        <dgm:style>
          <a:lnRef idx="0">
            <a:schemeClr val="accent6"/>
          </a:lnRef>
          <a:fillRef idx="3">
            <a:schemeClr val="accent6"/>
          </a:fillRef>
          <a:effectRef idx="3">
            <a:schemeClr val="accent6"/>
          </a:effectRef>
          <a:fontRef idx="minor">
            <a:schemeClr val="lt1"/>
          </a:fontRef>
        </dgm:style>
      </dgm:prSet>
      <dgm:spPr>
        <a:solidFill>
          <a:srgbClr val="008000"/>
        </a:solidFill>
      </dgm:spPr>
      <dgm:t>
        <a:bodyPr/>
        <a:lstStyle/>
        <a:p>
          <a:r>
            <a:rPr lang="en-GB" dirty="0" smtClean="0">
              <a:latin typeface="Arial" panose="020B0604020202020204" pitchFamily="34" charset="0"/>
              <a:cs typeface="Arial" panose="020B0604020202020204" pitchFamily="34" charset="0"/>
            </a:rPr>
            <a:t>Sustainable economy &amp; income</a:t>
          </a:r>
        </a:p>
      </dgm:t>
    </dgm:pt>
    <dgm:pt modelId="{239127E7-733F-41BA-8EAF-A050D5BAE425}" type="parTrans" cxnId="{9E1326CF-D03D-44D2-83A5-3F962D5C66D1}">
      <dgm:prSet/>
      <dgm:spPr/>
      <dgm:t>
        <a:bodyPr/>
        <a:lstStyle/>
        <a:p>
          <a:endParaRPr lang="en-GB"/>
        </a:p>
      </dgm:t>
    </dgm:pt>
    <dgm:pt modelId="{E50A05DA-5715-4312-BB50-8FEFAB722C33}" type="sibTrans" cxnId="{9E1326CF-D03D-44D2-83A5-3F962D5C66D1}">
      <dgm:prSet/>
      <dgm:spPr>
        <a:solidFill>
          <a:srgbClr val="00B0F0"/>
        </a:solidFill>
      </dgm:spPr>
      <dgm:t>
        <a:bodyPr/>
        <a:lstStyle/>
        <a:p>
          <a:endParaRPr lang="en-GB"/>
        </a:p>
      </dgm:t>
    </dgm:pt>
    <dgm:pt modelId="{A7752F42-50C5-46BF-A212-50B619CBA3C9}">
      <dgm:prSet phldrT="[Text]">
        <dgm:style>
          <a:lnRef idx="0">
            <a:schemeClr val="accent6"/>
          </a:lnRef>
          <a:fillRef idx="3">
            <a:schemeClr val="accent6"/>
          </a:fillRef>
          <a:effectRef idx="3">
            <a:schemeClr val="accent6"/>
          </a:effectRef>
          <a:fontRef idx="minor">
            <a:schemeClr val="lt1"/>
          </a:fontRef>
        </dgm:style>
      </dgm:prSet>
      <dgm:spPr>
        <a:solidFill>
          <a:srgbClr val="008000"/>
        </a:solidFill>
      </dgm:spPr>
      <dgm:t>
        <a:bodyPr/>
        <a:lstStyle/>
        <a:p>
          <a:r>
            <a:rPr lang="en-GB" dirty="0" smtClean="0">
              <a:latin typeface="Arial" panose="020B0604020202020204" pitchFamily="34" charset="0"/>
              <a:cs typeface="Arial" panose="020B0604020202020204" pitchFamily="34" charset="0"/>
            </a:rPr>
            <a:t>Sustainable ecology</a:t>
          </a:r>
          <a:endParaRPr lang="en-GB" dirty="0">
            <a:latin typeface="Arial" panose="020B0604020202020204" pitchFamily="34" charset="0"/>
            <a:cs typeface="Arial" panose="020B0604020202020204" pitchFamily="34" charset="0"/>
          </a:endParaRPr>
        </a:p>
      </dgm:t>
    </dgm:pt>
    <dgm:pt modelId="{D69BA1CE-BA8F-4A7A-B8D1-39CB8581D61B}" type="parTrans" cxnId="{8B849BFE-27FE-441E-9FD1-3ADD536DB1DD}">
      <dgm:prSet/>
      <dgm:spPr/>
      <dgm:t>
        <a:bodyPr/>
        <a:lstStyle/>
        <a:p>
          <a:endParaRPr lang="en-GB"/>
        </a:p>
      </dgm:t>
    </dgm:pt>
    <dgm:pt modelId="{D6B82642-F988-45BC-880C-7FA58D94B8A5}" type="sibTrans" cxnId="{8B849BFE-27FE-441E-9FD1-3ADD536DB1DD}">
      <dgm:prSet/>
      <dgm:spPr>
        <a:solidFill>
          <a:srgbClr val="00B0F0"/>
        </a:solidFill>
      </dgm:spPr>
      <dgm:t>
        <a:bodyPr/>
        <a:lstStyle/>
        <a:p>
          <a:endParaRPr lang="en-GB"/>
        </a:p>
      </dgm:t>
    </dgm:pt>
    <dgm:pt modelId="{10A67EEE-F3FA-4E9D-A41C-676857EF14F4}">
      <dgm:prSet phldrT="[Text]">
        <dgm:style>
          <a:lnRef idx="0">
            <a:schemeClr val="accent6"/>
          </a:lnRef>
          <a:fillRef idx="3">
            <a:schemeClr val="accent6"/>
          </a:fillRef>
          <a:effectRef idx="3">
            <a:schemeClr val="accent6"/>
          </a:effectRef>
          <a:fontRef idx="minor">
            <a:schemeClr val="lt1"/>
          </a:fontRef>
        </dgm:style>
      </dgm:prSet>
      <dgm:spPr>
        <a:solidFill>
          <a:srgbClr val="008000"/>
        </a:solidFill>
      </dgm:spPr>
      <dgm:t>
        <a:bodyPr/>
        <a:lstStyle/>
        <a:p>
          <a:r>
            <a:rPr lang="en-GB" dirty="0" smtClean="0">
              <a:latin typeface="Arial" panose="020B0604020202020204" pitchFamily="34" charset="0"/>
              <a:cs typeface="Arial" panose="020B0604020202020204" pitchFamily="34" charset="0"/>
            </a:rPr>
            <a:t>Sustainable public finance</a:t>
          </a:r>
          <a:endParaRPr lang="en-GB" dirty="0">
            <a:latin typeface="Arial" panose="020B0604020202020204" pitchFamily="34" charset="0"/>
            <a:cs typeface="Arial" panose="020B0604020202020204" pitchFamily="34" charset="0"/>
          </a:endParaRPr>
        </a:p>
      </dgm:t>
    </dgm:pt>
    <dgm:pt modelId="{44AD43D8-A2E4-4BE4-8D8D-AF3D694840F7}" type="parTrans" cxnId="{0D089339-5BA8-4D10-A83D-FDE17E13AD91}">
      <dgm:prSet/>
      <dgm:spPr/>
      <dgm:t>
        <a:bodyPr/>
        <a:lstStyle/>
        <a:p>
          <a:endParaRPr lang="en-GB"/>
        </a:p>
      </dgm:t>
    </dgm:pt>
    <dgm:pt modelId="{31A2E50B-5DF8-47CB-A0CD-5BED9AA640C8}" type="sibTrans" cxnId="{0D089339-5BA8-4D10-A83D-FDE17E13AD91}">
      <dgm:prSet/>
      <dgm:spPr>
        <a:solidFill>
          <a:srgbClr val="00B0F0"/>
        </a:solidFill>
      </dgm:spPr>
      <dgm:t>
        <a:bodyPr/>
        <a:lstStyle/>
        <a:p>
          <a:endParaRPr lang="en-GB"/>
        </a:p>
      </dgm:t>
    </dgm:pt>
    <dgm:pt modelId="{D388B49E-951F-41AB-924C-D9EB90DBB53D}">
      <dgm:prSet phldrT="[Text]">
        <dgm:style>
          <a:lnRef idx="0">
            <a:schemeClr val="accent6"/>
          </a:lnRef>
          <a:fillRef idx="3">
            <a:schemeClr val="accent6"/>
          </a:fillRef>
          <a:effectRef idx="3">
            <a:schemeClr val="accent6"/>
          </a:effectRef>
          <a:fontRef idx="minor">
            <a:schemeClr val="lt1"/>
          </a:fontRef>
        </dgm:style>
      </dgm:prSet>
      <dgm:spPr>
        <a:solidFill>
          <a:srgbClr val="008000"/>
        </a:solidFill>
      </dgm:spPr>
      <dgm:t>
        <a:bodyPr/>
        <a:lstStyle/>
        <a:p>
          <a:r>
            <a:rPr lang="en-GB" dirty="0" smtClean="0">
              <a:latin typeface="Arial" panose="020B0604020202020204" pitchFamily="34" charset="0"/>
              <a:cs typeface="Arial" panose="020B0604020202020204" pitchFamily="34" charset="0"/>
            </a:rPr>
            <a:t>Sustainable</a:t>
          </a:r>
        </a:p>
        <a:p>
          <a:r>
            <a:rPr lang="en-GB" dirty="0" smtClean="0">
              <a:latin typeface="Arial" panose="020B0604020202020204" pitchFamily="34" charset="0"/>
              <a:cs typeface="Arial" panose="020B0604020202020204" pitchFamily="34" charset="0"/>
            </a:rPr>
            <a:t>Social system</a:t>
          </a:r>
          <a:endParaRPr lang="en-GB" dirty="0">
            <a:latin typeface="Arial" panose="020B0604020202020204" pitchFamily="34" charset="0"/>
            <a:cs typeface="Arial" panose="020B0604020202020204" pitchFamily="34" charset="0"/>
          </a:endParaRPr>
        </a:p>
      </dgm:t>
    </dgm:pt>
    <dgm:pt modelId="{118D5797-84D3-4E36-8655-34DB8331845A}" type="parTrans" cxnId="{097B4760-DEAE-4B06-91F5-F7F8B84AA8FF}">
      <dgm:prSet/>
      <dgm:spPr/>
      <dgm:t>
        <a:bodyPr/>
        <a:lstStyle/>
        <a:p>
          <a:endParaRPr lang="en-GB"/>
        </a:p>
      </dgm:t>
    </dgm:pt>
    <dgm:pt modelId="{619395A1-98D9-4EC0-96B2-1E11600E3337}" type="sibTrans" cxnId="{097B4760-DEAE-4B06-91F5-F7F8B84AA8FF}">
      <dgm:prSet/>
      <dgm:spPr>
        <a:solidFill>
          <a:srgbClr val="00B0F0"/>
        </a:solidFill>
      </dgm:spPr>
      <dgm:t>
        <a:bodyPr/>
        <a:lstStyle/>
        <a:p>
          <a:endParaRPr lang="en-GB"/>
        </a:p>
      </dgm:t>
    </dgm:pt>
    <dgm:pt modelId="{523AFB78-98B6-41AF-ADE7-0924963E6055}" type="pres">
      <dgm:prSet presAssocID="{5E6F6FF7-66C1-4FC5-8945-F36C163CA0F2}" presName="Name0" presStyleCnt="0">
        <dgm:presLayoutVars>
          <dgm:chMax val="1"/>
          <dgm:dir/>
          <dgm:animLvl val="ctr"/>
          <dgm:resizeHandles val="exact"/>
        </dgm:presLayoutVars>
      </dgm:prSet>
      <dgm:spPr/>
      <dgm:t>
        <a:bodyPr/>
        <a:lstStyle/>
        <a:p>
          <a:endParaRPr lang="en-GB"/>
        </a:p>
      </dgm:t>
    </dgm:pt>
    <dgm:pt modelId="{1822E1F4-4BB8-4E2B-9D8C-C16F6F678C08}" type="pres">
      <dgm:prSet presAssocID="{B133002C-8E10-492F-B75C-B3FF91D3EED2}" presName="centerShape" presStyleLbl="node0" presStyleIdx="0" presStyleCnt="1" custScaleX="112561" custScaleY="106015"/>
      <dgm:spPr/>
      <dgm:t>
        <a:bodyPr/>
        <a:lstStyle/>
        <a:p>
          <a:endParaRPr lang="en-GB"/>
        </a:p>
      </dgm:t>
    </dgm:pt>
    <dgm:pt modelId="{A06884B2-E973-4177-80EF-8A15A0F550E0}" type="pres">
      <dgm:prSet presAssocID="{CA990BA5-4DA0-448E-83E4-E8973E7D219F}" presName="node" presStyleLbl="node1" presStyleIdx="0" presStyleCnt="4">
        <dgm:presLayoutVars>
          <dgm:bulletEnabled val="1"/>
        </dgm:presLayoutVars>
      </dgm:prSet>
      <dgm:spPr/>
      <dgm:t>
        <a:bodyPr/>
        <a:lstStyle/>
        <a:p>
          <a:endParaRPr lang="en-GB"/>
        </a:p>
      </dgm:t>
    </dgm:pt>
    <dgm:pt modelId="{E73A8826-A1C5-4C35-9A8A-00458D0CA56E}" type="pres">
      <dgm:prSet presAssocID="{CA990BA5-4DA0-448E-83E4-E8973E7D219F}" presName="dummy" presStyleCnt="0"/>
      <dgm:spPr/>
      <dgm:t>
        <a:bodyPr/>
        <a:lstStyle/>
        <a:p>
          <a:endParaRPr lang="en-GB"/>
        </a:p>
      </dgm:t>
    </dgm:pt>
    <dgm:pt modelId="{FA97023F-1432-40EB-813B-02302D6230D3}" type="pres">
      <dgm:prSet presAssocID="{E50A05DA-5715-4312-BB50-8FEFAB722C33}" presName="sibTrans" presStyleLbl="sibTrans2D1" presStyleIdx="0" presStyleCnt="4" custLinFactNeighborX="967" custLinFactNeighborY="454"/>
      <dgm:spPr/>
      <dgm:t>
        <a:bodyPr/>
        <a:lstStyle/>
        <a:p>
          <a:endParaRPr lang="en-GB"/>
        </a:p>
      </dgm:t>
    </dgm:pt>
    <dgm:pt modelId="{C9A59B00-96AD-436F-82A3-72D8C5C57EB0}" type="pres">
      <dgm:prSet presAssocID="{A7752F42-50C5-46BF-A212-50B619CBA3C9}" presName="node" presStyleLbl="node1" presStyleIdx="1" presStyleCnt="4">
        <dgm:presLayoutVars>
          <dgm:bulletEnabled val="1"/>
        </dgm:presLayoutVars>
      </dgm:prSet>
      <dgm:spPr/>
      <dgm:t>
        <a:bodyPr/>
        <a:lstStyle/>
        <a:p>
          <a:endParaRPr lang="en-GB"/>
        </a:p>
      </dgm:t>
    </dgm:pt>
    <dgm:pt modelId="{C8426521-FCB9-4F55-870A-CA3AFC23552F}" type="pres">
      <dgm:prSet presAssocID="{A7752F42-50C5-46BF-A212-50B619CBA3C9}" presName="dummy" presStyleCnt="0"/>
      <dgm:spPr/>
      <dgm:t>
        <a:bodyPr/>
        <a:lstStyle/>
        <a:p>
          <a:endParaRPr lang="en-GB"/>
        </a:p>
      </dgm:t>
    </dgm:pt>
    <dgm:pt modelId="{9A6BF12D-6E8F-4908-B903-205955E5591B}" type="pres">
      <dgm:prSet presAssocID="{D6B82642-F988-45BC-880C-7FA58D94B8A5}" presName="sibTrans" presStyleLbl="sibTrans2D1" presStyleIdx="1" presStyleCnt="4"/>
      <dgm:spPr/>
      <dgm:t>
        <a:bodyPr/>
        <a:lstStyle/>
        <a:p>
          <a:endParaRPr lang="en-GB"/>
        </a:p>
      </dgm:t>
    </dgm:pt>
    <dgm:pt modelId="{47BF64B0-387A-4485-B4DE-B73C3D0AD827}" type="pres">
      <dgm:prSet presAssocID="{10A67EEE-F3FA-4E9D-A41C-676857EF14F4}" presName="node" presStyleLbl="node1" presStyleIdx="2" presStyleCnt="4" custScaleX="109550">
        <dgm:presLayoutVars>
          <dgm:bulletEnabled val="1"/>
        </dgm:presLayoutVars>
      </dgm:prSet>
      <dgm:spPr/>
      <dgm:t>
        <a:bodyPr/>
        <a:lstStyle/>
        <a:p>
          <a:endParaRPr lang="en-GB"/>
        </a:p>
      </dgm:t>
    </dgm:pt>
    <dgm:pt modelId="{D4B2C1EB-91F9-450A-BB84-B7E8251E544B}" type="pres">
      <dgm:prSet presAssocID="{10A67EEE-F3FA-4E9D-A41C-676857EF14F4}" presName="dummy" presStyleCnt="0"/>
      <dgm:spPr/>
      <dgm:t>
        <a:bodyPr/>
        <a:lstStyle/>
        <a:p>
          <a:endParaRPr lang="en-GB"/>
        </a:p>
      </dgm:t>
    </dgm:pt>
    <dgm:pt modelId="{429AAFE0-E02E-4875-9788-8210EA49180A}" type="pres">
      <dgm:prSet presAssocID="{31A2E50B-5DF8-47CB-A0CD-5BED9AA640C8}" presName="sibTrans" presStyleLbl="sibTrans2D1" presStyleIdx="2" presStyleCnt="4"/>
      <dgm:spPr/>
      <dgm:t>
        <a:bodyPr/>
        <a:lstStyle/>
        <a:p>
          <a:endParaRPr lang="en-GB"/>
        </a:p>
      </dgm:t>
    </dgm:pt>
    <dgm:pt modelId="{B50F5399-81E6-4562-8EB3-30625CEAACF2}" type="pres">
      <dgm:prSet presAssocID="{D388B49E-951F-41AB-924C-D9EB90DBB53D}" presName="node" presStyleLbl="node1" presStyleIdx="3" presStyleCnt="4">
        <dgm:presLayoutVars>
          <dgm:bulletEnabled val="1"/>
        </dgm:presLayoutVars>
      </dgm:prSet>
      <dgm:spPr/>
      <dgm:t>
        <a:bodyPr/>
        <a:lstStyle/>
        <a:p>
          <a:endParaRPr lang="en-GB"/>
        </a:p>
      </dgm:t>
    </dgm:pt>
    <dgm:pt modelId="{1B7E4B3B-1CB1-43A7-9A27-9B0606A488F2}" type="pres">
      <dgm:prSet presAssocID="{D388B49E-951F-41AB-924C-D9EB90DBB53D}" presName="dummy" presStyleCnt="0"/>
      <dgm:spPr/>
      <dgm:t>
        <a:bodyPr/>
        <a:lstStyle/>
        <a:p>
          <a:endParaRPr lang="en-GB"/>
        </a:p>
      </dgm:t>
    </dgm:pt>
    <dgm:pt modelId="{8836EE5C-A04A-4572-8061-773A99D53259}" type="pres">
      <dgm:prSet presAssocID="{619395A1-98D9-4EC0-96B2-1E11600E3337}" presName="sibTrans" presStyleLbl="sibTrans2D1" presStyleIdx="3" presStyleCnt="4"/>
      <dgm:spPr/>
      <dgm:t>
        <a:bodyPr/>
        <a:lstStyle/>
        <a:p>
          <a:endParaRPr lang="en-GB"/>
        </a:p>
      </dgm:t>
    </dgm:pt>
  </dgm:ptLst>
  <dgm:cxnLst>
    <dgm:cxn modelId="{8B849BFE-27FE-441E-9FD1-3ADD536DB1DD}" srcId="{B133002C-8E10-492F-B75C-B3FF91D3EED2}" destId="{A7752F42-50C5-46BF-A212-50B619CBA3C9}" srcOrd="1" destOrd="0" parTransId="{D69BA1CE-BA8F-4A7A-B8D1-39CB8581D61B}" sibTransId="{D6B82642-F988-45BC-880C-7FA58D94B8A5}"/>
    <dgm:cxn modelId="{EC564FA2-E280-4203-A885-AC5AF9A8721F}" type="presOf" srcId="{A7752F42-50C5-46BF-A212-50B619CBA3C9}" destId="{C9A59B00-96AD-436F-82A3-72D8C5C57EB0}" srcOrd="0" destOrd="0" presId="urn:microsoft.com/office/officeart/2005/8/layout/radial6"/>
    <dgm:cxn modelId="{DDA50ABF-4FA6-465D-8924-64D52A0FD100}" type="presOf" srcId="{B133002C-8E10-492F-B75C-B3FF91D3EED2}" destId="{1822E1F4-4BB8-4E2B-9D8C-C16F6F678C08}" srcOrd="0" destOrd="0" presId="urn:microsoft.com/office/officeart/2005/8/layout/radial6"/>
    <dgm:cxn modelId="{BBD9E290-D392-43B9-A7C4-D530BF04DEFD}" type="presOf" srcId="{D388B49E-951F-41AB-924C-D9EB90DBB53D}" destId="{B50F5399-81E6-4562-8EB3-30625CEAACF2}" srcOrd="0" destOrd="0" presId="urn:microsoft.com/office/officeart/2005/8/layout/radial6"/>
    <dgm:cxn modelId="{7CF2203A-E8B6-4ACB-9066-69C9A6829DFF}" srcId="{5E6F6FF7-66C1-4FC5-8945-F36C163CA0F2}" destId="{B133002C-8E10-492F-B75C-B3FF91D3EED2}" srcOrd="0" destOrd="0" parTransId="{18644CDD-F1AA-4769-8D66-E7EB3FA797D1}" sibTransId="{0F5BEC00-777D-4DD6-910F-0144CF534EEC}"/>
    <dgm:cxn modelId="{4FABFD52-B4C0-42D6-A20A-5234E1489D48}" type="presOf" srcId="{D6B82642-F988-45BC-880C-7FA58D94B8A5}" destId="{9A6BF12D-6E8F-4908-B903-205955E5591B}" srcOrd="0" destOrd="0" presId="urn:microsoft.com/office/officeart/2005/8/layout/radial6"/>
    <dgm:cxn modelId="{9E1326CF-D03D-44D2-83A5-3F962D5C66D1}" srcId="{B133002C-8E10-492F-B75C-B3FF91D3EED2}" destId="{CA990BA5-4DA0-448E-83E4-E8973E7D219F}" srcOrd="0" destOrd="0" parTransId="{239127E7-733F-41BA-8EAF-A050D5BAE425}" sibTransId="{E50A05DA-5715-4312-BB50-8FEFAB722C33}"/>
    <dgm:cxn modelId="{9EFE7142-FF68-4C06-8772-8D9FCEA6D013}" type="presOf" srcId="{619395A1-98D9-4EC0-96B2-1E11600E3337}" destId="{8836EE5C-A04A-4572-8061-773A99D53259}" srcOrd="0" destOrd="0" presId="urn:microsoft.com/office/officeart/2005/8/layout/radial6"/>
    <dgm:cxn modelId="{DE6A2097-D977-4591-B454-839715360691}" type="presOf" srcId="{E50A05DA-5715-4312-BB50-8FEFAB722C33}" destId="{FA97023F-1432-40EB-813B-02302D6230D3}" srcOrd="0" destOrd="0" presId="urn:microsoft.com/office/officeart/2005/8/layout/radial6"/>
    <dgm:cxn modelId="{097B4760-DEAE-4B06-91F5-F7F8B84AA8FF}" srcId="{B133002C-8E10-492F-B75C-B3FF91D3EED2}" destId="{D388B49E-951F-41AB-924C-D9EB90DBB53D}" srcOrd="3" destOrd="0" parTransId="{118D5797-84D3-4E36-8655-34DB8331845A}" sibTransId="{619395A1-98D9-4EC0-96B2-1E11600E3337}"/>
    <dgm:cxn modelId="{3A720634-2CE9-4D44-B832-6D011953AAA9}" type="presOf" srcId="{10A67EEE-F3FA-4E9D-A41C-676857EF14F4}" destId="{47BF64B0-387A-4485-B4DE-B73C3D0AD827}" srcOrd="0" destOrd="0" presId="urn:microsoft.com/office/officeart/2005/8/layout/radial6"/>
    <dgm:cxn modelId="{0D089339-5BA8-4D10-A83D-FDE17E13AD91}" srcId="{B133002C-8E10-492F-B75C-B3FF91D3EED2}" destId="{10A67EEE-F3FA-4E9D-A41C-676857EF14F4}" srcOrd="2" destOrd="0" parTransId="{44AD43D8-A2E4-4BE4-8D8D-AF3D694840F7}" sibTransId="{31A2E50B-5DF8-47CB-A0CD-5BED9AA640C8}"/>
    <dgm:cxn modelId="{2FA43955-3D74-4396-AA8D-35FC3A0583B6}" type="presOf" srcId="{CA990BA5-4DA0-448E-83E4-E8973E7D219F}" destId="{A06884B2-E973-4177-80EF-8A15A0F550E0}" srcOrd="0" destOrd="0" presId="urn:microsoft.com/office/officeart/2005/8/layout/radial6"/>
    <dgm:cxn modelId="{463A3C0E-F97B-475F-A162-2903779ADA0A}" type="presOf" srcId="{5E6F6FF7-66C1-4FC5-8945-F36C163CA0F2}" destId="{523AFB78-98B6-41AF-ADE7-0924963E6055}" srcOrd="0" destOrd="0" presId="urn:microsoft.com/office/officeart/2005/8/layout/radial6"/>
    <dgm:cxn modelId="{2164B8E7-5F73-43FC-A011-66C40CBDD6DC}" type="presOf" srcId="{31A2E50B-5DF8-47CB-A0CD-5BED9AA640C8}" destId="{429AAFE0-E02E-4875-9788-8210EA49180A}" srcOrd="0" destOrd="0" presId="urn:microsoft.com/office/officeart/2005/8/layout/radial6"/>
    <dgm:cxn modelId="{56BE31FD-7EAA-4630-B4DA-08C2A8FB9C07}" type="presParOf" srcId="{523AFB78-98B6-41AF-ADE7-0924963E6055}" destId="{1822E1F4-4BB8-4E2B-9D8C-C16F6F678C08}" srcOrd="0" destOrd="0" presId="urn:microsoft.com/office/officeart/2005/8/layout/radial6"/>
    <dgm:cxn modelId="{E3E7FAAD-8D59-4B51-A9FE-157BFF8E5AAB}" type="presParOf" srcId="{523AFB78-98B6-41AF-ADE7-0924963E6055}" destId="{A06884B2-E973-4177-80EF-8A15A0F550E0}" srcOrd="1" destOrd="0" presId="urn:microsoft.com/office/officeart/2005/8/layout/radial6"/>
    <dgm:cxn modelId="{1DB9A087-D4DF-44A2-9DA0-C18CEED645DC}" type="presParOf" srcId="{523AFB78-98B6-41AF-ADE7-0924963E6055}" destId="{E73A8826-A1C5-4C35-9A8A-00458D0CA56E}" srcOrd="2" destOrd="0" presId="urn:microsoft.com/office/officeart/2005/8/layout/radial6"/>
    <dgm:cxn modelId="{B1C71824-1040-479A-AA2C-C37FB89899E1}" type="presParOf" srcId="{523AFB78-98B6-41AF-ADE7-0924963E6055}" destId="{FA97023F-1432-40EB-813B-02302D6230D3}" srcOrd="3" destOrd="0" presId="urn:microsoft.com/office/officeart/2005/8/layout/radial6"/>
    <dgm:cxn modelId="{BFB75694-1DC6-4E92-A8D4-3F2ED00999E8}" type="presParOf" srcId="{523AFB78-98B6-41AF-ADE7-0924963E6055}" destId="{C9A59B00-96AD-436F-82A3-72D8C5C57EB0}" srcOrd="4" destOrd="0" presId="urn:microsoft.com/office/officeart/2005/8/layout/radial6"/>
    <dgm:cxn modelId="{B8EA79C5-B64A-47E0-938F-8E0B889024D4}" type="presParOf" srcId="{523AFB78-98B6-41AF-ADE7-0924963E6055}" destId="{C8426521-FCB9-4F55-870A-CA3AFC23552F}" srcOrd="5" destOrd="0" presId="urn:microsoft.com/office/officeart/2005/8/layout/radial6"/>
    <dgm:cxn modelId="{A2168A56-D32A-49B9-8850-5E634AB6ACB5}" type="presParOf" srcId="{523AFB78-98B6-41AF-ADE7-0924963E6055}" destId="{9A6BF12D-6E8F-4908-B903-205955E5591B}" srcOrd="6" destOrd="0" presId="urn:microsoft.com/office/officeart/2005/8/layout/radial6"/>
    <dgm:cxn modelId="{407BA859-F101-43ED-B4ED-BCC68E98B4EE}" type="presParOf" srcId="{523AFB78-98B6-41AF-ADE7-0924963E6055}" destId="{47BF64B0-387A-4485-B4DE-B73C3D0AD827}" srcOrd="7" destOrd="0" presId="urn:microsoft.com/office/officeart/2005/8/layout/radial6"/>
    <dgm:cxn modelId="{C095B507-05FA-42E0-B1DA-8F012FE05F3B}" type="presParOf" srcId="{523AFB78-98B6-41AF-ADE7-0924963E6055}" destId="{D4B2C1EB-91F9-450A-BB84-B7E8251E544B}" srcOrd="8" destOrd="0" presId="urn:microsoft.com/office/officeart/2005/8/layout/radial6"/>
    <dgm:cxn modelId="{C1234E34-D30A-48E1-A1CB-D6D242F8390D}" type="presParOf" srcId="{523AFB78-98B6-41AF-ADE7-0924963E6055}" destId="{429AAFE0-E02E-4875-9788-8210EA49180A}" srcOrd="9" destOrd="0" presId="urn:microsoft.com/office/officeart/2005/8/layout/radial6"/>
    <dgm:cxn modelId="{8CD84FC3-94BD-414C-B786-C92E92031FEC}" type="presParOf" srcId="{523AFB78-98B6-41AF-ADE7-0924963E6055}" destId="{B50F5399-81E6-4562-8EB3-30625CEAACF2}" srcOrd="10" destOrd="0" presId="urn:microsoft.com/office/officeart/2005/8/layout/radial6"/>
    <dgm:cxn modelId="{F74C5DE7-C664-4BA1-AFD7-FE3EE376C62E}" type="presParOf" srcId="{523AFB78-98B6-41AF-ADE7-0924963E6055}" destId="{1B7E4B3B-1CB1-43A7-9A27-9B0606A488F2}" srcOrd="11" destOrd="0" presId="urn:microsoft.com/office/officeart/2005/8/layout/radial6"/>
    <dgm:cxn modelId="{047829EF-85A5-498B-8D82-B24E246588E1}" type="presParOf" srcId="{523AFB78-98B6-41AF-ADE7-0924963E6055}" destId="{8836EE5C-A04A-4572-8061-773A99D53259}"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079CF-04B6-4EA9-97A2-AEE93D3F4BCB}">
      <dsp:nvSpPr>
        <dsp:cNvPr id="0" name=""/>
        <dsp:cNvSpPr/>
      </dsp:nvSpPr>
      <dsp:spPr>
        <a:xfrm>
          <a:off x="5160" y="359720"/>
          <a:ext cx="1759844" cy="879922"/>
        </a:xfrm>
        <a:prstGeom prst="roundRect">
          <a:avLst>
            <a:gd name="adj" fmla="val 10000"/>
          </a:avLst>
        </a:prstGeom>
        <a:solidFill>
          <a:srgbClr val="002060"/>
        </a:solidFill>
        <a:ln>
          <a:solidFill>
            <a:srgbClr val="00206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GB" sz="2400" kern="1200" noProof="0" dirty="0" smtClean="0">
              <a:latin typeface="Arial" panose="020B0604020202020204" pitchFamily="34" charset="0"/>
              <a:cs typeface="Arial" panose="020B0604020202020204" pitchFamily="34" charset="0"/>
            </a:rPr>
            <a:t>financial</a:t>
          </a:r>
        </a:p>
        <a:p>
          <a:pPr lvl="0" algn="ctr" defTabSz="1066800">
            <a:lnSpc>
              <a:spcPct val="90000"/>
            </a:lnSpc>
            <a:spcBef>
              <a:spcPct val="0"/>
            </a:spcBef>
            <a:spcAft>
              <a:spcPct val="35000"/>
            </a:spcAft>
          </a:pPr>
          <a:r>
            <a:rPr lang="de-DE" sz="2400" kern="1200" dirty="0" err="1" smtClean="0">
              <a:latin typeface="Arial" panose="020B0604020202020204" pitchFamily="34" charset="0"/>
              <a:cs typeface="Arial" panose="020B0604020202020204" pitchFamily="34" charset="0"/>
            </a:rPr>
            <a:t>market</a:t>
          </a:r>
          <a:endParaRPr lang="de-DE" sz="2400" kern="1200" dirty="0">
            <a:latin typeface="Arial" panose="020B0604020202020204" pitchFamily="34" charset="0"/>
            <a:cs typeface="Arial" panose="020B0604020202020204" pitchFamily="34" charset="0"/>
          </a:endParaRPr>
        </a:p>
      </dsp:txBody>
      <dsp:txXfrm>
        <a:off x="30932" y="385492"/>
        <a:ext cx="1708300" cy="828378"/>
      </dsp:txXfrm>
    </dsp:sp>
    <dsp:sp modelId="{9EF4EBEE-81AD-40B3-B14B-A2D524EE8B2C}">
      <dsp:nvSpPr>
        <dsp:cNvPr id="0" name=""/>
        <dsp:cNvSpPr/>
      </dsp:nvSpPr>
      <dsp:spPr>
        <a:xfrm>
          <a:off x="181145" y="1239642"/>
          <a:ext cx="175984" cy="659941"/>
        </a:xfrm>
        <a:custGeom>
          <a:avLst/>
          <a:gdLst/>
          <a:ahLst/>
          <a:cxnLst/>
          <a:rect l="0" t="0" r="0" b="0"/>
          <a:pathLst>
            <a:path>
              <a:moveTo>
                <a:pt x="0" y="0"/>
              </a:moveTo>
              <a:lnTo>
                <a:pt x="0" y="659941"/>
              </a:lnTo>
              <a:lnTo>
                <a:pt x="175984" y="65994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0613325-B931-47E4-B708-44638EC6DAB9}">
      <dsp:nvSpPr>
        <dsp:cNvPr id="0" name=""/>
        <dsp:cNvSpPr/>
      </dsp:nvSpPr>
      <dsp:spPr>
        <a:xfrm>
          <a:off x="357129" y="1459623"/>
          <a:ext cx="1407875" cy="8799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noProof="0" dirty="0" smtClean="0">
              <a:latin typeface="Arial" panose="020B0604020202020204" pitchFamily="34" charset="0"/>
              <a:cs typeface="Arial" panose="020B0604020202020204" pitchFamily="34" charset="0"/>
            </a:rPr>
            <a:t>banking sector</a:t>
          </a:r>
          <a:endParaRPr lang="en-GB" sz="1400" kern="1200" noProof="0" dirty="0">
            <a:latin typeface="Arial" panose="020B0604020202020204" pitchFamily="34" charset="0"/>
            <a:cs typeface="Arial" panose="020B0604020202020204" pitchFamily="34" charset="0"/>
          </a:endParaRPr>
        </a:p>
      </dsp:txBody>
      <dsp:txXfrm>
        <a:off x="382901" y="1485395"/>
        <a:ext cx="1356331" cy="828378"/>
      </dsp:txXfrm>
    </dsp:sp>
    <dsp:sp modelId="{CDE27854-14BD-4ECB-8B4F-8F75ECF606D9}">
      <dsp:nvSpPr>
        <dsp:cNvPr id="0" name=""/>
        <dsp:cNvSpPr/>
      </dsp:nvSpPr>
      <dsp:spPr>
        <a:xfrm>
          <a:off x="181145" y="1239642"/>
          <a:ext cx="195694" cy="2625855"/>
        </a:xfrm>
        <a:custGeom>
          <a:avLst/>
          <a:gdLst/>
          <a:ahLst/>
          <a:cxnLst/>
          <a:rect l="0" t="0" r="0" b="0"/>
          <a:pathLst>
            <a:path>
              <a:moveTo>
                <a:pt x="0" y="0"/>
              </a:moveTo>
              <a:lnTo>
                <a:pt x="0" y="2625855"/>
              </a:lnTo>
              <a:lnTo>
                <a:pt x="195694" y="262585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C8DEBA9-98A2-41F7-A4E0-C7EFB5F4C7BC}">
      <dsp:nvSpPr>
        <dsp:cNvPr id="0" name=""/>
        <dsp:cNvSpPr/>
      </dsp:nvSpPr>
      <dsp:spPr>
        <a:xfrm>
          <a:off x="376839" y="3425536"/>
          <a:ext cx="1407875" cy="8799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noProof="0" dirty="0" smtClean="0">
              <a:latin typeface="Arial" panose="020B0604020202020204" pitchFamily="34" charset="0"/>
              <a:cs typeface="Arial" panose="020B0604020202020204" pitchFamily="34" charset="0"/>
            </a:rPr>
            <a:t>insurance</a:t>
          </a:r>
        </a:p>
        <a:p>
          <a:pPr lvl="0" algn="ctr" defTabSz="622300">
            <a:lnSpc>
              <a:spcPct val="90000"/>
            </a:lnSpc>
            <a:spcBef>
              <a:spcPct val="0"/>
            </a:spcBef>
            <a:spcAft>
              <a:spcPct val="35000"/>
            </a:spcAft>
          </a:pPr>
          <a:r>
            <a:rPr lang="en-GB" sz="1400" kern="1200" noProof="0" dirty="0" smtClean="0">
              <a:latin typeface="Arial" panose="020B0604020202020204" pitchFamily="34" charset="0"/>
              <a:cs typeface="Arial" panose="020B0604020202020204" pitchFamily="34" charset="0"/>
            </a:rPr>
            <a:t>sector</a:t>
          </a:r>
          <a:endParaRPr lang="en-GB" sz="1400" kern="1200" noProof="0" dirty="0">
            <a:latin typeface="Arial" panose="020B0604020202020204" pitchFamily="34" charset="0"/>
            <a:cs typeface="Arial" panose="020B0604020202020204" pitchFamily="34" charset="0"/>
          </a:endParaRPr>
        </a:p>
      </dsp:txBody>
      <dsp:txXfrm>
        <a:off x="402611" y="3451308"/>
        <a:ext cx="1356331" cy="828378"/>
      </dsp:txXfrm>
    </dsp:sp>
    <dsp:sp modelId="{1F8E807E-A0F7-42E7-BBB0-4EA1D2883C1F}">
      <dsp:nvSpPr>
        <dsp:cNvPr id="0" name=""/>
        <dsp:cNvSpPr/>
      </dsp:nvSpPr>
      <dsp:spPr>
        <a:xfrm>
          <a:off x="181145" y="1239642"/>
          <a:ext cx="194638" cy="1637438"/>
        </a:xfrm>
        <a:custGeom>
          <a:avLst/>
          <a:gdLst/>
          <a:ahLst/>
          <a:cxnLst/>
          <a:rect l="0" t="0" r="0" b="0"/>
          <a:pathLst>
            <a:path>
              <a:moveTo>
                <a:pt x="0" y="0"/>
              </a:moveTo>
              <a:lnTo>
                <a:pt x="0" y="1637438"/>
              </a:lnTo>
              <a:lnTo>
                <a:pt x="194638" y="163743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E0C35FC-2354-4FD5-A006-13DFFF92B0FA}">
      <dsp:nvSpPr>
        <dsp:cNvPr id="0" name=""/>
        <dsp:cNvSpPr/>
      </dsp:nvSpPr>
      <dsp:spPr>
        <a:xfrm>
          <a:off x="375784" y="2437120"/>
          <a:ext cx="1407875" cy="8799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noProof="0" dirty="0" smtClean="0">
              <a:latin typeface="Arial" panose="020B0604020202020204" pitchFamily="34" charset="0"/>
              <a:cs typeface="Arial" panose="020B0604020202020204" pitchFamily="34" charset="0"/>
            </a:rPr>
            <a:t>shadow</a:t>
          </a:r>
        </a:p>
        <a:p>
          <a:pPr lvl="0" algn="ctr" defTabSz="622300">
            <a:lnSpc>
              <a:spcPct val="90000"/>
            </a:lnSpc>
            <a:spcBef>
              <a:spcPct val="0"/>
            </a:spcBef>
            <a:spcAft>
              <a:spcPct val="35000"/>
            </a:spcAft>
          </a:pPr>
          <a:r>
            <a:rPr lang="en-GB" sz="1400" kern="1200" noProof="0" dirty="0" smtClean="0">
              <a:latin typeface="Arial" panose="020B0604020202020204" pitchFamily="34" charset="0"/>
              <a:cs typeface="Arial" panose="020B0604020202020204" pitchFamily="34" charset="0"/>
            </a:rPr>
            <a:t> banking</a:t>
          </a:r>
          <a:endParaRPr lang="en-GB" sz="1400" kern="1200" noProof="0" dirty="0">
            <a:latin typeface="Arial" panose="020B0604020202020204" pitchFamily="34" charset="0"/>
            <a:cs typeface="Arial" panose="020B0604020202020204" pitchFamily="34" charset="0"/>
          </a:endParaRPr>
        </a:p>
      </dsp:txBody>
      <dsp:txXfrm>
        <a:off x="401556" y="2462892"/>
        <a:ext cx="1356331" cy="828378"/>
      </dsp:txXfrm>
    </dsp:sp>
    <dsp:sp modelId="{4CB1F300-8728-4FA6-A543-F73A4AA6BA30}">
      <dsp:nvSpPr>
        <dsp:cNvPr id="0" name=""/>
        <dsp:cNvSpPr/>
      </dsp:nvSpPr>
      <dsp:spPr>
        <a:xfrm>
          <a:off x="2204966" y="359720"/>
          <a:ext cx="1759844" cy="879922"/>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DE" sz="2400" kern="1200" dirty="0" err="1" smtClean="0">
              <a:latin typeface="Arial" panose="020B0604020202020204" pitchFamily="34" charset="0"/>
              <a:cs typeface="Arial" panose="020B0604020202020204" pitchFamily="34" charset="0"/>
            </a:rPr>
            <a:t>public</a:t>
          </a:r>
          <a:endParaRPr lang="de-DE" sz="2400" kern="1200" dirty="0" smtClean="0">
            <a:latin typeface="Arial" panose="020B0604020202020204" pitchFamily="34" charset="0"/>
            <a:cs typeface="Arial" panose="020B0604020202020204" pitchFamily="34" charset="0"/>
          </a:endParaRPr>
        </a:p>
        <a:p>
          <a:pPr lvl="0" algn="ctr" defTabSz="1066800">
            <a:lnSpc>
              <a:spcPct val="90000"/>
            </a:lnSpc>
            <a:spcBef>
              <a:spcPct val="0"/>
            </a:spcBef>
            <a:spcAft>
              <a:spcPct val="35000"/>
            </a:spcAft>
          </a:pPr>
          <a:r>
            <a:rPr lang="de-DE" sz="2400" kern="1200" dirty="0" err="1" smtClean="0">
              <a:latin typeface="Arial" panose="020B0604020202020204" pitchFamily="34" charset="0"/>
              <a:cs typeface="Arial" panose="020B0604020202020204" pitchFamily="34" charset="0"/>
            </a:rPr>
            <a:t>finance</a:t>
          </a:r>
          <a:endParaRPr lang="de-DE" sz="2400" kern="1200" dirty="0">
            <a:latin typeface="Arial" panose="020B0604020202020204" pitchFamily="34" charset="0"/>
            <a:cs typeface="Arial" panose="020B0604020202020204" pitchFamily="34" charset="0"/>
          </a:endParaRPr>
        </a:p>
      </dsp:txBody>
      <dsp:txXfrm>
        <a:off x="2230738" y="385492"/>
        <a:ext cx="1708300" cy="828378"/>
      </dsp:txXfrm>
    </dsp:sp>
    <dsp:sp modelId="{E74BDFA7-37BC-4295-ACFA-47753B1FBABD}">
      <dsp:nvSpPr>
        <dsp:cNvPr id="0" name=""/>
        <dsp:cNvSpPr/>
      </dsp:nvSpPr>
      <dsp:spPr>
        <a:xfrm>
          <a:off x="2380950" y="1239642"/>
          <a:ext cx="175984" cy="659941"/>
        </a:xfrm>
        <a:custGeom>
          <a:avLst/>
          <a:gdLst/>
          <a:ahLst/>
          <a:cxnLst/>
          <a:rect l="0" t="0" r="0" b="0"/>
          <a:pathLst>
            <a:path>
              <a:moveTo>
                <a:pt x="0" y="0"/>
              </a:moveTo>
              <a:lnTo>
                <a:pt x="0" y="659941"/>
              </a:lnTo>
              <a:lnTo>
                <a:pt x="175984" y="65994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B4A17DF-70EA-4887-96BB-AB37E1FEBDCD}">
      <dsp:nvSpPr>
        <dsp:cNvPr id="0" name=""/>
        <dsp:cNvSpPr/>
      </dsp:nvSpPr>
      <dsp:spPr>
        <a:xfrm>
          <a:off x="2556935" y="1459623"/>
          <a:ext cx="1407875" cy="8799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noProof="0" dirty="0" smtClean="0">
              <a:latin typeface="Arial" panose="020B0604020202020204" pitchFamily="34" charset="0"/>
              <a:cs typeface="Arial" panose="020B0604020202020204" pitchFamily="34" charset="0"/>
            </a:rPr>
            <a:t>debt crisis</a:t>
          </a:r>
          <a:endParaRPr lang="en-GB" sz="1400" kern="1200" noProof="0" dirty="0">
            <a:latin typeface="Arial" panose="020B0604020202020204" pitchFamily="34" charset="0"/>
            <a:cs typeface="Arial" panose="020B0604020202020204" pitchFamily="34" charset="0"/>
          </a:endParaRPr>
        </a:p>
      </dsp:txBody>
      <dsp:txXfrm>
        <a:off x="2582707" y="1485395"/>
        <a:ext cx="1356331" cy="828378"/>
      </dsp:txXfrm>
    </dsp:sp>
    <dsp:sp modelId="{D42371BC-241B-463D-A70C-3FE903AB9FEC}">
      <dsp:nvSpPr>
        <dsp:cNvPr id="0" name=""/>
        <dsp:cNvSpPr/>
      </dsp:nvSpPr>
      <dsp:spPr>
        <a:xfrm>
          <a:off x="2380950" y="1239642"/>
          <a:ext cx="175984" cy="1759844"/>
        </a:xfrm>
        <a:custGeom>
          <a:avLst/>
          <a:gdLst/>
          <a:ahLst/>
          <a:cxnLst/>
          <a:rect l="0" t="0" r="0" b="0"/>
          <a:pathLst>
            <a:path>
              <a:moveTo>
                <a:pt x="0" y="0"/>
              </a:moveTo>
              <a:lnTo>
                <a:pt x="0" y="1759844"/>
              </a:lnTo>
              <a:lnTo>
                <a:pt x="175984" y="175984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F8DB7CA-33CA-47E9-BE9D-71E1DC9D3CC2}">
      <dsp:nvSpPr>
        <dsp:cNvPr id="0" name=""/>
        <dsp:cNvSpPr/>
      </dsp:nvSpPr>
      <dsp:spPr>
        <a:xfrm>
          <a:off x="2556935" y="2559526"/>
          <a:ext cx="1407875" cy="8799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noProof="0" dirty="0" smtClean="0">
              <a:latin typeface="Arial" panose="020B0604020202020204" pitchFamily="34" charset="0"/>
              <a:cs typeface="Arial" panose="020B0604020202020204" pitchFamily="34" charset="0"/>
            </a:rPr>
            <a:t>inefficiency</a:t>
          </a:r>
        </a:p>
        <a:p>
          <a:pPr lvl="0" algn="ctr" defTabSz="622300">
            <a:lnSpc>
              <a:spcPct val="90000"/>
            </a:lnSpc>
            <a:spcBef>
              <a:spcPct val="0"/>
            </a:spcBef>
            <a:spcAft>
              <a:spcPct val="35000"/>
            </a:spcAft>
          </a:pPr>
          <a:r>
            <a:rPr lang="en-GB" sz="1400" kern="1200" noProof="0" dirty="0" smtClean="0">
              <a:latin typeface="Arial" panose="020B0604020202020204" pitchFamily="34" charset="0"/>
              <a:cs typeface="Arial" panose="020B0604020202020204" pitchFamily="34" charset="0"/>
            </a:rPr>
            <a:t>administration</a:t>
          </a:r>
          <a:endParaRPr lang="en-GB" sz="1400" kern="1200" noProof="0" dirty="0">
            <a:latin typeface="Arial" panose="020B0604020202020204" pitchFamily="34" charset="0"/>
            <a:cs typeface="Arial" panose="020B0604020202020204" pitchFamily="34" charset="0"/>
          </a:endParaRPr>
        </a:p>
      </dsp:txBody>
      <dsp:txXfrm>
        <a:off x="2582707" y="2585298"/>
        <a:ext cx="1356331" cy="828378"/>
      </dsp:txXfrm>
    </dsp:sp>
    <dsp:sp modelId="{D1717541-9E08-4DF4-9780-7D758616A56F}">
      <dsp:nvSpPr>
        <dsp:cNvPr id="0" name=""/>
        <dsp:cNvSpPr/>
      </dsp:nvSpPr>
      <dsp:spPr>
        <a:xfrm>
          <a:off x="4404771" y="359720"/>
          <a:ext cx="1759844" cy="879922"/>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DE" sz="2400" kern="1200" dirty="0" err="1" smtClean="0">
              <a:latin typeface="Arial" panose="020B0604020202020204" pitchFamily="34" charset="0"/>
              <a:cs typeface="Arial" panose="020B0604020202020204" pitchFamily="34" charset="0"/>
            </a:rPr>
            <a:t>political</a:t>
          </a:r>
          <a:r>
            <a:rPr lang="de-DE" sz="2400" kern="1200" dirty="0" smtClean="0">
              <a:latin typeface="Arial" panose="020B0604020202020204" pitchFamily="34" charset="0"/>
              <a:cs typeface="Arial" panose="020B0604020202020204" pitchFamily="34" charset="0"/>
            </a:rPr>
            <a:t> </a:t>
          </a:r>
          <a:r>
            <a:rPr lang="de-DE" sz="2400" kern="1200" dirty="0" err="1" smtClean="0">
              <a:latin typeface="Arial" panose="020B0604020202020204" pitchFamily="34" charset="0"/>
              <a:cs typeface="Arial" panose="020B0604020202020204" pitchFamily="34" charset="0"/>
            </a:rPr>
            <a:t>crisis</a:t>
          </a:r>
          <a:endParaRPr lang="de-DE" sz="2400" kern="1200" dirty="0">
            <a:latin typeface="Arial" panose="020B0604020202020204" pitchFamily="34" charset="0"/>
            <a:cs typeface="Arial" panose="020B0604020202020204" pitchFamily="34" charset="0"/>
          </a:endParaRPr>
        </a:p>
      </dsp:txBody>
      <dsp:txXfrm>
        <a:off x="4430543" y="385492"/>
        <a:ext cx="1708300" cy="828378"/>
      </dsp:txXfrm>
    </dsp:sp>
    <dsp:sp modelId="{1DDB6376-EAEB-449F-A436-3BD9319EBE04}">
      <dsp:nvSpPr>
        <dsp:cNvPr id="0" name=""/>
        <dsp:cNvSpPr/>
      </dsp:nvSpPr>
      <dsp:spPr>
        <a:xfrm>
          <a:off x="4580756" y="1239642"/>
          <a:ext cx="175984" cy="659941"/>
        </a:xfrm>
        <a:custGeom>
          <a:avLst/>
          <a:gdLst/>
          <a:ahLst/>
          <a:cxnLst/>
          <a:rect l="0" t="0" r="0" b="0"/>
          <a:pathLst>
            <a:path>
              <a:moveTo>
                <a:pt x="0" y="0"/>
              </a:moveTo>
              <a:lnTo>
                <a:pt x="0" y="659941"/>
              </a:lnTo>
              <a:lnTo>
                <a:pt x="175984" y="65994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FECEEB5-84AA-4D89-A876-0D5134102787}">
      <dsp:nvSpPr>
        <dsp:cNvPr id="0" name=""/>
        <dsp:cNvSpPr/>
      </dsp:nvSpPr>
      <dsp:spPr>
        <a:xfrm>
          <a:off x="4756740" y="1459623"/>
          <a:ext cx="1407875" cy="8799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noProof="0" dirty="0" smtClean="0">
              <a:latin typeface="Arial" panose="020B0604020202020204" pitchFamily="34" charset="0"/>
              <a:cs typeface="Arial" panose="020B0604020202020204" pitchFamily="34" charset="0"/>
            </a:rPr>
            <a:t>political instability</a:t>
          </a:r>
          <a:endParaRPr lang="en-GB" sz="1400" kern="1200" noProof="0" dirty="0">
            <a:latin typeface="Arial" panose="020B0604020202020204" pitchFamily="34" charset="0"/>
            <a:cs typeface="Arial" panose="020B0604020202020204" pitchFamily="34" charset="0"/>
          </a:endParaRPr>
        </a:p>
      </dsp:txBody>
      <dsp:txXfrm>
        <a:off x="4782512" y="1485395"/>
        <a:ext cx="1356331" cy="828378"/>
      </dsp:txXfrm>
    </dsp:sp>
    <dsp:sp modelId="{29E4B93B-A1AD-49A3-8EA1-DDCC9F02440C}">
      <dsp:nvSpPr>
        <dsp:cNvPr id="0" name=""/>
        <dsp:cNvSpPr/>
      </dsp:nvSpPr>
      <dsp:spPr>
        <a:xfrm>
          <a:off x="4580756" y="1239642"/>
          <a:ext cx="175984" cy="1759844"/>
        </a:xfrm>
        <a:custGeom>
          <a:avLst/>
          <a:gdLst/>
          <a:ahLst/>
          <a:cxnLst/>
          <a:rect l="0" t="0" r="0" b="0"/>
          <a:pathLst>
            <a:path>
              <a:moveTo>
                <a:pt x="0" y="0"/>
              </a:moveTo>
              <a:lnTo>
                <a:pt x="0" y="1759844"/>
              </a:lnTo>
              <a:lnTo>
                <a:pt x="175984" y="175984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7312FF5-4383-415C-9AEC-9929E3289F87}">
      <dsp:nvSpPr>
        <dsp:cNvPr id="0" name=""/>
        <dsp:cNvSpPr/>
      </dsp:nvSpPr>
      <dsp:spPr>
        <a:xfrm>
          <a:off x="4756740" y="2559526"/>
          <a:ext cx="1407875" cy="8799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noProof="0" dirty="0" smtClean="0">
              <a:latin typeface="Arial" panose="020B0604020202020204" pitchFamily="34" charset="0"/>
              <a:cs typeface="Arial" panose="020B0604020202020204" pitchFamily="34" charset="0"/>
            </a:rPr>
            <a:t>democratic </a:t>
          </a:r>
        </a:p>
        <a:p>
          <a:pPr lvl="0" algn="ctr" defTabSz="622300">
            <a:lnSpc>
              <a:spcPct val="90000"/>
            </a:lnSpc>
            <a:spcBef>
              <a:spcPct val="0"/>
            </a:spcBef>
            <a:spcAft>
              <a:spcPct val="35000"/>
            </a:spcAft>
          </a:pPr>
          <a:r>
            <a:rPr lang="en-GB" sz="1400" kern="1200" noProof="0" dirty="0" smtClean="0">
              <a:latin typeface="Arial" panose="020B0604020202020204" pitchFamily="34" charset="0"/>
              <a:cs typeface="Arial" panose="020B0604020202020204" pitchFamily="34" charset="0"/>
            </a:rPr>
            <a:t>legitimation</a:t>
          </a:r>
          <a:endParaRPr lang="en-GB" sz="1400" kern="1200" noProof="0" dirty="0">
            <a:latin typeface="Arial" panose="020B0604020202020204" pitchFamily="34" charset="0"/>
            <a:cs typeface="Arial" panose="020B0604020202020204" pitchFamily="34" charset="0"/>
          </a:endParaRPr>
        </a:p>
      </dsp:txBody>
      <dsp:txXfrm>
        <a:off x="4782512" y="2585298"/>
        <a:ext cx="1356331" cy="828378"/>
      </dsp:txXfrm>
    </dsp:sp>
    <dsp:sp modelId="{7EEDE5D3-5FCA-4B38-82A0-EC2C829E9277}">
      <dsp:nvSpPr>
        <dsp:cNvPr id="0" name=""/>
        <dsp:cNvSpPr/>
      </dsp:nvSpPr>
      <dsp:spPr>
        <a:xfrm>
          <a:off x="6604577" y="359720"/>
          <a:ext cx="1759844" cy="879922"/>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GB" sz="2400" kern="1200" dirty="0" smtClean="0">
              <a:latin typeface="Arial" panose="020B0604020202020204" pitchFamily="34" charset="0"/>
              <a:cs typeface="Arial" panose="020B0604020202020204" pitchFamily="34" charset="0"/>
            </a:rPr>
            <a:t>social crisis</a:t>
          </a:r>
          <a:endParaRPr lang="en-GB" sz="2400" kern="1200" dirty="0">
            <a:latin typeface="Arial" panose="020B0604020202020204" pitchFamily="34" charset="0"/>
            <a:cs typeface="Arial" panose="020B0604020202020204" pitchFamily="34" charset="0"/>
          </a:endParaRPr>
        </a:p>
      </dsp:txBody>
      <dsp:txXfrm>
        <a:off x="6630349" y="385492"/>
        <a:ext cx="1708300" cy="828378"/>
      </dsp:txXfrm>
    </dsp:sp>
    <dsp:sp modelId="{6561576F-0976-4DEC-9DCB-E4057CB2F802}">
      <dsp:nvSpPr>
        <dsp:cNvPr id="0" name=""/>
        <dsp:cNvSpPr/>
      </dsp:nvSpPr>
      <dsp:spPr>
        <a:xfrm>
          <a:off x="6780561" y="1239642"/>
          <a:ext cx="175984" cy="659941"/>
        </a:xfrm>
        <a:custGeom>
          <a:avLst/>
          <a:gdLst/>
          <a:ahLst/>
          <a:cxnLst/>
          <a:rect l="0" t="0" r="0" b="0"/>
          <a:pathLst>
            <a:path>
              <a:moveTo>
                <a:pt x="0" y="0"/>
              </a:moveTo>
              <a:lnTo>
                <a:pt x="0" y="659941"/>
              </a:lnTo>
              <a:lnTo>
                <a:pt x="175984" y="65994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14A4B84-A692-42B2-8261-D193544BAC38}">
      <dsp:nvSpPr>
        <dsp:cNvPr id="0" name=""/>
        <dsp:cNvSpPr/>
      </dsp:nvSpPr>
      <dsp:spPr>
        <a:xfrm>
          <a:off x="6956546" y="1459623"/>
          <a:ext cx="1407875" cy="8799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poverty</a:t>
          </a:r>
          <a:endParaRPr lang="en-GB" sz="1400" kern="1200" dirty="0">
            <a:latin typeface="Arial" panose="020B0604020202020204" pitchFamily="34" charset="0"/>
            <a:cs typeface="Arial" panose="020B0604020202020204" pitchFamily="34" charset="0"/>
          </a:endParaRPr>
        </a:p>
      </dsp:txBody>
      <dsp:txXfrm>
        <a:off x="6982318" y="1485395"/>
        <a:ext cx="1356331" cy="828378"/>
      </dsp:txXfrm>
    </dsp:sp>
    <dsp:sp modelId="{37FE833F-52F8-4503-A500-52951689F3EE}">
      <dsp:nvSpPr>
        <dsp:cNvPr id="0" name=""/>
        <dsp:cNvSpPr/>
      </dsp:nvSpPr>
      <dsp:spPr>
        <a:xfrm>
          <a:off x="6780561" y="1239642"/>
          <a:ext cx="175984" cy="1759844"/>
        </a:xfrm>
        <a:custGeom>
          <a:avLst/>
          <a:gdLst/>
          <a:ahLst/>
          <a:cxnLst/>
          <a:rect l="0" t="0" r="0" b="0"/>
          <a:pathLst>
            <a:path>
              <a:moveTo>
                <a:pt x="0" y="0"/>
              </a:moveTo>
              <a:lnTo>
                <a:pt x="0" y="1759844"/>
              </a:lnTo>
              <a:lnTo>
                <a:pt x="175984" y="175984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18107EF-7D1B-4A9B-BAA1-0C86E79E6F9C}">
      <dsp:nvSpPr>
        <dsp:cNvPr id="0" name=""/>
        <dsp:cNvSpPr/>
      </dsp:nvSpPr>
      <dsp:spPr>
        <a:xfrm>
          <a:off x="6956546" y="2559526"/>
          <a:ext cx="1407875" cy="8799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noProof="0" smtClean="0">
              <a:latin typeface="Arial" panose="020B0604020202020204" pitchFamily="34" charset="0"/>
              <a:cs typeface="Arial" panose="020B0604020202020204" pitchFamily="34" charset="0"/>
            </a:rPr>
            <a:t>unemployment</a:t>
          </a:r>
          <a:endParaRPr lang="en-GB" sz="1400" kern="1200" noProof="0" dirty="0">
            <a:latin typeface="Arial" panose="020B0604020202020204" pitchFamily="34" charset="0"/>
            <a:cs typeface="Arial" panose="020B0604020202020204" pitchFamily="34" charset="0"/>
          </a:endParaRPr>
        </a:p>
      </dsp:txBody>
      <dsp:txXfrm>
        <a:off x="6982318" y="2585298"/>
        <a:ext cx="1356331" cy="828378"/>
      </dsp:txXfrm>
    </dsp:sp>
    <dsp:sp modelId="{022FF188-7760-48E0-99B4-E0D9E65F7248}">
      <dsp:nvSpPr>
        <dsp:cNvPr id="0" name=""/>
        <dsp:cNvSpPr/>
      </dsp:nvSpPr>
      <dsp:spPr>
        <a:xfrm>
          <a:off x="8804382" y="359720"/>
          <a:ext cx="1759844" cy="879922"/>
        </a:xfrm>
        <a:prstGeom prst="roundRect">
          <a:avLst>
            <a:gd name="adj" fmla="val 10000"/>
          </a:avLst>
        </a:prstGeom>
        <a:solidFill>
          <a:srgbClr val="008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GB" sz="2400" kern="1200" noProof="0" dirty="0" smtClean="0">
              <a:latin typeface="Arial" panose="020B0604020202020204" pitchFamily="34" charset="0"/>
              <a:cs typeface="Arial" panose="020B0604020202020204" pitchFamily="34" charset="0"/>
            </a:rPr>
            <a:t>real</a:t>
          </a:r>
        </a:p>
        <a:p>
          <a:pPr lvl="0" algn="ctr" defTabSz="1066800">
            <a:lnSpc>
              <a:spcPct val="90000"/>
            </a:lnSpc>
            <a:spcBef>
              <a:spcPct val="0"/>
            </a:spcBef>
            <a:spcAft>
              <a:spcPct val="35000"/>
            </a:spcAft>
          </a:pPr>
          <a:r>
            <a:rPr lang="en-GB" sz="2400" kern="1200" noProof="0" dirty="0" smtClean="0">
              <a:latin typeface="Arial" panose="020B0604020202020204" pitchFamily="34" charset="0"/>
              <a:cs typeface="Arial" panose="020B0604020202020204" pitchFamily="34" charset="0"/>
            </a:rPr>
            <a:t>economy</a:t>
          </a:r>
        </a:p>
      </dsp:txBody>
      <dsp:txXfrm>
        <a:off x="8830154" y="385492"/>
        <a:ext cx="1708300" cy="828378"/>
      </dsp:txXfrm>
    </dsp:sp>
    <dsp:sp modelId="{7C22A44B-4B6F-49FC-A73B-4C42F87E99E5}">
      <dsp:nvSpPr>
        <dsp:cNvPr id="0" name=""/>
        <dsp:cNvSpPr/>
      </dsp:nvSpPr>
      <dsp:spPr>
        <a:xfrm>
          <a:off x="8980367" y="1239642"/>
          <a:ext cx="175984" cy="659941"/>
        </a:xfrm>
        <a:custGeom>
          <a:avLst/>
          <a:gdLst/>
          <a:ahLst/>
          <a:cxnLst/>
          <a:rect l="0" t="0" r="0" b="0"/>
          <a:pathLst>
            <a:path>
              <a:moveTo>
                <a:pt x="0" y="0"/>
              </a:moveTo>
              <a:lnTo>
                <a:pt x="0" y="659941"/>
              </a:lnTo>
              <a:lnTo>
                <a:pt x="175984" y="65994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F72DC9D-EBCA-40FB-8195-617BF43DDCDC}">
      <dsp:nvSpPr>
        <dsp:cNvPr id="0" name=""/>
        <dsp:cNvSpPr/>
      </dsp:nvSpPr>
      <dsp:spPr>
        <a:xfrm>
          <a:off x="9156351" y="1459623"/>
          <a:ext cx="1407875" cy="8799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noProof="0" dirty="0" smtClean="0">
              <a:latin typeface="Arial" panose="020B0604020202020204" pitchFamily="34" charset="0"/>
              <a:cs typeface="Arial" panose="020B0604020202020204" pitchFamily="34" charset="0"/>
            </a:rPr>
            <a:t>competitiveness</a:t>
          </a:r>
        </a:p>
      </dsp:txBody>
      <dsp:txXfrm>
        <a:off x="9182123" y="1485395"/>
        <a:ext cx="1356331" cy="828378"/>
      </dsp:txXfrm>
    </dsp:sp>
    <dsp:sp modelId="{E55613D2-ECEB-44CD-B532-EB56596F65B3}">
      <dsp:nvSpPr>
        <dsp:cNvPr id="0" name=""/>
        <dsp:cNvSpPr/>
      </dsp:nvSpPr>
      <dsp:spPr>
        <a:xfrm>
          <a:off x="8980367" y="1239642"/>
          <a:ext cx="175984" cy="1759844"/>
        </a:xfrm>
        <a:custGeom>
          <a:avLst/>
          <a:gdLst/>
          <a:ahLst/>
          <a:cxnLst/>
          <a:rect l="0" t="0" r="0" b="0"/>
          <a:pathLst>
            <a:path>
              <a:moveTo>
                <a:pt x="0" y="0"/>
              </a:moveTo>
              <a:lnTo>
                <a:pt x="0" y="1759844"/>
              </a:lnTo>
              <a:lnTo>
                <a:pt x="175984" y="175984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D8BC0F3-E07C-4943-8883-49FFCCB988BF}">
      <dsp:nvSpPr>
        <dsp:cNvPr id="0" name=""/>
        <dsp:cNvSpPr/>
      </dsp:nvSpPr>
      <dsp:spPr>
        <a:xfrm>
          <a:off x="9156351" y="2559526"/>
          <a:ext cx="1407875" cy="8799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Investment</a:t>
          </a:r>
          <a:endParaRPr lang="en-GB" sz="1400" kern="1200" dirty="0">
            <a:latin typeface="Arial" panose="020B0604020202020204" pitchFamily="34" charset="0"/>
            <a:cs typeface="Arial" panose="020B0604020202020204" pitchFamily="34" charset="0"/>
          </a:endParaRPr>
        </a:p>
      </dsp:txBody>
      <dsp:txXfrm>
        <a:off x="9182123" y="2585298"/>
        <a:ext cx="1356331" cy="828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6EE5C-A04A-4572-8061-773A99D53259}">
      <dsp:nvSpPr>
        <dsp:cNvPr id="0" name=""/>
        <dsp:cNvSpPr/>
      </dsp:nvSpPr>
      <dsp:spPr>
        <a:xfrm>
          <a:off x="2370148" y="567269"/>
          <a:ext cx="3779476" cy="3779476"/>
        </a:xfrm>
        <a:prstGeom prst="blockArc">
          <a:avLst>
            <a:gd name="adj1" fmla="val 10800000"/>
            <a:gd name="adj2" fmla="val 16200000"/>
            <a:gd name="adj3" fmla="val 4643"/>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429AAFE0-E02E-4875-9788-8210EA49180A}">
      <dsp:nvSpPr>
        <dsp:cNvPr id="0" name=""/>
        <dsp:cNvSpPr/>
      </dsp:nvSpPr>
      <dsp:spPr>
        <a:xfrm>
          <a:off x="2370148" y="567269"/>
          <a:ext cx="3779476" cy="3779476"/>
        </a:xfrm>
        <a:prstGeom prst="blockArc">
          <a:avLst>
            <a:gd name="adj1" fmla="val 5400000"/>
            <a:gd name="adj2" fmla="val 10800000"/>
            <a:gd name="adj3" fmla="val 4643"/>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9A6BF12D-6E8F-4908-B903-205955E5591B}">
      <dsp:nvSpPr>
        <dsp:cNvPr id="0" name=""/>
        <dsp:cNvSpPr/>
      </dsp:nvSpPr>
      <dsp:spPr>
        <a:xfrm>
          <a:off x="2370148" y="567269"/>
          <a:ext cx="3779476" cy="3779476"/>
        </a:xfrm>
        <a:prstGeom prst="blockArc">
          <a:avLst>
            <a:gd name="adj1" fmla="val 0"/>
            <a:gd name="adj2" fmla="val 5400000"/>
            <a:gd name="adj3" fmla="val 4643"/>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FA97023F-1432-40EB-813B-02302D6230D3}">
      <dsp:nvSpPr>
        <dsp:cNvPr id="0" name=""/>
        <dsp:cNvSpPr/>
      </dsp:nvSpPr>
      <dsp:spPr>
        <a:xfrm>
          <a:off x="2406695" y="584428"/>
          <a:ext cx="3779476" cy="3779476"/>
        </a:xfrm>
        <a:prstGeom prst="blockArc">
          <a:avLst>
            <a:gd name="adj1" fmla="val 16200000"/>
            <a:gd name="adj2" fmla="val 0"/>
            <a:gd name="adj3" fmla="val 4643"/>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1822E1F4-4BB8-4E2B-9D8C-C16F6F678C08}">
      <dsp:nvSpPr>
        <dsp:cNvPr id="0" name=""/>
        <dsp:cNvSpPr/>
      </dsp:nvSpPr>
      <dsp:spPr>
        <a:xfrm>
          <a:off x="3280054" y="1534158"/>
          <a:ext cx="1959663" cy="1845698"/>
        </a:xfrm>
        <a:prstGeom prst="ellipse">
          <a:avLst/>
        </a:prstGeom>
        <a:solidFill>
          <a:srgbClr val="002060"/>
        </a:solidFill>
        <a:ln>
          <a:solidFill>
            <a:srgbClr val="7030A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latin typeface="Arial" panose="020B0604020202020204" pitchFamily="34" charset="0"/>
              <a:cs typeface="Arial" panose="020B0604020202020204" pitchFamily="34" charset="0"/>
            </a:rPr>
            <a:t>Economy of tomorrow</a:t>
          </a:r>
          <a:endParaRPr lang="en-GB" sz="2400" kern="1200" dirty="0">
            <a:latin typeface="Arial" panose="020B0604020202020204" pitchFamily="34" charset="0"/>
            <a:cs typeface="Arial" panose="020B0604020202020204" pitchFamily="34" charset="0"/>
          </a:endParaRPr>
        </a:p>
      </dsp:txBody>
      <dsp:txXfrm>
        <a:off x="3567040" y="1804454"/>
        <a:ext cx="1385691" cy="1305106"/>
      </dsp:txXfrm>
    </dsp:sp>
    <dsp:sp modelId="{A06884B2-E973-4177-80EF-8A15A0F550E0}">
      <dsp:nvSpPr>
        <dsp:cNvPr id="0" name=""/>
        <dsp:cNvSpPr/>
      </dsp:nvSpPr>
      <dsp:spPr>
        <a:xfrm>
          <a:off x="3650543" y="1799"/>
          <a:ext cx="1218685" cy="1218685"/>
        </a:xfrm>
        <a:prstGeom prst="ellipse">
          <a:avLst/>
        </a:prstGeom>
        <a:solidFill>
          <a:srgbClr val="008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Sustainable economy &amp; income</a:t>
          </a:r>
        </a:p>
      </dsp:txBody>
      <dsp:txXfrm>
        <a:off x="3829015" y="180271"/>
        <a:ext cx="861741" cy="861741"/>
      </dsp:txXfrm>
    </dsp:sp>
    <dsp:sp modelId="{C9A59B00-96AD-436F-82A3-72D8C5C57EB0}">
      <dsp:nvSpPr>
        <dsp:cNvPr id="0" name=""/>
        <dsp:cNvSpPr/>
      </dsp:nvSpPr>
      <dsp:spPr>
        <a:xfrm>
          <a:off x="5496409" y="1847664"/>
          <a:ext cx="1218685" cy="1218685"/>
        </a:xfrm>
        <a:prstGeom prst="ellipse">
          <a:avLst/>
        </a:prstGeom>
        <a:solidFill>
          <a:srgbClr val="008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Sustainable ecology</a:t>
          </a:r>
          <a:endParaRPr lang="en-GB" sz="1200" kern="1200" dirty="0">
            <a:latin typeface="Arial" panose="020B0604020202020204" pitchFamily="34" charset="0"/>
            <a:cs typeface="Arial" panose="020B0604020202020204" pitchFamily="34" charset="0"/>
          </a:endParaRPr>
        </a:p>
      </dsp:txBody>
      <dsp:txXfrm>
        <a:off x="5674881" y="2026136"/>
        <a:ext cx="861741" cy="861741"/>
      </dsp:txXfrm>
    </dsp:sp>
    <dsp:sp modelId="{47BF64B0-387A-4485-B4DE-B73C3D0AD827}">
      <dsp:nvSpPr>
        <dsp:cNvPr id="0" name=""/>
        <dsp:cNvSpPr/>
      </dsp:nvSpPr>
      <dsp:spPr>
        <a:xfrm>
          <a:off x="3592351" y="3693530"/>
          <a:ext cx="1335069" cy="1218685"/>
        </a:xfrm>
        <a:prstGeom prst="ellipse">
          <a:avLst/>
        </a:prstGeom>
        <a:solidFill>
          <a:srgbClr val="008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Sustainable public finance</a:t>
          </a:r>
          <a:endParaRPr lang="en-GB" sz="1200" kern="1200" dirty="0">
            <a:latin typeface="Arial" panose="020B0604020202020204" pitchFamily="34" charset="0"/>
            <a:cs typeface="Arial" panose="020B0604020202020204" pitchFamily="34" charset="0"/>
          </a:endParaRPr>
        </a:p>
      </dsp:txBody>
      <dsp:txXfrm>
        <a:off x="3787867" y="3872002"/>
        <a:ext cx="944037" cy="861741"/>
      </dsp:txXfrm>
    </dsp:sp>
    <dsp:sp modelId="{B50F5399-81E6-4562-8EB3-30625CEAACF2}">
      <dsp:nvSpPr>
        <dsp:cNvPr id="0" name=""/>
        <dsp:cNvSpPr/>
      </dsp:nvSpPr>
      <dsp:spPr>
        <a:xfrm>
          <a:off x="1804678" y="1847664"/>
          <a:ext cx="1218685" cy="1218685"/>
        </a:xfrm>
        <a:prstGeom prst="ellipse">
          <a:avLst/>
        </a:prstGeom>
        <a:solidFill>
          <a:srgbClr val="008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Sustainable</a:t>
          </a:r>
        </a:p>
        <a:p>
          <a:pPr lvl="0" algn="ctr" defTabSz="5334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Social system</a:t>
          </a:r>
          <a:endParaRPr lang="en-GB" sz="1200" kern="1200" dirty="0">
            <a:latin typeface="Arial" panose="020B0604020202020204" pitchFamily="34" charset="0"/>
            <a:cs typeface="Arial" panose="020B0604020202020204" pitchFamily="34" charset="0"/>
          </a:endParaRPr>
        </a:p>
      </dsp:txBody>
      <dsp:txXfrm>
        <a:off x="1983150" y="2026136"/>
        <a:ext cx="861741" cy="8617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1E26A24E-FC49-4DA6-83E3-A8E6DDA39F92}" type="datetimeFigureOut">
              <a:rPr lang="en-GB" smtClean="0"/>
              <a:t>10/04/2014</a:t>
            </a:fld>
            <a:endParaRPr lang="en-GB"/>
          </a:p>
        </p:txBody>
      </p:sp>
      <p:sp>
        <p:nvSpPr>
          <p:cNvPr id="4" name="Folienbildplatzhalt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AFF6CD9C-03C2-44AC-9651-7931201EF728}" type="slidenum">
              <a:rPr lang="en-GB" smtClean="0"/>
              <a:t>‹#›</a:t>
            </a:fld>
            <a:endParaRPr lang="en-GB"/>
          </a:p>
        </p:txBody>
      </p:sp>
    </p:spTree>
    <p:extLst>
      <p:ext uri="{BB962C8B-B14F-4D97-AF65-F5344CB8AC3E}">
        <p14:creationId xmlns:p14="http://schemas.microsoft.com/office/powerpoint/2010/main" val="919343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55777">
              <a:spcBef>
                <a:spcPct val="30000"/>
              </a:spcBef>
              <a:defRPr sz="1200">
                <a:solidFill>
                  <a:schemeClr val="tx1"/>
                </a:solidFill>
                <a:latin typeface="DGB" panose="020B0406020204020204" pitchFamily="34" charset="0"/>
                <a:cs typeface="Times New Roman" panose="02020603050405020304" pitchFamily="18" charset="0"/>
              </a:defRPr>
            </a:lvl1pPr>
            <a:lvl2pPr marL="755580" indent="-290608" defTabSz="955777">
              <a:spcBef>
                <a:spcPct val="30000"/>
              </a:spcBef>
              <a:defRPr sz="1200">
                <a:solidFill>
                  <a:schemeClr val="tx1"/>
                </a:solidFill>
                <a:latin typeface="DGB" panose="020B0406020204020204" pitchFamily="34" charset="0"/>
                <a:cs typeface="Times New Roman" panose="02020603050405020304" pitchFamily="18" charset="0"/>
              </a:defRPr>
            </a:lvl2pPr>
            <a:lvl3pPr marL="1162431" indent="-232486" defTabSz="955777">
              <a:spcBef>
                <a:spcPct val="30000"/>
              </a:spcBef>
              <a:defRPr sz="1200">
                <a:solidFill>
                  <a:schemeClr val="tx1"/>
                </a:solidFill>
                <a:latin typeface="DGB" panose="020B0406020204020204" pitchFamily="34" charset="0"/>
                <a:cs typeface="Times New Roman" panose="02020603050405020304" pitchFamily="18" charset="0"/>
              </a:defRPr>
            </a:lvl3pPr>
            <a:lvl4pPr marL="1627403" indent="-232486" defTabSz="955777">
              <a:spcBef>
                <a:spcPct val="30000"/>
              </a:spcBef>
              <a:defRPr sz="1200">
                <a:solidFill>
                  <a:schemeClr val="tx1"/>
                </a:solidFill>
                <a:latin typeface="DGB" panose="020B0406020204020204" pitchFamily="34" charset="0"/>
                <a:cs typeface="Times New Roman" panose="02020603050405020304" pitchFamily="18" charset="0"/>
              </a:defRPr>
            </a:lvl4pPr>
            <a:lvl5pPr marL="2092376" indent="-232486" defTabSz="955777">
              <a:spcBef>
                <a:spcPct val="30000"/>
              </a:spcBef>
              <a:defRPr sz="1200">
                <a:solidFill>
                  <a:schemeClr val="tx1"/>
                </a:solidFill>
                <a:latin typeface="DGB" panose="020B0406020204020204" pitchFamily="34" charset="0"/>
                <a:cs typeface="Times New Roman" panose="02020603050405020304" pitchFamily="18" charset="0"/>
              </a:defRPr>
            </a:lvl5pPr>
            <a:lvl6pPr marL="2557348" indent="-232486" defTabSz="955777" eaLnBrk="0" fontAlgn="base" hangingPunct="0">
              <a:spcBef>
                <a:spcPct val="30000"/>
              </a:spcBef>
              <a:spcAft>
                <a:spcPct val="0"/>
              </a:spcAft>
              <a:defRPr sz="1200">
                <a:solidFill>
                  <a:schemeClr val="tx1"/>
                </a:solidFill>
                <a:latin typeface="DGB" panose="020B0406020204020204" pitchFamily="34" charset="0"/>
                <a:cs typeface="Times New Roman" panose="02020603050405020304" pitchFamily="18" charset="0"/>
              </a:defRPr>
            </a:lvl6pPr>
            <a:lvl7pPr marL="3022321" indent="-232486" defTabSz="955777" eaLnBrk="0" fontAlgn="base" hangingPunct="0">
              <a:spcBef>
                <a:spcPct val="30000"/>
              </a:spcBef>
              <a:spcAft>
                <a:spcPct val="0"/>
              </a:spcAft>
              <a:defRPr sz="1200">
                <a:solidFill>
                  <a:schemeClr val="tx1"/>
                </a:solidFill>
                <a:latin typeface="DGB" panose="020B0406020204020204" pitchFamily="34" charset="0"/>
                <a:cs typeface="Times New Roman" panose="02020603050405020304" pitchFamily="18" charset="0"/>
              </a:defRPr>
            </a:lvl7pPr>
            <a:lvl8pPr marL="3487293" indent="-232486" defTabSz="955777" eaLnBrk="0" fontAlgn="base" hangingPunct="0">
              <a:spcBef>
                <a:spcPct val="30000"/>
              </a:spcBef>
              <a:spcAft>
                <a:spcPct val="0"/>
              </a:spcAft>
              <a:defRPr sz="1200">
                <a:solidFill>
                  <a:schemeClr val="tx1"/>
                </a:solidFill>
                <a:latin typeface="DGB" panose="020B0406020204020204" pitchFamily="34" charset="0"/>
                <a:cs typeface="Times New Roman" panose="02020603050405020304" pitchFamily="18" charset="0"/>
              </a:defRPr>
            </a:lvl8pPr>
            <a:lvl9pPr marL="3952265" indent="-232486" defTabSz="955777" eaLnBrk="0" fontAlgn="base" hangingPunct="0">
              <a:spcBef>
                <a:spcPct val="30000"/>
              </a:spcBef>
              <a:spcAft>
                <a:spcPct val="0"/>
              </a:spcAft>
              <a:defRPr sz="1200">
                <a:solidFill>
                  <a:schemeClr val="tx1"/>
                </a:solidFill>
                <a:latin typeface="DGB" panose="020B0406020204020204" pitchFamily="34" charset="0"/>
                <a:cs typeface="Times New Roman" panose="02020603050405020304" pitchFamily="18" charset="0"/>
              </a:defRPr>
            </a:lvl9pPr>
          </a:lstStyle>
          <a:p>
            <a:pPr>
              <a:spcBef>
                <a:spcPct val="0"/>
              </a:spcBef>
            </a:pPr>
            <a:fld id="{D7EC06D4-A299-4206-AF29-4063C2E24CDD}" type="slidenum">
              <a:rPr lang="de-DE" smtClean="0"/>
              <a:pPr>
                <a:spcBef>
                  <a:spcPct val="0"/>
                </a:spcBef>
              </a:pPr>
              <a:t>1</a:t>
            </a:fld>
            <a:endParaRPr lang="de-DE" smtClean="0"/>
          </a:p>
        </p:txBody>
      </p:sp>
      <p:sp>
        <p:nvSpPr>
          <p:cNvPr id="11267" name="Rectangle 2"/>
          <p:cNvSpPr>
            <a:spLocks noGrp="1" noRot="1" noChangeAspect="1" noChangeArrowheads="1" noTextEdit="1"/>
          </p:cNvSpPr>
          <p:nvPr>
            <p:ph type="sldImg"/>
          </p:nvPr>
        </p:nvSpPr>
        <p:spPr>
          <a:xfrm>
            <a:off x="-542925" y="971550"/>
            <a:ext cx="6832600" cy="3844925"/>
          </a:xfrm>
          <a:ln/>
        </p:spPr>
      </p:sp>
      <p:sp>
        <p:nvSpPr>
          <p:cNvPr id="11268" name="Rectangle 3"/>
          <p:cNvSpPr>
            <a:spLocks noGrp="1" noChangeArrowheads="1"/>
          </p:cNvSpPr>
          <p:nvPr>
            <p:ph type="body" idx="1"/>
          </p:nvPr>
        </p:nvSpPr>
        <p:spPr>
          <a:noFill/>
        </p:spPr>
        <p:txBody>
          <a:bodyPr/>
          <a:lstStyle/>
          <a:p>
            <a:pPr eaLnBrk="1" hangingPunct="1"/>
            <a:endParaRPr lang="de-DE" sz="1400" dirty="0"/>
          </a:p>
        </p:txBody>
      </p:sp>
    </p:spTree>
    <p:extLst>
      <p:ext uri="{BB962C8B-B14F-4D97-AF65-F5344CB8AC3E}">
        <p14:creationId xmlns:p14="http://schemas.microsoft.com/office/powerpoint/2010/main" val="2104687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2925" y="971550"/>
            <a:ext cx="6832600" cy="3844925"/>
          </a:xfrm>
        </p:spPr>
      </p:sp>
      <p:sp>
        <p:nvSpPr>
          <p:cNvPr id="3" name="Notizenplatzhalter 2"/>
          <p:cNvSpPr>
            <a:spLocks noGrp="1"/>
          </p:cNvSpPr>
          <p:nvPr>
            <p:ph type="body" idx="1"/>
          </p:nvPr>
        </p:nvSpPr>
        <p:spPr/>
        <p:txBody>
          <a:bodyPr/>
          <a:lstStyle/>
          <a:p>
            <a:r>
              <a:rPr lang="en-GB" dirty="0" smtClean="0"/>
              <a:t>Thank you very much</a:t>
            </a:r>
            <a:r>
              <a:rPr lang="en-GB" baseline="0" dirty="0" smtClean="0"/>
              <a:t> for your invitation to present our DGB Marshall plan for Europe.</a:t>
            </a:r>
          </a:p>
          <a:p>
            <a:endParaRPr lang="en-GB" baseline="0" dirty="0" smtClean="0"/>
          </a:p>
          <a:p>
            <a:r>
              <a:rPr lang="en-GB" baseline="0" dirty="0" smtClean="0"/>
              <a:t>My presentation begin with the 1. Step “Understanding Crisis” und end in 5 Steps with a conclusion.</a:t>
            </a:r>
            <a:endParaRPr lang="en-GB" dirty="0"/>
          </a:p>
        </p:txBody>
      </p:sp>
      <p:sp>
        <p:nvSpPr>
          <p:cNvPr id="4" name="Foliennummernplatzhalter 3"/>
          <p:cNvSpPr>
            <a:spLocks noGrp="1"/>
          </p:cNvSpPr>
          <p:nvPr>
            <p:ph type="sldNum" sz="quarter" idx="10"/>
          </p:nvPr>
        </p:nvSpPr>
        <p:spPr/>
        <p:txBody>
          <a:bodyPr/>
          <a:lstStyle/>
          <a:p>
            <a:pPr>
              <a:defRPr/>
            </a:pPr>
            <a:fld id="{CE246D0C-88F0-4970-B4FD-2E6996F4EEDF}" type="slidenum">
              <a:rPr lang="de-DE" smtClean="0"/>
              <a:pPr>
                <a:defRPr/>
              </a:pPr>
              <a:t>2</a:t>
            </a:fld>
            <a:endParaRPr lang="de-DE"/>
          </a:p>
        </p:txBody>
      </p:sp>
    </p:spTree>
    <p:extLst>
      <p:ext uri="{BB962C8B-B14F-4D97-AF65-F5344CB8AC3E}">
        <p14:creationId xmlns:p14="http://schemas.microsoft.com/office/powerpoint/2010/main" val="2839650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2925" y="971550"/>
            <a:ext cx="6832600" cy="3844925"/>
          </a:xfrm>
        </p:spPr>
      </p:sp>
      <p:sp>
        <p:nvSpPr>
          <p:cNvPr id="3" name="Notizenplatzhalter 2"/>
          <p:cNvSpPr>
            <a:spLocks noGrp="1"/>
          </p:cNvSpPr>
          <p:nvPr>
            <p:ph type="body" idx="1"/>
          </p:nvPr>
        </p:nvSpPr>
        <p:spPr/>
        <p:txBody>
          <a:bodyPr/>
          <a:lstStyle/>
          <a:p>
            <a:r>
              <a:rPr lang="en-GB" dirty="0" smtClean="0"/>
              <a:t>Before we begin to develop step by step the structure</a:t>
            </a:r>
            <a:r>
              <a:rPr lang="en-GB" baseline="0" dirty="0" smtClean="0"/>
              <a:t> of Marshall Plan we need to describe and understand the crisis.</a:t>
            </a:r>
          </a:p>
          <a:p>
            <a:endParaRPr lang="en-GB" baseline="0" dirty="0" smtClean="0"/>
          </a:p>
          <a:p>
            <a:r>
              <a:rPr lang="en-GB" baseline="0" dirty="0" smtClean="0"/>
              <a:t>We can show 4 faces of crisis: Crisis of the financial market with the crisis in the Banking sector, insurance sector and the problem of shadow banking. </a:t>
            </a:r>
          </a:p>
          <a:p>
            <a:r>
              <a:rPr lang="en-GB" baseline="0" dirty="0" smtClean="0"/>
              <a:t>And the crisis of public finance: It is the most discussed challenge in the currently crisis management.</a:t>
            </a:r>
          </a:p>
          <a:p>
            <a:r>
              <a:rPr lang="en-GB" baseline="0" dirty="0" smtClean="0"/>
              <a:t>The political crisis is the main problem with different faces: political instability in the peripheries and the rise of anti-European movement in all European countries and decreased solidarity in the northern countries.</a:t>
            </a:r>
          </a:p>
          <a:p>
            <a:endParaRPr lang="en-GB" baseline="0" dirty="0" smtClean="0"/>
          </a:p>
          <a:p>
            <a:r>
              <a:rPr lang="en-GB" baseline="0" dirty="0" smtClean="0"/>
              <a:t>Bur the last faces and I think most important point is economic crisis which is present in the daily life of European citizens. High unemployment, wage and pension cut, collapse of local markets, decreased incomes for domestic companies and other several examples stop the positive vision of European project for million of European citizens.</a:t>
            </a:r>
          </a:p>
          <a:p>
            <a:endParaRPr lang="en-GB" baseline="0" dirty="0" smtClean="0"/>
          </a:p>
          <a:p>
            <a:r>
              <a:rPr lang="en-GB" baseline="0" dirty="0" smtClean="0"/>
              <a:t>Furthermore we don’t have as continent with high innovation problems with the competitiveness but of course inside of EU we must reduce the gap between regions und European countries. And we have much different problems between south and north, between small and bid economies and much more problems.</a:t>
            </a:r>
          </a:p>
          <a:p>
            <a:endParaRPr lang="en-GB" baseline="0" dirty="0" smtClean="0"/>
          </a:p>
          <a:p>
            <a:r>
              <a:rPr lang="en-GB" baseline="0" dirty="0" smtClean="0"/>
              <a:t>But the question is how we can come out from the crisis und use in the same time all our knowledge and experience to put the economic fundament  and close the gap in development of member states.</a:t>
            </a:r>
          </a:p>
        </p:txBody>
      </p:sp>
      <p:sp>
        <p:nvSpPr>
          <p:cNvPr id="4" name="Foliennummernplatzhalter 3"/>
          <p:cNvSpPr>
            <a:spLocks noGrp="1"/>
          </p:cNvSpPr>
          <p:nvPr>
            <p:ph type="sldNum" sz="quarter" idx="10"/>
          </p:nvPr>
        </p:nvSpPr>
        <p:spPr/>
        <p:txBody>
          <a:bodyPr/>
          <a:lstStyle/>
          <a:p>
            <a:pPr>
              <a:defRPr/>
            </a:pPr>
            <a:fld id="{CE246D0C-88F0-4970-B4FD-2E6996F4EEDF}" type="slidenum">
              <a:rPr lang="de-DE" smtClean="0"/>
              <a:pPr>
                <a:defRPr/>
              </a:pPr>
              <a:t>3</a:t>
            </a:fld>
            <a:endParaRPr lang="de-DE"/>
          </a:p>
        </p:txBody>
      </p:sp>
    </p:spTree>
    <p:extLst>
      <p:ext uri="{BB962C8B-B14F-4D97-AF65-F5344CB8AC3E}">
        <p14:creationId xmlns:p14="http://schemas.microsoft.com/office/powerpoint/2010/main" val="2772384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2925" y="971550"/>
            <a:ext cx="6832600" cy="3844925"/>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defRPr/>
            </a:pPr>
            <a:fld id="{CE246D0C-88F0-4970-B4FD-2E6996F4EEDF}" type="slidenum">
              <a:rPr lang="de-DE" smtClean="0"/>
              <a:pPr>
                <a:defRPr/>
              </a:pPr>
              <a:t>6</a:t>
            </a:fld>
            <a:endParaRPr lang="de-DE"/>
          </a:p>
        </p:txBody>
      </p:sp>
    </p:spTree>
    <p:extLst>
      <p:ext uri="{BB962C8B-B14F-4D97-AF65-F5344CB8AC3E}">
        <p14:creationId xmlns:p14="http://schemas.microsoft.com/office/powerpoint/2010/main" val="2403335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2925" y="971550"/>
            <a:ext cx="6832600" cy="3844925"/>
          </a:xfrm>
        </p:spPr>
      </p:sp>
      <p:sp>
        <p:nvSpPr>
          <p:cNvPr id="3" name="Notizenplatzhalter 2"/>
          <p:cNvSpPr>
            <a:spLocks noGrp="1"/>
          </p:cNvSpPr>
          <p:nvPr>
            <p:ph type="body" idx="1"/>
          </p:nvPr>
        </p:nvSpPr>
        <p:spPr/>
        <p:txBody>
          <a:bodyPr/>
          <a:lstStyle/>
          <a:p>
            <a:r>
              <a:rPr lang="en-GB" dirty="0" smtClean="0"/>
              <a:t>We defined</a:t>
            </a:r>
            <a:r>
              <a:rPr lang="en-GB" baseline="0" dirty="0" smtClean="0"/>
              <a:t> 8 investment field, which are the MUST of the economy and competitiveness of tomorrow. </a:t>
            </a:r>
          </a:p>
          <a:p>
            <a:r>
              <a:rPr lang="en-GB" baseline="0" dirty="0" smtClean="0"/>
              <a:t>O transformation our</a:t>
            </a:r>
          </a:p>
          <a:p>
            <a:endParaRPr lang="en-GB" baseline="0" dirty="0" smtClean="0"/>
          </a:p>
          <a:p>
            <a:r>
              <a:rPr lang="en-GB" baseline="0" dirty="0" smtClean="0"/>
              <a:t>The first 4 major fields are the key for the sustainable modernisation of European industry. We will spend annually 200 billion Euro for European energy Turnaround, modernisation our transport infrastructure, broadband networks and the Europeans industrial basis.</a:t>
            </a:r>
          </a:p>
          <a:p>
            <a:endParaRPr lang="en-GB" baseline="0" dirty="0" smtClean="0"/>
          </a:p>
          <a:p>
            <a:r>
              <a:rPr lang="en-GB" baseline="0" dirty="0" smtClean="0"/>
              <a:t>With last 4 investment fields we put the fundament for the better European society for young and old, for European citizens. We will spend annually 60 billion Euro for public and private sector, for high quality education and training, for the modernisation of public infrastructure and housing for old and disabled people and for sustainable water use.</a:t>
            </a:r>
          </a:p>
          <a:p>
            <a:endParaRPr lang="en-GB" baseline="0" dirty="0" smtClean="0"/>
          </a:p>
          <a:p>
            <a:r>
              <a:rPr lang="en-GB" baseline="0" dirty="0" smtClean="0"/>
              <a:t>We think for this European project we need an European institution, an European direction : for us an European Future or Investment funds, which must controlled  by EP, Council and EC.</a:t>
            </a:r>
          </a:p>
          <a:p>
            <a:endParaRPr lang="en-GB" baseline="0" dirty="0" smtClean="0"/>
          </a:p>
          <a:p>
            <a:r>
              <a:rPr lang="en-GB" baseline="0" dirty="0" smtClean="0"/>
              <a:t>It is together annually 260 billion Euro investment in the future of our economy. In our proposal we design our Marshall Plan for 10 years.</a:t>
            </a:r>
          </a:p>
          <a:p>
            <a:endParaRPr lang="en-GB" baseline="0" dirty="0" smtClean="0"/>
          </a:p>
          <a:p>
            <a:r>
              <a:rPr lang="en-GB" baseline="0" dirty="0" smtClean="0"/>
              <a:t>For the next two years we will spend 20 billion Euro to stabalise the business cycle in the crisis countries. </a:t>
            </a:r>
          </a:p>
        </p:txBody>
      </p:sp>
      <p:sp>
        <p:nvSpPr>
          <p:cNvPr id="4" name="Foliennummernplatzhalter 3"/>
          <p:cNvSpPr>
            <a:spLocks noGrp="1"/>
          </p:cNvSpPr>
          <p:nvPr>
            <p:ph type="sldNum" sz="quarter" idx="10"/>
          </p:nvPr>
        </p:nvSpPr>
        <p:spPr/>
        <p:txBody>
          <a:bodyPr/>
          <a:lstStyle/>
          <a:p>
            <a:pPr>
              <a:defRPr/>
            </a:pPr>
            <a:fld id="{CE246D0C-88F0-4970-B4FD-2E6996F4EEDF}" type="slidenum">
              <a:rPr lang="de-DE" smtClean="0"/>
              <a:pPr>
                <a:defRPr/>
              </a:pPr>
              <a:t>9</a:t>
            </a:fld>
            <a:endParaRPr lang="de-DE" dirty="0"/>
          </a:p>
        </p:txBody>
      </p:sp>
    </p:spTree>
    <p:extLst>
      <p:ext uri="{BB962C8B-B14F-4D97-AF65-F5344CB8AC3E}">
        <p14:creationId xmlns:p14="http://schemas.microsoft.com/office/powerpoint/2010/main" val="1402166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23392" y="2348880"/>
            <a:ext cx="10368459" cy="1311531"/>
          </a:xfrm>
        </p:spPr>
        <p:txBody>
          <a:bodyPr/>
          <a:lstStyle>
            <a:lvl1pPr>
              <a:defRPr sz="5333" b="0">
                <a:solidFill>
                  <a:schemeClr val="tx1"/>
                </a:solidFill>
              </a:defRPr>
            </a:lvl1pPr>
          </a:lstStyle>
          <a:p>
            <a:r>
              <a:rPr lang="de-DE" smtClean="0"/>
              <a:t>Titel der Präsentation</a:t>
            </a:r>
            <a:endParaRPr lang="de-DE"/>
          </a:p>
        </p:txBody>
      </p:sp>
      <p:sp>
        <p:nvSpPr>
          <p:cNvPr id="3" name="Untertitel 2"/>
          <p:cNvSpPr>
            <a:spLocks noGrp="1"/>
          </p:cNvSpPr>
          <p:nvPr>
            <p:ph type="subTitle" idx="1" hasCustomPrompt="1"/>
          </p:nvPr>
        </p:nvSpPr>
        <p:spPr>
          <a:xfrm>
            <a:off x="623392" y="3664567"/>
            <a:ext cx="10368459" cy="504056"/>
          </a:xfrm>
          <a:prstGeom prst="rect">
            <a:avLst/>
          </a:prstGeom>
        </p:spPr>
        <p:txBody>
          <a:bodyPr>
            <a:noAutofit/>
          </a:bodyPr>
          <a:lstStyle>
            <a:lvl1pPr marL="0" indent="0" algn="l">
              <a:buNone/>
              <a:defRPr sz="2667">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de-DE" smtClean="0"/>
              <a:t>Anlass, Ort und Datum</a:t>
            </a:r>
            <a:endParaRPr lang="de-DE"/>
          </a:p>
        </p:txBody>
      </p:sp>
      <p:sp>
        <p:nvSpPr>
          <p:cNvPr id="11" name="Textplatzhalter 10"/>
          <p:cNvSpPr>
            <a:spLocks noGrp="1"/>
          </p:cNvSpPr>
          <p:nvPr>
            <p:ph type="body" sz="quarter" idx="13" hasCustomPrompt="1"/>
          </p:nvPr>
        </p:nvSpPr>
        <p:spPr>
          <a:xfrm>
            <a:off x="624417" y="336000"/>
            <a:ext cx="8640000" cy="1055059"/>
          </a:xfrm>
          <a:prstGeom prst="rect">
            <a:avLst/>
          </a:prstGeom>
        </p:spPr>
        <p:txBody>
          <a:bodyPr lIns="0" tIns="46800" rIns="0" bIns="46800" anchor="b">
            <a:normAutofit/>
          </a:bodyPr>
          <a:lstStyle>
            <a:lvl1pPr marL="0" indent="0">
              <a:lnSpc>
                <a:spcPts val="4000"/>
              </a:lnSpc>
              <a:buNone/>
              <a:defRPr sz="3733">
                <a:solidFill>
                  <a:schemeClr val="bg1"/>
                </a:solidFill>
              </a:defRPr>
            </a:lvl1pPr>
          </a:lstStyle>
          <a:p>
            <a:pPr lvl="0"/>
            <a:r>
              <a:rPr lang="de-DE" smtClean="0"/>
              <a:t>Thema oder Anlass</a:t>
            </a:r>
            <a:endParaRPr lang="de-DE"/>
          </a:p>
        </p:txBody>
      </p:sp>
    </p:spTree>
    <p:extLst>
      <p:ext uri="{BB962C8B-B14F-4D97-AF65-F5344CB8AC3E}">
        <p14:creationId xmlns:p14="http://schemas.microsoft.com/office/powerpoint/2010/main" val="198438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6" name="Fußzeilenplatzhalter 5"/>
          <p:cNvSpPr>
            <a:spLocks noGrp="1"/>
          </p:cNvSpPr>
          <p:nvPr>
            <p:ph type="ftr" sz="quarter" idx="10"/>
          </p:nvPr>
        </p:nvSpPr>
        <p:spPr/>
        <p:txBody>
          <a:bodyPr/>
          <a:lstStyle/>
          <a:p>
            <a:endParaRPr lang="en-GB"/>
          </a:p>
        </p:txBody>
      </p:sp>
      <p:sp>
        <p:nvSpPr>
          <p:cNvPr id="7" name="Foliennummernplatzhalter 6"/>
          <p:cNvSpPr>
            <a:spLocks noGrp="1"/>
          </p:cNvSpPr>
          <p:nvPr>
            <p:ph type="sldNum" sz="quarter" idx="11"/>
          </p:nvPr>
        </p:nvSpPr>
        <p:spPr/>
        <p:txBody>
          <a:bodyPr/>
          <a:lstStyle/>
          <a:p>
            <a:fld id="{04F441CC-D3E6-47E9-BBEE-0B991A60708B}" type="slidenum">
              <a:rPr lang="en-GB" smtClean="0"/>
              <a:t>‹#›</a:t>
            </a:fld>
            <a:endParaRPr lang="en-GB"/>
          </a:p>
        </p:txBody>
      </p:sp>
    </p:spTree>
    <p:extLst>
      <p:ext uri="{BB962C8B-B14F-4D97-AF65-F5344CB8AC3E}">
        <p14:creationId xmlns:p14="http://schemas.microsoft.com/office/powerpoint/2010/main" val="1516688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bschluss">
    <p:spTree>
      <p:nvGrpSpPr>
        <p:cNvPr id="1" name=""/>
        <p:cNvGrpSpPr/>
        <p:nvPr/>
      </p:nvGrpSpPr>
      <p:grpSpPr>
        <a:xfrm>
          <a:off x="0" y="0"/>
          <a:ext cx="0" cy="0"/>
          <a:chOff x="0" y="0"/>
          <a:chExt cx="0" cy="0"/>
        </a:xfrm>
      </p:grpSpPr>
      <p:sp>
        <p:nvSpPr>
          <p:cNvPr id="6" name="Textfeld 5"/>
          <p:cNvSpPr txBox="1"/>
          <p:nvPr/>
        </p:nvSpPr>
        <p:spPr>
          <a:xfrm>
            <a:off x="4156683" y="5521572"/>
            <a:ext cx="1179603" cy="769634"/>
          </a:xfrm>
          <a:prstGeom prst="rect">
            <a:avLst/>
          </a:prstGeom>
          <a:noFill/>
        </p:spPr>
        <p:txBody>
          <a:bodyPr wrap="square" lIns="0" rIns="0" rtlCol="0">
            <a:spAutoFit/>
          </a:bodyPr>
          <a:lstStyle/>
          <a:p>
            <a:pPr>
              <a:spcBef>
                <a:spcPts val="0"/>
              </a:spcBef>
              <a:tabLst>
                <a:tab pos="599002" algn="l"/>
              </a:tabLst>
            </a:pPr>
            <a:r>
              <a:rPr lang="de-DE" sz="1467" smtClean="0">
                <a:ea typeface="Meiryo" pitchFamily="34" charset="-128"/>
                <a:cs typeface="Meiryo" pitchFamily="34" charset="-128"/>
              </a:rPr>
              <a:t>Telefon 	(+49)</a:t>
            </a:r>
          </a:p>
          <a:p>
            <a:pPr>
              <a:spcBef>
                <a:spcPts val="0"/>
              </a:spcBef>
              <a:tabLst>
                <a:tab pos="599002" algn="l"/>
              </a:tabLst>
            </a:pPr>
            <a:r>
              <a:rPr lang="de-DE" sz="1467" smtClean="0">
                <a:ea typeface="Meiryo" pitchFamily="34" charset="-128"/>
                <a:cs typeface="Meiryo" pitchFamily="34" charset="-128"/>
              </a:rPr>
              <a:t>Mobil	(+49) </a:t>
            </a:r>
          </a:p>
          <a:p>
            <a:pPr>
              <a:spcBef>
                <a:spcPts val="0"/>
              </a:spcBef>
              <a:tabLst>
                <a:tab pos="599002" algn="l"/>
              </a:tabLst>
            </a:pPr>
            <a:r>
              <a:rPr lang="de-DE" sz="1467" smtClean="0">
                <a:ea typeface="Meiryo" pitchFamily="34" charset="-128"/>
                <a:cs typeface="Meiryo" pitchFamily="34" charset="-128"/>
              </a:rPr>
              <a:t>E-Mail	</a:t>
            </a:r>
          </a:p>
        </p:txBody>
      </p:sp>
      <p:sp>
        <p:nvSpPr>
          <p:cNvPr id="7" name="Textplatzhalter 6"/>
          <p:cNvSpPr>
            <a:spLocks noGrp="1"/>
          </p:cNvSpPr>
          <p:nvPr>
            <p:ph type="body" sz="quarter" idx="12" hasCustomPrompt="1"/>
          </p:nvPr>
        </p:nvSpPr>
        <p:spPr>
          <a:xfrm>
            <a:off x="631267" y="4444164"/>
            <a:ext cx="3072837" cy="240000"/>
          </a:xfrm>
        </p:spPr>
        <p:txBody>
          <a:bodyPr lIns="0" tIns="0" rIns="0" bIns="0">
            <a:normAutofit/>
          </a:bodyPr>
          <a:lstStyle>
            <a:lvl1pPr marL="0" indent="0">
              <a:buNone/>
              <a:defRPr sz="1600" b="1"/>
            </a:lvl1pPr>
          </a:lstStyle>
          <a:p>
            <a:pPr lvl="0"/>
            <a:r>
              <a:rPr lang="de-DE" smtClean="0"/>
              <a:t>Name</a:t>
            </a:r>
            <a:endParaRPr lang="de-DE"/>
          </a:p>
        </p:txBody>
      </p:sp>
      <p:sp>
        <p:nvSpPr>
          <p:cNvPr id="10" name="Textplatzhalter 6"/>
          <p:cNvSpPr>
            <a:spLocks noGrp="1"/>
          </p:cNvSpPr>
          <p:nvPr>
            <p:ph type="body" sz="quarter" idx="13" hasCustomPrompt="1"/>
          </p:nvPr>
        </p:nvSpPr>
        <p:spPr>
          <a:xfrm>
            <a:off x="4654218" y="4444164"/>
            <a:ext cx="3455429" cy="240000"/>
          </a:xfrm>
        </p:spPr>
        <p:txBody>
          <a:bodyPr lIns="0" tIns="0" rIns="0" bIns="0">
            <a:normAutofit/>
          </a:bodyPr>
          <a:lstStyle>
            <a:lvl1pPr marL="0" indent="0">
              <a:buNone/>
              <a:defRPr sz="1600" b="1"/>
            </a:lvl1pPr>
          </a:lstStyle>
          <a:p>
            <a:pPr lvl="0"/>
            <a:r>
              <a:rPr lang="de-DE" smtClean="0"/>
              <a:t>Organisationsbezeichnung</a:t>
            </a:r>
            <a:endParaRPr lang="de-DE"/>
          </a:p>
        </p:txBody>
      </p:sp>
      <p:sp>
        <p:nvSpPr>
          <p:cNvPr id="11" name="Textplatzhalter 6"/>
          <p:cNvSpPr>
            <a:spLocks noGrp="1"/>
          </p:cNvSpPr>
          <p:nvPr>
            <p:ph type="body" sz="quarter" idx="14" hasCustomPrompt="1"/>
          </p:nvPr>
        </p:nvSpPr>
        <p:spPr>
          <a:xfrm>
            <a:off x="4156685" y="4716465"/>
            <a:ext cx="3948727" cy="240000"/>
          </a:xfrm>
        </p:spPr>
        <p:txBody>
          <a:bodyPr lIns="0" tIns="0" rIns="0" bIns="0">
            <a:normAutofit/>
          </a:bodyPr>
          <a:lstStyle>
            <a:lvl1pPr marL="0" indent="0">
              <a:buNone/>
              <a:defRPr sz="1600" b="0"/>
            </a:lvl1pPr>
          </a:lstStyle>
          <a:p>
            <a:pPr lvl="0"/>
            <a:r>
              <a:rPr lang="de-DE" smtClean="0"/>
              <a:t>Abteilung</a:t>
            </a:r>
            <a:endParaRPr lang="de-DE"/>
          </a:p>
        </p:txBody>
      </p:sp>
      <p:sp>
        <p:nvSpPr>
          <p:cNvPr id="12" name="Textplatzhalter 6"/>
          <p:cNvSpPr>
            <a:spLocks noGrp="1"/>
          </p:cNvSpPr>
          <p:nvPr>
            <p:ph type="body" sz="quarter" idx="15" hasCustomPrompt="1"/>
          </p:nvPr>
        </p:nvSpPr>
        <p:spPr>
          <a:xfrm>
            <a:off x="4156682" y="5040564"/>
            <a:ext cx="3948727" cy="240000"/>
          </a:xfrm>
        </p:spPr>
        <p:txBody>
          <a:bodyPr lIns="0" tIns="0" rIns="0" bIns="0">
            <a:normAutofit/>
          </a:bodyPr>
          <a:lstStyle>
            <a:lvl1pPr marL="0" indent="0">
              <a:buNone/>
              <a:defRPr sz="1467" b="0"/>
            </a:lvl1pPr>
          </a:lstStyle>
          <a:p>
            <a:pPr lvl="0"/>
            <a:r>
              <a:rPr lang="de-DE" smtClean="0"/>
              <a:t>Straße</a:t>
            </a:r>
            <a:endParaRPr lang="de-DE"/>
          </a:p>
        </p:txBody>
      </p:sp>
      <p:sp>
        <p:nvSpPr>
          <p:cNvPr id="13" name="Textplatzhalter 6"/>
          <p:cNvSpPr>
            <a:spLocks noGrp="1"/>
          </p:cNvSpPr>
          <p:nvPr>
            <p:ph type="body" sz="quarter" idx="16" hasCustomPrompt="1"/>
          </p:nvPr>
        </p:nvSpPr>
        <p:spPr>
          <a:xfrm>
            <a:off x="4156682" y="5277084"/>
            <a:ext cx="3948727" cy="240000"/>
          </a:xfrm>
        </p:spPr>
        <p:txBody>
          <a:bodyPr lIns="0" tIns="0" rIns="0" bIns="0">
            <a:normAutofit/>
          </a:bodyPr>
          <a:lstStyle>
            <a:lvl1pPr marL="0" indent="0">
              <a:buNone/>
              <a:defRPr sz="1467" b="0"/>
            </a:lvl1pPr>
          </a:lstStyle>
          <a:p>
            <a:pPr lvl="0"/>
            <a:r>
              <a:rPr lang="de-DE" smtClean="0"/>
              <a:t>PLZ/Ort</a:t>
            </a:r>
            <a:endParaRPr lang="de-DE"/>
          </a:p>
        </p:txBody>
      </p:sp>
      <p:sp>
        <p:nvSpPr>
          <p:cNvPr id="14" name="Textplatzhalter 6"/>
          <p:cNvSpPr>
            <a:spLocks noGrp="1"/>
          </p:cNvSpPr>
          <p:nvPr>
            <p:ph type="body" sz="quarter" idx="17" hasCustomPrompt="1"/>
          </p:nvPr>
        </p:nvSpPr>
        <p:spPr>
          <a:xfrm>
            <a:off x="5210294" y="5585473"/>
            <a:ext cx="2895115" cy="216000"/>
          </a:xfrm>
        </p:spPr>
        <p:txBody>
          <a:bodyPr lIns="0" tIns="0" rIns="0" bIns="0">
            <a:normAutofit/>
          </a:bodyPr>
          <a:lstStyle>
            <a:lvl1pPr marL="0" indent="0">
              <a:buNone/>
              <a:defRPr sz="1467" b="0"/>
            </a:lvl1pPr>
          </a:lstStyle>
          <a:p>
            <a:pPr lvl="0"/>
            <a:r>
              <a:rPr lang="de-DE" smtClean="0"/>
              <a:t>000-00000-000</a:t>
            </a:r>
            <a:endParaRPr lang="de-DE"/>
          </a:p>
        </p:txBody>
      </p:sp>
      <p:sp>
        <p:nvSpPr>
          <p:cNvPr id="15" name="Textplatzhalter 6"/>
          <p:cNvSpPr>
            <a:spLocks noGrp="1"/>
          </p:cNvSpPr>
          <p:nvPr>
            <p:ph type="body" sz="quarter" idx="18" hasCustomPrompt="1"/>
          </p:nvPr>
        </p:nvSpPr>
        <p:spPr>
          <a:xfrm>
            <a:off x="5210294" y="5811665"/>
            <a:ext cx="2895115" cy="216000"/>
          </a:xfrm>
        </p:spPr>
        <p:txBody>
          <a:bodyPr lIns="0" tIns="0" rIns="0" bIns="0">
            <a:normAutofit/>
          </a:bodyPr>
          <a:lstStyle>
            <a:lvl1pPr marL="0" indent="0">
              <a:buNone/>
              <a:defRPr sz="1467" b="0"/>
            </a:lvl1pPr>
          </a:lstStyle>
          <a:p>
            <a:pPr lvl="0"/>
            <a:r>
              <a:rPr lang="de-DE" smtClean="0"/>
              <a:t>0000-0000000</a:t>
            </a:r>
            <a:endParaRPr lang="de-DE"/>
          </a:p>
        </p:txBody>
      </p:sp>
      <p:sp>
        <p:nvSpPr>
          <p:cNvPr id="16" name="Textfeld 15"/>
          <p:cNvSpPr txBox="1"/>
          <p:nvPr/>
        </p:nvSpPr>
        <p:spPr>
          <a:xfrm>
            <a:off x="4156683" y="4444165"/>
            <a:ext cx="576064" cy="246221"/>
          </a:xfrm>
          <a:prstGeom prst="rect">
            <a:avLst/>
          </a:prstGeom>
          <a:noFill/>
        </p:spPr>
        <p:txBody>
          <a:bodyPr wrap="square" lIns="0" tIns="0" rIns="0" bIns="0" rtlCol="0">
            <a:spAutoFit/>
          </a:bodyPr>
          <a:lstStyle/>
          <a:p>
            <a:r>
              <a:rPr lang="de-DE" sz="1600" b="1" smtClean="0">
                <a:solidFill>
                  <a:schemeClr val="tx1"/>
                </a:solidFill>
                <a:ea typeface="Meiryo" pitchFamily="34" charset="-128"/>
                <a:cs typeface="Meiryo" pitchFamily="34" charset="-128"/>
              </a:rPr>
              <a:t>DGB</a:t>
            </a:r>
          </a:p>
        </p:txBody>
      </p:sp>
      <p:sp>
        <p:nvSpPr>
          <p:cNvPr id="17" name="Textplatzhalter 6"/>
          <p:cNvSpPr>
            <a:spLocks noGrp="1"/>
          </p:cNvSpPr>
          <p:nvPr>
            <p:ph type="body" sz="quarter" idx="19" hasCustomPrompt="1"/>
          </p:nvPr>
        </p:nvSpPr>
        <p:spPr>
          <a:xfrm>
            <a:off x="4760223" y="6037859"/>
            <a:ext cx="3345188" cy="216000"/>
          </a:xfrm>
        </p:spPr>
        <p:txBody>
          <a:bodyPr lIns="0" tIns="0" rIns="0" bIns="0">
            <a:normAutofit/>
          </a:bodyPr>
          <a:lstStyle>
            <a:lvl1pPr marL="0" indent="0">
              <a:buNone/>
              <a:defRPr sz="1467" b="0"/>
            </a:lvl1pPr>
          </a:lstStyle>
          <a:p>
            <a:pPr lvl="0"/>
            <a:r>
              <a:rPr lang="de-DE" smtClean="0"/>
              <a:t>vorname.name@dgb.de</a:t>
            </a:r>
            <a:endParaRPr lang="de-DE"/>
          </a:p>
        </p:txBody>
      </p:sp>
    </p:spTree>
    <p:extLst>
      <p:ext uri="{BB962C8B-B14F-4D97-AF65-F5344CB8AC3E}">
        <p14:creationId xmlns:p14="http://schemas.microsoft.com/office/powerpoint/2010/main" val="114196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en-GB"/>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GB"/>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608E5BB5-9732-41CB-B5FA-D17B3A97A7A2}" type="datetimeFigureOut">
              <a:rPr lang="en-GB" smtClean="0"/>
              <a:t>10/04/2014</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04F441CC-D3E6-47E9-BBEE-0B991A60708B}" type="slidenum">
              <a:rPr lang="en-GB" smtClean="0"/>
              <a:t>‹#›</a:t>
            </a:fld>
            <a:endParaRPr lang="en-GB"/>
          </a:p>
        </p:txBody>
      </p:sp>
    </p:spTree>
    <p:extLst>
      <p:ext uri="{BB962C8B-B14F-4D97-AF65-F5344CB8AC3E}">
        <p14:creationId xmlns:p14="http://schemas.microsoft.com/office/powerpoint/2010/main" val="108911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smtClean="0"/>
              <a:t>Agenda</a:t>
            </a:r>
            <a:endParaRPr lang="de-DE"/>
          </a:p>
        </p:txBody>
      </p:sp>
      <p:sp>
        <p:nvSpPr>
          <p:cNvPr id="4" name="Foliennummernplatzhalter 3"/>
          <p:cNvSpPr>
            <a:spLocks noGrp="1"/>
          </p:cNvSpPr>
          <p:nvPr>
            <p:ph type="sldNum" sz="quarter" idx="11"/>
          </p:nvPr>
        </p:nvSpPr>
        <p:spPr/>
        <p:txBody>
          <a:bodyPr/>
          <a:lstStyle/>
          <a:p>
            <a:fld id="{04F441CC-D3E6-47E9-BBEE-0B991A60708B}" type="slidenum">
              <a:rPr lang="en-GB" smtClean="0"/>
              <a:t>‹#›</a:t>
            </a:fld>
            <a:endParaRPr lang="en-GB"/>
          </a:p>
        </p:txBody>
      </p:sp>
      <p:sp>
        <p:nvSpPr>
          <p:cNvPr id="3" name="Fußzeilenplatzhalter 2"/>
          <p:cNvSpPr>
            <a:spLocks noGrp="1"/>
          </p:cNvSpPr>
          <p:nvPr>
            <p:ph type="ftr" sz="quarter" idx="12"/>
          </p:nvPr>
        </p:nvSpPr>
        <p:spPr/>
        <p:txBody>
          <a:bodyPr/>
          <a:lstStyle/>
          <a:p>
            <a:endParaRPr lang="en-GB"/>
          </a:p>
        </p:txBody>
      </p:sp>
    </p:spTree>
    <p:extLst>
      <p:ext uri="{BB962C8B-B14F-4D97-AF65-F5344CB8AC3E}">
        <p14:creationId xmlns:p14="http://schemas.microsoft.com/office/powerpoint/2010/main" val="356545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15" name="Inhaltsplatzhalter 14"/>
          <p:cNvSpPr>
            <a:spLocks noGrp="1"/>
          </p:cNvSpPr>
          <p:nvPr>
            <p:ph sz="quarter" idx="19"/>
          </p:nvPr>
        </p:nvSpPr>
        <p:spPr>
          <a:xfrm>
            <a:off x="624420" y="1797052"/>
            <a:ext cx="10367433" cy="441536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6" name="Fußzeilenplatzhalter 15"/>
          <p:cNvSpPr>
            <a:spLocks noGrp="1"/>
          </p:cNvSpPr>
          <p:nvPr>
            <p:ph type="ftr" sz="quarter" idx="20"/>
          </p:nvPr>
        </p:nvSpPr>
        <p:spPr/>
        <p:txBody>
          <a:bodyPr/>
          <a:lstStyle/>
          <a:p>
            <a:endParaRPr lang="en-GB"/>
          </a:p>
        </p:txBody>
      </p:sp>
      <p:sp>
        <p:nvSpPr>
          <p:cNvPr id="17" name="Foliennummernplatzhalter 16"/>
          <p:cNvSpPr>
            <a:spLocks noGrp="1"/>
          </p:cNvSpPr>
          <p:nvPr>
            <p:ph type="sldNum" sz="quarter" idx="21"/>
          </p:nvPr>
        </p:nvSpPr>
        <p:spPr/>
        <p:txBody>
          <a:bodyPr/>
          <a:lstStyle/>
          <a:p>
            <a:fld id="{04F441CC-D3E6-47E9-BBEE-0B991A60708B}" type="slidenum">
              <a:rPr lang="en-GB" smtClean="0"/>
              <a:t>‹#›</a:t>
            </a:fld>
            <a:endParaRPr lang="en-GB"/>
          </a:p>
        </p:txBody>
      </p:sp>
      <p:sp>
        <p:nvSpPr>
          <p:cNvPr id="2" name="Titel 1"/>
          <p:cNvSpPr>
            <a:spLocks noGrp="1"/>
          </p:cNvSpPr>
          <p:nvPr>
            <p:ph type="title" hasCustomPrompt="1"/>
          </p:nvPr>
        </p:nvSpPr>
        <p:spPr/>
        <p:txBody>
          <a:bodyPr/>
          <a:lstStyle/>
          <a:p>
            <a:r>
              <a:rPr lang="de-DE" smtClean="0"/>
              <a:t>Überschrift (einzeilig)</a:t>
            </a:r>
            <a:endParaRPr lang="de-DE"/>
          </a:p>
        </p:txBody>
      </p:sp>
    </p:spTree>
    <p:extLst>
      <p:ext uri="{BB962C8B-B14F-4D97-AF65-F5344CB8AC3E}">
        <p14:creationId xmlns:p14="http://schemas.microsoft.com/office/powerpoint/2010/main" val="2644984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3392" y="4432753"/>
            <a:ext cx="10368459" cy="1362075"/>
          </a:xfrm>
        </p:spPr>
        <p:txBody>
          <a:bodyPr tIns="72000" bIns="0" anchor="t"/>
          <a:lstStyle>
            <a:lvl1pPr algn="l">
              <a:defRPr sz="4267" b="1" cap="none" baseline="0">
                <a:solidFill>
                  <a:schemeClr val="tx1"/>
                </a:solidFill>
              </a:defRPr>
            </a:lvl1pPr>
          </a:lstStyle>
          <a:p>
            <a:r>
              <a:rPr lang="de-DE" smtClean="0"/>
              <a:t>Abschnittsfolie/Zwischentitel</a:t>
            </a:r>
            <a:endParaRPr lang="de-DE"/>
          </a:p>
        </p:txBody>
      </p:sp>
      <p:sp>
        <p:nvSpPr>
          <p:cNvPr id="3" name="Textplatzhalter 2"/>
          <p:cNvSpPr>
            <a:spLocks noGrp="1"/>
          </p:cNvSpPr>
          <p:nvPr>
            <p:ph type="body" idx="1"/>
          </p:nvPr>
        </p:nvSpPr>
        <p:spPr>
          <a:xfrm>
            <a:off x="623392" y="2924945"/>
            <a:ext cx="10368459" cy="1500187"/>
          </a:xfrm>
          <a:prstGeom prst="rect">
            <a:avLst/>
          </a:prstGeom>
        </p:spPr>
        <p:txBody>
          <a:bodyPr lIns="0" tIns="0" rIns="0" bIns="0" anchor="b">
            <a:normAutofit/>
          </a:bodyPr>
          <a:lstStyle>
            <a:lvl1pPr marL="0" indent="0">
              <a:buNone/>
              <a:defRPr sz="240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de-DE" smtClean="0"/>
              <a:t>Textmasterformat bearbeiten</a:t>
            </a:r>
          </a:p>
        </p:txBody>
      </p:sp>
      <p:sp>
        <p:nvSpPr>
          <p:cNvPr id="10" name="Fußzeilenplatzhalter 9"/>
          <p:cNvSpPr>
            <a:spLocks noGrp="1"/>
          </p:cNvSpPr>
          <p:nvPr>
            <p:ph type="ftr" sz="quarter" idx="10"/>
          </p:nvPr>
        </p:nvSpPr>
        <p:spPr/>
        <p:txBody>
          <a:bodyPr/>
          <a:lstStyle/>
          <a:p>
            <a:endParaRPr lang="en-GB"/>
          </a:p>
        </p:txBody>
      </p:sp>
      <p:sp>
        <p:nvSpPr>
          <p:cNvPr id="11" name="Foliennummernplatzhalter 10"/>
          <p:cNvSpPr>
            <a:spLocks noGrp="1"/>
          </p:cNvSpPr>
          <p:nvPr>
            <p:ph type="sldNum" sz="quarter" idx="11"/>
          </p:nvPr>
        </p:nvSpPr>
        <p:spPr/>
        <p:txBody>
          <a:bodyPr/>
          <a:lstStyle/>
          <a:p>
            <a:fld id="{04F441CC-D3E6-47E9-BBEE-0B991A60708B}" type="slidenum">
              <a:rPr lang="en-GB" smtClean="0"/>
              <a:t>‹#›</a:t>
            </a:fld>
            <a:endParaRPr lang="en-GB"/>
          </a:p>
        </p:txBody>
      </p:sp>
    </p:spTree>
    <p:extLst>
      <p:ext uri="{BB962C8B-B14F-4D97-AF65-F5344CB8AC3E}">
        <p14:creationId xmlns:p14="http://schemas.microsoft.com/office/powerpoint/2010/main" val="401086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4" name="Inhaltsplatzhalter 3"/>
          <p:cNvSpPr>
            <a:spLocks noGrp="1"/>
          </p:cNvSpPr>
          <p:nvPr>
            <p:ph sz="quarter" idx="13"/>
          </p:nvPr>
        </p:nvSpPr>
        <p:spPr>
          <a:xfrm>
            <a:off x="624418" y="1797052"/>
            <a:ext cx="5088468" cy="4415365"/>
          </a:xfrm>
        </p:spPr>
        <p:txBody>
          <a:bodyPr lIns="0" tIns="46800" rIns="0" bIns="4680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Inhaltsplatzhalter 7"/>
          <p:cNvSpPr>
            <a:spLocks noGrp="1"/>
          </p:cNvSpPr>
          <p:nvPr>
            <p:ph sz="quarter" idx="14"/>
          </p:nvPr>
        </p:nvSpPr>
        <p:spPr>
          <a:xfrm>
            <a:off x="5903388" y="1797052"/>
            <a:ext cx="5088465" cy="4415365"/>
          </a:xfrm>
        </p:spPr>
        <p:txBody>
          <a:bodyPr lIns="0" tIns="46800" rIns="0" bIns="4680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3" name="Fußzeilenplatzhalter 12"/>
          <p:cNvSpPr>
            <a:spLocks noGrp="1"/>
          </p:cNvSpPr>
          <p:nvPr>
            <p:ph type="ftr" sz="quarter" idx="15"/>
          </p:nvPr>
        </p:nvSpPr>
        <p:spPr/>
        <p:txBody>
          <a:bodyPr/>
          <a:lstStyle/>
          <a:p>
            <a:endParaRPr lang="en-GB"/>
          </a:p>
        </p:txBody>
      </p:sp>
      <p:sp>
        <p:nvSpPr>
          <p:cNvPr id="14" name="Foliennummernplatzhalter 13"/>
          <p:cNvSpPr>
            <a:spLocks noGrp="1"/>
          </p:cNvSpPr>
          <p:nvPr>
            <p:ph type="sldNum" sz="quarter" idx="16"/>
          </p:nvPr>
        </p:nvSpPr>
        <p:spPr/>
        <p:txBody>
          <a:bodyPr/>
          <a:lstStyle/>
          <a:p>
            <a:fld id="{04F441CC-D3E6-47E9-BBEE-0B991A60708B}" type="slidenum">
              <a:rPr lang="en-GB" smtClean="0"/>
              <a:t>‹#›</a:t>
            </a:fld>
            <a:endParaRPr lang="en-GB"/>
          </a:p>
        </p:txBody>
      </p:sp>
      <p:sp>
        <p:nvSpPr>
          <p:cNvPr id="3" name="Titel 2"/>
          <p:cNvSpPr>
            <a:spLocks noGrp="1"/>
          </p:cNvSpPr>
          <p:nvPr>
            <p:ph type="title" hasCustomPrompt="1"/>
          </p:nvPr>
        </p:nvSpPr>
        <p:spPr/>
        <p:txBody>
          <a:bodyPr/>
          <a:lstStyle/>
          <a:p>
            <a:r>
              <a:rPr lang="de-DE" smtClean="0"/>
              <a:t>Überschrift (einzeilig)</a:t>
            </a:r>
            <a:endParaRPr lang="de-DE"/>
          </a:p>
        </p:txBody>
      </p:sp>
    </p:spTree>
    <p:extLst>
      <p:ext uri="{BB962C8B-B14F-4D97-AF65-F5344CB8AC3E}">
        <p14:creationId xmlns:p14="http://schemas.microsoft.com/office/powerpoint/2010/main" val="2343621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24417" y="1796819"/>
            <a:ext cx="5088467" cy="576064"/>
          </a:xfrm>
          <a:prstGeom prst="rect">
            <a:avLst/>
          </a:prstGeom>
        </p:spPr>
        <p:txBody>
          <a:bodyPr lIns="0" tIns="46800" rIns="0" bIns="46800"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de-DE" smtClean="0"/>
              <a:t>Textmasterformat bearbeiten</a:t>
            </a:r>
          </a:p>
        </p:txBody>
      </p:sp>
      <p:sp>
        <p:nvSpPr>
          <p:cNvPr id="12" name="Textplatzhalter 2"/>
          <p:cNvSpPr>
            <a:spLocks noGrp="1"/>
          </p:cNvSpPr>
          <p:nvPr>
            <p:ph type="body" idx="14"/>
          </p:nvPr>
        </p:nvSpPr>
        <p:spPr>
          <a:xfrm>
            <a:off x="5903384" y="1796819"/>
            <a:ext cx="5088467" cy="576064"/>
          </a:xfrm>
          <a:prstGeom prst="rect">
            <a:avLst/>
          </a:prstGeom>
        </p:spPr>
        <p:txBody>
          <a:bodyPr lIns="0" tIns="46800" rIns="0" bIns="46800"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de-DE" smtClean="0"/>
              <a:t>Textmasterformat bearbeiten</a:t>
            </a:r>
          </a:p>
        </p:txBody>
      </p:sp>
      <p:sp>
        <p:nvSpPr>
          <p:cNvPr id="5" name="Inhaltsplatzhalter 4"/>
          <p:cNvSpPr>
            <a:spLocks noGrp="1"/>
          </p:cNvSpPr>
          <p:nvPr>
            <p:ph sz="quarter" idx="15"/>
          </p:nvPr>
        </p:nvSpPr>
        <p:spPr>
          <a:xfrm>
            <a:off x="622303" y="2468895"/>
            <a:ext cx="5090583" cy="3743523"/>
          </a:xfrm>
        </p:spPr>
        <p:txBody>
          <a:bodyPr lIns="0" tIns="46800" rIns="0" bIns="4680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Inhaltsplatzhalter 6"/>
          <p:cNvSpPr>
            <a:spLocks noGrp="1"/>
          </p:cNvSpPr>
          <p:nvPr>
            <p:ph sz="quarter" idx="16"/>
          </p:nvPr>
        </p:nvSpPr>
        <p:spPr>
          <a:xfrm>
            <a:off x="5903388" y="2468895"/>
            <a:ext cx="5088465" cy="3743523"/>
          </a:xfrm>
        </p:spPr>
        <p:txBody>
          <a:bodyPr lIns="0" tIns="46800" rIns="0" bIns="4680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5" name="Fußzeilenplatzhalter 14"/>
          <p:cNvSpPr>
            <a:spLocks noGrp="1"/>
          </p:cNvSpPr>
          <p:nvPr>
            <p:ph type="ftr" sz="quarter" idx="17"/>
          </p:nvPr>
        </p:nvSpPr>
        <p:spPr/>
        <p:txBody>
          <a:bodyPr/>
          <a:lstStyle/>
          <a:p>
            <a:endParaRPr lang="en-GB"/>
          </a:p>
        </p:txBody>
      </p:sp>
      <p:sp>
        <p:nvSpPr>
          <p:cNvPr id="16" name="Foliennummernplatzhalter 15"/>
          <p:cNvSpPr>
            <a:spLocks noGrp="1"/>
          </p:cNvSpPr>
          <p:nvPr>
            <p:ph type="sldNum" sz="quarter" idx="18"/>
          </p:nvPr>
        </p:nvSpPr>
        <p:spPr/>
        <p:txBody>
          <a:bodyPr/>
          <a:lstStyle/>
          <a:p>
            <a:fld id="{04F441CC-D3E6-47E9-BBEE-0B991A60708B}" type="slidenum">
              <a:rPr lang="en-GB" smtClean="0"/>
              <a:t>‹#›</a:t>
            </a:fld>
            <a:endParaRPr lang="en-GB"/>
          </a:p>
        </p:txBody>
      </p:sp>
      <p:sp>
        <p:nvSpPr>
          <p:cNvPr id="4" name="Titel 3"/>
          <p:cNvSpPr>
            <a:spLocks noGrp="1"/>
          </p:cNvSpPr>
          <p:nvPr>
            <p:ph type="title" hasCustomPrompt="1"/>
          </p:nvPr>
        </p:nvSpPr>
        <p:spPr/>
        <p:txBody>
          <a:bodyPr/>
          <a:lstStyle/>
          <a:p>
            <a:r>
              <a:rPr lang="de-DE" smtClean="0"/>
              <a:t>Überschrift (einzeilig)</a:t>
            </a:r>
            <a:endParaRPr lang="de-DE"/>
          </a:p>
        </p:txBody>
      </p:sp>
    </p:spTree>
    <p:extLst>
      <p:ext uri="{BB962C8B-B14F-4D97-AF65-F5344CB8AC3E}">
        <p14:creationId xmlns:p14="http://schemas.microsoft.com/office/powerpoint/2010/main" val="3554188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 und Bild">
    <p:spTree>
      <p:nvGrpSpPr>
        <p:cNvPr id="1" name=""/>
        <p:cNvGrpSpPr/>
        <p:nvPr/>
      </p:nvGrpSpPr>
      <p:grpSpPr>
        <a:xfrm>
          <a:off x="0" y="0"/>
          <a:ext cx="0" cy="0"/>
          <a:chOff x="0" y="0"/>
          <a:chExt cx="0" cy="0"/>
        </a:xfrm>
      </p:grpSpPr>
      <p:sp>
        <p:nvSpPr>
          <p:cNvPr id="6" name="Bildplatzhalter 5"/>
          <p:cNvSpPr>
            <a:spLocks noGrp="1"/>
          </p:cNvSpPr>
          <p:nvPr>
            <p:ph type="pic" sz="quarter" idx="12"/>
          </p:nvPr>
        </p:nvSpPr>
        <p:spPr>
          <a:xfrm>
            <a:off x="624420" y="1797052"/>
            <a:ext cx="10367433" cy="4415365"/>
          </a:xfrm>
          <a:prstGeom prst="rect">
            <a:avLst/>
          </a:prstGeom>
          <a:solidFill>
            <a:schemeClr val="accent4"/>
          </a:solidFill>
          <a:effectLst>
            <a:outerShdw blurRad="127000" dist="38100" dir="2700000" algn="tl" rotWithShape="0">
              <a:prstClr val="black">
                <a:alpha val="45000"/>
              </a:prstClr>
            </a:outerShdw>
          </a:effectLst>
        </p:spPr>
        <p:txBody>
          <a:bodyPr/>
          <a:lstStyle/>
          <a:p>
            <a:r>
              <a:rPr lang="de-DE" smtClean="0"/>
              <a:t>Bild durch Klicken auf Symbol hinzufügen</a:t>
            </a:r>
            <a:endParaRPr lang="de-DE"/>
          </a:p>
        </p:txBody>
      </p:sp>
      <p:sp>
        <p:nvSpPr>
          <p:cNvPr id="8" name="Fußzeilenplatzhalter 7"/>
          <p:cNvSpPr>
            <a:spLocks noGrp="1"/>
          </p:cNvSpPr>
          <p:nvPr>
            <p:ph type="ftr" sz="quarter" idx="13"/>
          </p:nvPr>
        </p:nvSpPr>
        <p:spPr/>
        <p:txBody>
          <a:bodyPr/>
          <a:lstStyle/>
          <a:p>
            <a:endParaRPr lang="en-GB"/>
          </a:p>
        </p:txBody>
      </p:sp>
      <p:sp>
        <p:nvSpPr>
          <p:cNvPr id="9" name="Foliennummernplatzhalter 8"/>
          <p:cNvSpPr>
            <a:spLocks noGrp="1"/>
          </p:cNvSpPr>
          <p:nvPr>
            <p:ph type="sldNum" sz="quarter" idx="14"/>
          </p:nvPr>
        </p:nvSpPr>
        <p:spPr/>
        <p:txBody>
          <a:bodyPr/>
          <a:lstStyle/>
          <a:p>
            <a:fld id="{04F441CC-D3E6-47E9-BBEE-0B991A60708B}" type="slidenum">
              <a:rPr lang="en-GB" smtClean="0"/>
              <a:t>‹#›</a:t>
            </a:fld>
            <a:endParaRPr lang="en-GB"/>
          </a:p>
        </p:txBody>
      </p:sp>
      <p:sp>
        <p:nvSpPr>
          <p:cNvPr id="3" name="Titel 2"/>
          <p:cNvSpPr>
            <a:spLocks noGrp="1"/>
          </p:cNvSpPr>
          <p:nvPr>
            <p:ph type="title" hasCustomPrompt="1"/>
          </p:nvPr>
        </p:nvSpPr>
        <p:spPr/>
        <p:txBody>
          <a:bodyPr/>
          <a:lstStyle/>
          <a:p>
            <a:r>
              <a:rPr lang="de-DE" smtClean="0"/>
              <a:t>Überschrift (einzeilig)</a:t>
            </a:r>
            <a:endParaRPr lang="de-DE"/>
          </a:p>
        </p:txBody>
      </p:sp>
    </p:spTree>
    <p:extLst>
      <p:ext uri="{BB962C8B-B14F-4D97-AF65-F5344CB8AC3E}">
        <p14:creationId xmlns:p14="http://schemas.microsoft.com/office/powerpoint/2010/main" val="315507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el, Bild und Inhalt">
    <p:spTree>
      <p:nvGrpSpPr>
        <p:cNvPr id="1" name=""/>
        <p:cNvGrpSpPr/>
        <p:nvPr/>
      </p:nvGrpSpPr>
      <p:grpSpPr>
        <a:xfrm>
          <a:off x="0" y="0"/>
          <a:ext cx="0" cy="0"/>
          <a:chOff x="0" y="0"/>
          <a:chExt cx="0" cy="0"/>
        </a:xfrm>
      </p:grpSpPr>
      <p:sp>
        <p:nvSpPr>
          <p:cNvPr id="6" name="Bildplatzhalter 5"/>
          <p:cNvSpPr>
            <a:spLocks noGrp="1"/>
          </p:cNvSpPr>
          <p:nvPr>
            <p:ph type="pic" sz="quarter" idx="12"/>
          </p:nvPr>
        </p:nvSpPr>
        <p:spPr>
          <a:xfrm>
            <a:off x="624417" y="1797052"/>
            <a:ext cx="5088467" cy="4415365"/>
          </a:xfrm>
          <a:prstGeom prst="rect">
            <a:avLst/>
          </a:prstGeom>
          <a:solidFill>
            <a:schemeClr val="accent4"/>
          </a:solidFill>
          <a:effectLst>
            <a:outerShdw blurRad="127000" dist="38100" dir="2700000" algn="tl" rotWithShape="0">
              <a:prstClr val="black">
                <a:alpha val="45000"/>
              </a:prstClr>
            </a:outerShdw>
          </a:effectLst>
        </p:spPr>
        <p:txBody>
          <a:bodyPr/>
          <a:lstStyle/>
          <a:p>
            <a:r>
              <a:rPr lang="de-DE" smtClean="0"/>
              <a:t>Bild durch Klicken auf Symbol hinzufügen</a:t>
            </a:r>
            <a:endParaRPr lang="de-DE"/>
          </a:p>
        </p:txBody>
      </p:sp>
      <p:sp>
        <p:nvSpPr>
          <p:cNvPr id="7" name="Inhaltsplatzhalter 6"/>
          <p:cNvSpPr>
            <a:spLocks noGrp="1"/>
          </p:cNvSpPr>
          <p:nvPr>
            <p:ph sz="quarter" idx="13"/>
          </p:nvPr>
        </p:nvSpPr>
        <p:spPr>
          <a:xfrm>
            <a:off x="5903388" y="1797052"/>
            <a:ext cx="5088465" cy="4415365"/>
          </a:xfrm>
        </p:spPr>
        <p:txBody>
          <a:bodyPr lIns="0" tIns="46800" rIns="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0" name="Fußzeilenplatzhalter 9"/>
          <p:cNvSpPr>
            <a:spLocks noGrp="1"/>
          </p:cNvSpPr>
          <p:nvPr>
            <p:ph type="ftr" sz="quarter" idx="14"/>
          </p:nvPr>
        </p:nvSpPr>
        <p:spPr/>
        <p:txBody>
          <a:bodyPr/>
          <a:lstStyle/>
          <a:p>
            <a:endParaRPr lang="en-GB"/>
          </a:p>
        </p:txBody>
      </p:sp>
      <p:sp>
        <p:nvSpPr>
          <p:cNvPr id="11" name="Foliennummernplatzhalter 10"/>
          <p:cNvSpPr>
            <a:spLocks noGrp="1"/>
          </p:cNvSpPr>
          <p:nvPr>
            <p:ph type="sldNum" sz="quarter" idx="15"/>
          </p:nvPr>
        </p:nvSpPr>
        <p:spPr/>
        <p:txBody>
          <a:bodyPr/>
          <a:lstStyle/>
          <a:p>
            <a:fld id="{04F441CC-D3E6-47E9-BBEE-0B991A60708B}" type="slidenum">
              <a:rPr lang="en-GB" smtClean="0"/>
              <a:t>‹#›</a:t>
            </a:fld>
            <a:endParaRPr lang="en-GB"/>
          </a:p>
        </p:txBody>
      </p:sp>
      <p:sp>
        <p:nvSpPr>
          <p:cNvPr id="3" name="Titel 2"/>
          <p:cNvSpPr>
            <a:spLocks noGrp="1"/>
          </p:cNvSpPr>
          <p:nvPr>
            <p:ph type="title" hasCustomPrompt="1"/>
          </p:nvPr>
        </p:nvSpPr>
        <p:spPr/>
        <p:txBody>
          <a:bodyPr/>
          <a:lstStyle/>
          <a:p>
            <a:r>
              <a:rPr lang="de-DE" smtClean="0"/>
              <a:t>Überschrift (einzeilig)</a:t>
            </a:r>
            <a:endParaRPr lang="de-DE"/>
          </a:p>
        </p:txBody>
      </p:sp>
    </p:spTree>
    <p:extLst>
      <p:ext uri="{BB962C8B-B14F-4D97-AF65-F5344CB8AC3E}">
        <p14:creationId xmlns:p14="http://schemas.microsoft.com/office/powerpoint/2010/main" val="3176219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7" name="Fußzeilenplatzhalter 6"/>
          <p:cNvSpPr>
            <a:spLocks noGrp="1"/>
          </p:cNvSpPr>
          <p:nvPr>
            <p:ph type="ftr" sz="quarter" idx="10"/>
          </p:nvPr>
        </p:nvSpPr>
        <p:spPr/>
        <p:txBody>
          <a:bodyPr/>
          <a:lstStyle/>
          <a:p>
            <a:endParaRPr lang="en-GB"/>
          </a:p>
        </p:txBody>
      </p:sp>
      <p:sp>
        <p:nvSpPr>
          <p:cNvPr id="8" name="Foliennummernplatzhalter 7"/>
          <p:cNvSpPr>
            <a:spLocks noGrp="1"/>
          </p:cNvSpPr>
          <p:nvPr>
            <p:ph type="sldNum" sz="quarter" idx="11"/>
          </p:nvPr>
        </p:nvSpPr>
        <p:spPr/>
        <p:txBody>
          <a:bodyPr/>
          <a:lstStyle/>
          <a:p>
            <a:fld id="{04F441CC-D3E6-47E9-BBEE-0B991A60708B}" type="slidenum">
              <a:rPr lang="en-GB" smtClean="0"/>
              <a:t>‹#›</a:t>
            </a:fld>
            <a:endParaRPr lang="en-GB"/>
          </a:p>
        </p:txBody>
      </p:sp>
      <p:sp>
        <p:nvSpPr>
          <p:cNvPr id="3" name="Titel 2"/>
          <p:cNvSpPr>
            <a:spLocks noGrp="1"/>
          </p:cNvSpPr>
          <p:nvPr>
            <p:ph type="title" hasCustomPrompt="1"/>
          </p:nvPr>
        </p:nvSpPr>
        <p:spPr/>
        <p:txBody>
          <a:bodyPr/>
          <a:lstStyle/>
          <a:p>
            <a:r>
              <a:rPr lang="de-DE" smtClean="0"/>
              <a:t>Überschrift (einzeilig)</a:t>
            </a:r>
            <a:endParaRPr lang="de-DE"/>
          </a:p>
        </p:txBody>
      </p:sp>
    </p:spTree>
    <p:extLst>
      <p:ext uri="{BB962C8B-B14F-4D97-AF65-F5344CB8AC3E}">
        <p14:creationId xmlns:p14="http://schemas.microsoft.com/office/powerpoint/2010/main" val="1170750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 name="Gruppieren 19"/>
          <p:cNvGrpSpPr/>
          <p:nvPr/>
        </p:nvGrpSpPr>
        <p:grpSpPr>
          <a:xfrm>
            <a:off x="239351" y="276225"/>
            <a:ext cx="11482751" cy="1733551"/>
            <a:chOff x="438150" y="247650"/>
            <a:chExt cx="8310563" cy="1733550"/>
          </a:xfrm>
        </p:grpSpPr>
        <p:sp>
          <p:nvSpPr>
            <p:cNvPr id="21" name="Rectangle 15"/>
            <p:cNvSpPr>
              <a:spLocks noChangeArrowheads="1"/>
            </p:cNvSpPr>
            <p:nvPr/>
          </p:nvSpPr>
          <p:spPr bwMode="ltGray">
            <a:xfrm flipH="1" flipV="1">
              <a:off x="438150" y="247650"/>
              <a:ext cx="8310563" cy="963613"/>
            </a:xfrm>
            <a:prstGeom prst="rect">
              <a:avLst/>
            </a:prstGeom>
            <a:solidFill>
              <a:schemeClr val="accent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de-DE" sz="3200" b="0" i="0" u="none" strike="noStrike" kern="0" cap="none" spc="0" normalizeH="0" baseline="0" noProof="0" smtClean="0">
                <a:ln>
                  <a:noFill/>
                </a:ln>
                <a:solidFill>
                  <a:srgbClr val="000000"/>
                </a:solidFill>
                <a:effectLst/>
                <a:uLnTx/>
                <a:uFillTx/>
                <a:latin typeface="DGB" pitchFamily="34" charset="0"/>
                <a:cs typeface="Times New Roman" pitchFamily="18" charset="0"/>
              </a:endParaRPr>
            </a:p>
          </p:txBody>
        </p:sp>
        <p:sp>
          <p:nvSpPr>
            <p:cNvPr id="22" name="Rectangle 7"/>
            <p:cNvSpPr>
              <a:spLocks noChangeArrowheads="1"/>
            </p:cNvSpPr>
            <p:nvPr/>
          </p:nvSpPr>
          <p:spPr bwMode="ltGray">
            <a:xfrm flipH="1" flipV="1">
              <a:off x="438150" y="769938"/>
              <a:ext cx="8310563" cy="1211262"/>
            </a:xfrm>
            <a:prstGeom prst="rect">
              <a:avLst/>
            </a:prstGeom>
            <a:gradFill rotWithShape="0">
              <a:gsLst>
                <a:gs pos="0">
                  <a:schemeClr val="accent4"/>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de-DE" sz="3200" b="0" i="0" u="none" strike="noStrike" kern="0" cap="none" spc="0" normalizeH="0" baseline="0" noProof="0" smtClean="0">
                <a:ln>
                  <a:noFill/>
                </a:ln>
                <a:solidFill>
                  <a:srgbClr val="000000"/>
                </a:solidFill>
                <a:effectLst/>
                <a:uLnTx/>
                <a:uFillTx/>
                <a:latin typeface="DGB" pitchFamily="34" charset="0"/>
                <a:cs typeface="Times New Roman" pitchFamily="18" charset="0"/>
              </a:endParaRPr>
            </a:p>
          </p:txBody>
        </p:sp>
      </p:grpSp>
      <p:sp>
        <p:nvSpPr>
          <p:cNvPr id="2" name="Titelplatzhalter 1"/>
          <p:cNvSpPr>
            <a:spLocks noGrp="1"/>
          </p:cNvSpPr>
          <p:nvPr>
            <p:ph type="title"/>
          </p:nvPr>
        </p:nvSpPr>
        <p:spPr>
          <a:xfrm>
            <a:off x="624417" y="336000"/>
            <a:ext cx="8640000" cy="1056000"/>
          </a:xfrm>
          <a:prstGeom prst="rect">
            <a:avLst/>
          </a:prstGeom>
        </p:spPr>
        <p:txBody>
          <a:bodyPr vert="horz" lIns="0" tIns="45720" rIns="0" bIns="45720" rtlCol="0" anchor="b">
            <a:noAutofit/>
          </a:bodyPr>
          <a:lstStyle/>
          <a:p>
            <a:r>
              <a:rPr lang="de-DE" smtClean="0"/>
              <a:t>Überschrift (einzeilig)</a:t>
            </a:r>
            <a:endParaRPr lang="de-DE"/>
          </a:p>
        </p:txBody>
      </p:sp>
      <p:sp>
        <p:nvSpPr>
          <p:cNvPr id="5" name="Fußzeilenplatzhalter 4"/>
          <p:cNvSpPr>
            <a:spLocks noGrp="1"/>
          </p:cNvSpPr>
          <p:nvPr>
            <p:ph type="ftr" sz="quarter" idx="3"/>
          </p:nvPr>
        </p:nvSpPr>
        <p:spPr>
          <a:xfrm>
            <a:off x="618425" y="6613791"/>
            <a:ext cx="9312000" cy="192000"/>
          </a:xfrm>
          <a:prstGeom prst="rect">
            <a:avLst/>
          </a:prstGeom>
        </p:spPr>
        <p:txBody>
          <a:bodyPr vert="horz" lIns="0" tIns="0" rIns="0" bIns="0" rtlCol="0" anchor="ctr"/>
          <a:lstStyle>
            <a:lvl1pPr algn="l">
              <a:defRPr sz="1067">
                <a:solidFill>
                  <a:schemeClr val="tx1"/>
                </a:solidFill>
              </a:defRPr>
            </a:lvl1pPr>
          </a:lstStyle>
          <a:p>
            <a:endParaRPr lang="en-GB"/>
          </a:p>
        </p:txBody>
      </p:sp>
      <p:sp>
        <p:nvSpPr>
          <p:cNvPr id="6" name="Foliennummernplatzhalter 5"/>
          <p:cNvSpPr>
            <a:spLocks noGrp="1"/>
          </p:cNvSpPr>
          <p:nvPr>
            <p:ph type="sldNum" sz="quarter" idx="4"/>
          </p:nvPr>
        </p:nvSpPr>
        <p:spPr>
          <a:xfrm>
            <a:off x="11235419" y="6613789"/>
            <a:ext cx="480000" cy="192000"/>
          </a:xfrm>
          <a:prstGeom prst="rect">
            <a:avLst/>
          </a:prstGeom>
        </p:spPr>
        <p:txBody>
          <a:bodyPr vert="horz" lIns="0" tIns="0" rIns="0" bIns="0" rtlCol="0" anchor="ctr"/>
          <a:lstStyle>
            <a:lvl1pPr algn="r">
              <a:defRPr sz="1067">
                <a:solidFill>
                  <a:schemeClr val="tx1"/>
                </a:solidFill>
              </a:defRPr>
            </a:lvl1pPr>
          </a:lstStyle>
          <a:p>
            <a:fld id="{04F441CC-D3E6-47E9-BBEE-0B991A60708B}" type="slidenum">
              <a:rPr lang="en-GB" smtClean="0"/>
              <a:t>‹#›</a:t>
            </a:fld>
            <a:endParaRPr lang="en-GB"/>
          </a:p>
        </p:txBody>
      </p:sp>
      <p:sp>
        <p:nvSpPr>
          <p:cNvPr id="19" name="Line 16"/>
          <p:cNvSpPr>
            <a:spLocks noChangeShapeType="1"/>
          </p:cNvSpPr>
          <p:nvPr/>
        </p:nvSpPr>
        <p:spPr bwMode="auto">
          <a:xfrm>
            <a:off x="239350" y="6595744"/>
            <a:ext cx="11471388" cy="0"/>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2400"/>
          </a:p>
        </p:txBody>
      </p:sp>
      <p:sp>
        <p:nvSpPr>
          <p:cNvPr id="4" name="Textplatzhalter 3"/>
          <p:cNvSpPr>
            <a:spLocks noGrp="1"/>
          </p:cNvSpPr>
          <p:nvPr>
            <p:ph type="body" idx="1"/>
          </p:nvPr>
        </p:nvSpPr>
        <p:spPr>
          <a:xfrm>
            <a:off x="624420" y="1797052"/>
            <a:ext cx="10367433" cy="4415365"/>
          </a:xfrm>
          <a:prstGeom prst="rect">
            <a:avLst/>
          </a:prstGeom>
        </p:spPr>
        <p:txBody>
          <a:bodyPr vert="horz" lIns="0" tIns="45720" rIns="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grpSp>
        <p:nvGrpSpPr>
          <p:cNvPr id="23" name="Group 14"/>
          <p:cNvGrpSpPr>
            <a:grpSpLocks/>
          </p:cNvGrpSpPr>
          <p:nvPr/>
        </p:nvGrpSpPr>
        <p:grpSpPr bwMode="auto">
          <a:xfrm>
            <a:off x="10075077" y="130469"/>
            <a:ext cx="1633007" cy="1090848"/>
            <a:chOff x="4428" y="66"/>
            <a:chExt cx="1171" cy="782"/>
          </a:xfrm>
        </p:grpSpPr>
        <p:sp>
          <p:nvSpPr>
            <p:cNvPr id="24" name="Freeform 8"/>
            <p:cNvSpPr>
              <a:spLocks/>
            </p:cNvSpPr>
            <p:nvPr userDrawn="1"/>
          </p:nvSpPr>
          <p:spPr bwMode="auto">
            <a:xfrm>
              <a:off x="4428" y="66"/>
              <a:ext cx="1171" cy="782"/>
            </a:xfrm>
            <a:custGeom>
              <a:avLst/>
              <a:gdLst>
                <a:gd name="T0" fmla="*/ 1192 w 1192"/>
                <a:gd name="T1" fmla="*/ 0 h 796"/>
                <a:gd name="T2" fmla="*/ 793 w 1192"/>
                <a:gd name="T3" fmla="*/ 796 h 796"/>
                <a:gd name="T4" fmla="*/ 0 w 1192"/>
                <a:gd name="T5" fmla="*/ 796 h 796"/>
                <a:gd name="T6" fmla="*/ 397 w 1192"/>
                <a:gd name="T7" fmla="*/ 0 h 796"/>
                <a:gd name="T8" fmla="*/ 1192 w 1192"/>
                <a:gd name="T9" fmla="*/ 0 h 796"/>
              </a:gdLst>
              <a:ahLst/>
              <a:cxnLst>
                <a:cxn ang="0">
                  <a:pos x="T0" y="T1"/>
                </a:cxn>
                <a:cxn ang="0">
                  <a:pos x="T2" y="T3"/>
                </a:cxn>
                <a:cxn ang="0">
                  <a:pos x="T4" y="T5"/>
                </a:cxn>
                <a:cxn ang="0">
                  <a:pos x="T6" y="T7"/>
                </a:cxn>
                <a:cxn ang="0">
                  <a:pos x="T8" y="T9"/>
                </a:cxn>
              </a:cxnLst>
              <a:rect l="0" t="0" r="r" b="b"/>
              <a:pathLst>
                <a:path w="1192" h="796">
                  <a:moveTo>
                    <a:pt x="1192" y="0"/>
                  </a:moveTo>
                  <a:lnTo>
                    <a:pt x="793" y="796"/>
                  </a:lnTo>
                  <a:lnTo>
                    <a:pt x="0" y="796"/>
                  </a:lnTo>
                  <a:lnTo>
                    <a:pt x="397" y="0"/>
                  </a:lnTo>
                  <a:lnTo>
                    <a:pt x="1192" y="0"/>
                  </a:lnTo>
                  <a:close/>
                </a:path>
              </a:pathLst>
            </a:custGeom>
            <a:solidFill>
              <a:srgbClr val="FF0000"/>
            </a:solidFill>
            <a:ln>
              <a:noFill/>
            </a:ln>
            <a:effectLst>
              <a:outerShdw blurRad="127000" dist="38100" dir="3378596" algn="ctr" rotWithShape="0">
                <a:schemeClr val="tx1">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de-DE" sz="2400"/>
            </a:p>
          </p:txBody>
        </p:sp>
        <p:grpSp>
          <p:nvGrpSpPr>
            <p:cNvPr id="25" name="Group 9"/>
            <p:cNvGrpSpPr>
              <a:grpSpLocks/>
            </p:cNvGrpSpPr>
            <p:nvPr userDrawn="1"/>
          </p:nvGrpSpPr>
          <p:grpSpPr bwMode="auto">
            <a:xfrm>
              <a:off x="4599" y="556"/>
              <a:ext cx="623" cy="247"/>
              <a:chOff x="4573" y="567"/>
              <a:chExt cx="634" cy="251"/>
            </a:xfrm>
          </p:grpSpPr>
          <p:sp>
            <p:nvSpPr>
              <p:cNvPr id="26" name="Freeform 10"/>
              <p:cNvSpPr>
                <a:spLocks noEditPoints="1"/>
              </p:cNvSpPr>
              <p:nvPr/>
            </p:nvSpPr>
            <p:spPr bwMode="auto">
              <a:xfrm>
                <a:off x="5015" y="571"/>
                <a:ext cx="192" cy="240"/>
              </a:xfrm>
              <a:custGeom>
                <a:avLst/>
                <a:gdLst>
                  <a:gd name="T0" fmla="*/ 108 w 192"/>
                  <a:gd name="T1" fmla="*/ 240 h 240"/>
                  <a:gd name="T2" fmla="*/ 137 w 192"/>
                  <a:gd name="T3" fmla="*/ 236 h 240"/>
                  <a:gd name="T4" fmla="*/ 167 w 192"/>
                  <a:gd name="T5" fmla="*/ 222 h 240"/>
                  <a:gd name="T6" fmla="*/ 179 w 192"/>
                  <a:gd name="T7" fmla="*/ 209 h 240"/>
                  <a:gd name="T8" fmla="*/ 186 w 192"/>
                  <a:gd name="T9" fmla="*/ 195 h 240"/>
                  <a:gd name="T10" fmla="*/ 192 w 192"/>
                  <a:gd name="T11" fmla="*/ 172 h 240"/>
                  <a:gd name="T12" fmla="*/ 188 w 192"/>
                  <a:gd name="T13" fmla="*/ 151 h 240"/>
                  <a:gd name="T14" fmla="*/ 183 w 192"/>
                  <a:gd name="T15" fmla="*/ 136 h 240"/>
                  <a:gd name="T16" fmla="*/ 163 w 192"/>
                  <a:gd name="T17" fmla="*/ 111 h 240"/>
                  <a:gd name="T18" fmla="*/ 181 w 192"/>
                  <a:gd name="T19" fmla="*/ 88 h 240"/>
                  <a:gd name="T20" fmla="*/ 186 w 192"/>
                  <a:gd name="T21" fmla="*/ 63 h 240"/>
                  <a:gd name="T22" fmla="*/ 185 w 192"/>
                  <a:gd name="T23" fmla="*/ 50 h 240"/>
                  <a:gd name="T24" fmla="*/ 173 w 192"/>
                  <a:gd name="T25" fmla="*/ 28 h 240"/>
                  <a:gd name="T26" fmla="*/ 163 w 192"/>
                  <a:gd name="T27" fmla="*/ 17 h 240"/>
                  <a:gd name="T28" fmla="*/ 148 w 192"/>
                  <a:gd name="T29" fmla="*/ 9 h 240"/>
                  <a:gd name="T30" fmla="*/ 127 w 192"/>
                  <a:gd name="T31" fmla="*/ 2 h 240"/>
                  <a:gd name="T32" fmla="*/ 100 w 192"/>
                  <a:gd name="T33" fmla="*/ 0 h 240"/>
                  <a:gd name="T34" fmla="*/ 0 w 192"/>
                  <a:gd name="T35" fmla="*/ 240 h 240"/>
                  <a:gd name="T36" fmla="*/ 108 w 192"/>
                  <a:gd name="T37" fmla="*/ 40 h 240"/>
                  <a:gd name="T38" fmla="*/ 129 w 192"/>
                  <a:gd name="T39" fmla="*/ 48 h 240"/>
                  <a:gd name="T40" fmla="*/ 137 w 192"/>
                  <a:gd name="T41" fmla="*/ 55 h 240"/>
                  <a:gd name="T42" fmla="*/ 138 w 192"/>
                  <a:gd name="T43" fmla="*/ 69 h 240"/>
                  <a:gd name="T44" fmla="*/ 137 w 192"/>
                  <a:gd name="T45" fmla="*/ 80 h 240"/>
                  <a:gd name="T46" fmla="*/ 131 w 192"/>
                  <a:gd name="T47" fmla="*/ 90 h 240"/>
                  <a:gd name="T48" fmla="*/ 119 w 192"/>
                  <a:gd name="T49" fmla="*/ 94 h 240"/>
                  <a:gd name="T50" fmla="*/ 106 w 192"/>
                  <a:gd name="T51" fmla="*/ 96 h 240"/>
                  <a:gd name="T52" fmla="*/ 50 w 192"/>
                  <a:gd name="T53" fmla="*/ 40 h 240"/>
                  <a:gd name="T54" fmla="*/ 117 w 192"/>
                  <a:gd name="T55" fmla="*/ 136 h 240"/>
                  <a:gd name="T56" fmla="*/ 135 w 192"/>
                  <a:gd name="T57" fmla="*/ 140 h 240"/>
                  <a:gd name="T58" fmla="*/ 140 w 192"/>
                  <a:gd name="T59" fmla="*/ 149 h 240"/>
                  <a:gd name="T60" fmla="*/ 144 w 192"/>
                  <a:gd name="T61" fmla="*/ 165 h 240"/>
                  <a:gd name="T62" fmla="*/ 140 w 192"/>
                  <a:gd name="T63" fmla="*/ 184 h 240"/>
                  <a:gd name="T64" fmla="*/ 131 w 192"/>
                  <a:gd name="T65" fmla="*/ 194 h 240"/>
                  <a:gd name="T66" fmla="*/ 108 w 192"/>
                  <a:gd name="T67" fmla="*/ 197 h 240"/>
                  <a:gd name="T68" fmla="*/ 50 w 192"/>
                  <a:gd name="T69" fmla="*/ 13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240">
                    <a:moveTo>
                      <a:pt x="0" y="240"/>
                    </a:moveTo>
                    <a:lnTo>
                      <a:pt x="108" y="240"/>
                    </a:lnTo>
                    <a:lnTo>
                      <a:pt x="121" y="238"/>
                    </a:lnTo>
                    <a:lnTo>
                      <a:pt x="137" y="236"/>
                    </a:lnTo>
                    <a:lnTo>
                      <a:pt x="152" y="232"/>
                    </a:lnTo>
                    <a:lnTo>
                      <a:pt x="167" y="222"/>
                    </a:lnTo>
                    <a:lnTo>
                      <a:pt x="173" y="217"/>
                    </a:lnTo>
                    <a:lnTo>
                      <a:pt x="179" y="209"/>
                    </a:lnTo>
                    <a:lnTo>
                      <a:pt x="185" y="201"/>
                    </a:lnTo>
                    <a:lnTo>
                      <a:pt x="186" y="195"/>
                    </a:lnTo>
                    <a:lnTo>
                      <a:pt x="190" y="182"/>
                    </a:lnTo>
                    <a:lnTo>
                      <a:pt x="192" y="172"/>
                    </a:lnTo>
                    <a:lnTo>
                      <a:pt x="190" y="161"/>
                    </a:lnTo>
                    <a:lnTo>
                      <a:pt x="188" y="151"/>
                    </a:lnTo>
                    <a:lnTo>
                      <a:pt x="186" y="144"/>
                    </a:lnTo>
                    <a:lnTo>
                      <a:pt x="183" y="136"/>
                    </a:lnTo>
                    <a:lnTo>
                      <a:pt x="173" y="122"/>
                    </a:lnTo>
                    <a:lnTo>
                      <a:pt x="163" y="111"/>
                    </a:lnTo>
                    <a:lnTo>
                      <a:pt x="173" y="99"/>
                    </a:lnTo>
                    <a:lnTo>
                      <a:pt x="181" y="88"/>
                    </a:lnTo>
                    <a:lnTo>
                      <a:pt x="185" y="74"/>
                    </a:lnTo>
                    <a:lnTo>
                      <a:pt x="186" y="63"/>
                    </a:lnTo>
                    <a:lnTo>
                      <a:pt x="185" y="57"/>
                    </a:lnTo>
                    <a:lnTo>
                      <a:pt x="185" y="50"/>
                    </a:lnTo>
                    <a:lnTo>
                      <a:pt x="181" y="38"/>
                    </a:lnTo>
                    <a:lnTo>
                      <a:pt x="173" y="28"/>
                    </a:lnTo>
                    <a:lnTo>
                      <a:pt x="169" y="23"/>
                    </a:lnTo>
                    <a:lnTo>
                      <a:pt x="163" y="17"/>
                    </a:lnTo>
                    <a:lnTo>
                      <a:pt x="156" y="13"/>
                    </a:lnTo>
                    <a:lnTo>
                      <a:pt x="148" y="9"/>
                    </a:lnTo>
                    <a:lnTo>
                      <a:pt x="138" y="5"/>
                    </a:lnTo>
                    <a:lnTo>
                      <a:pt x="127" y="2"/>
                    </a:lnTo>
                    <a:lnTo>
                      <a:pt x="113" y="0"/>
                    </a:lnTo>
                    <a:lnTo>
                      <a:pt x="100" y="0"/>
                    </a:lnTo>
                    <a:lnTo>
                      <a:pt x="0" y="0"/>
                    </a:lnTo>
                    <a:lnTo>
                      <a:pt x="0" y="240"/>
                    </a:lnTo>
                    <a:close/>
                    <a:moveTo>
                      <a:pt x="50" y="40"/>
                    </a:moveTo>
                    <a:lnTo>
                      <a:pt x="108" y="40"/>
                    </a:lnTo>
                    <a:lnTo>
                      <a:pt x="119" y="42"/>
                    </a:lnTo>
                    <a:lnTo>
                      <a:pt x="129" y="48"/>
                    </a:lnTo>
                    <a:lnTo>
                      <a:pt x="133" y="51"/>
                    </a:lnTo>
                    <a:lnTo>
                      <a:pt x="137" y="55"/>
                    </a:lnTo>
                    <a:lnTo>
                      <a:pt x="138" y="61"/>
                    </a:lnTo>
                    <a:lnTo>
                      <a:pt x="138" y="69"/>
                    </a:lnTo>
                    <a:lnTo>
                      <a:pt x="138" y="74"/>
                    </a:lnTo>
                    <a:lnTo>
                      <a:pt x="137" y="80"/>
                    </a:lnTo>
                    <a:lnTo>
                      <a:pt x="133" y="86"/>
                    </a:lnTo>
                    <a:lnTo>
                      <a:pt x="131" y="90"/>
                    </a:lnTo>
                    <a:lnTo>
                      <a:pt x="125" y="92"/>
                    </a:lnTo>
                    <a:lnTo>
                      <a:pt x="119" y="94"/>
                    </a:lnTo>
                    <a:lnTo>
                      <a:pt x="113" y="96"/>
                    </a:lnTo>
                    <a:lnTo>
                      <a:pt x="106" y="96"/>
                    </a:lnTo>
                    <a:lnTo>
                      <a:pt x="50" y="96"/>
                    </a:lnTo>
                    <a:lnTo>
                      <a:pt x="50" y="40"/>
                    </a:lnTo>
                    <a:close/>
                    <a:moveTo>
                      <a:pt x="50" y="136"/>
                    </a:moveTo>
                    <a:lnTo>
                      <a:pt x="117" y="136"/>
                    </a:lnTo>
                    <a:lnTo>
                      <a:pt x="125" y="138"/>
                    </a:lnTo>
                    <a:lnTo>
                      <a:pt x="135" y="140"/>
                    </a:lnTo>
                    <a:lnTo>
                      <a:pt x="138" y="144"/>
                    </a:lnTo>
                    <a:lnTo>
                      <a:pt x="140" y="149"/>
                    </a:lnTo>
                    <a:lnTo>
                      <a:pt x="144" y="155"/>
                    </a:lnTo>
                    <a:lnTo>
                      <a:pt x="144" y="165"/>
                    </a:lnTo>
                    <a:lnTo>
                      <a:pt x="144" y="176"/>
                    </a:lnTo>
                    <a:lnTo>
                      <a:pt x="140" y="184"/>
                    </a:lnTo>
                    <a:lnTo>
                      <a:pt x="137" y="190"/>
                    </a:lnTo>
                    <a:lnTo>
                      <a:pt x="131" y="194"/>
                    </a:lnTo>
                    <a:lnTo>
                      <a:pt x="119" y="197"/>
                    </a:lnTo>
                    <a:lnTo>
                      <a:pt x="108" y="197"/>
                    </a:lnTo>
                    <a:lnTo>
                      <a:pt x="50" y="197"/>
                    </a:lnTo>
                    <a:lnTo>
                      <a:pt x="50" y="1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2400"/>
              </a:p>
            </p:txBody>
          </p:sp>
          <p:sp>
            <p:nvSpPr>
              <p:cNvPr id="27" name="Freeform 11"/>
              <p:cNvSpPr>
                <a:spLocks/>
              </p:cNvSpPr>
              <p:nvPr/>
            </p:nvSpPr>
            <p:spPr bwMode="auto">
              <a:xfrm>
                <a:off x="4783" y="567"/>
                <a:ext cx="219" cy="251"/>
              </a:xfrm>
              <a:custGeom>
                <a:avLst/>
                <a:gdLst>
                  <a:gd name="T0" fmla="*/ 176 w 219"/>
                  <a:gd name="T1" fmla="*/ 155 h 251"/>
                  <a:gd name="T2" fmla="*/ 175 w 219"/>
                  <a:gd name="T3" fmla="*/ 169 h 251"/>
                  <a:gd name="T4" fmla="*/ 163 w 219"/>
                  <a:gd name="T5" fmla="*/ 188 h 251"/>
                  <a:gd name="T6" fmla="*/ 152 w 219"/>
                  <a:gd name="T7" fmla="*/ 199 h 251"/>
                  <a:gd name="T8" fmla="*/ 138 w 219"/>
                  <a:gd name="T9" fmla="*/ 207 h 251"/>
                  <a:gd name="T10" fmla="*/ 109 w 219"/>
                  <a:gd name="T11" fmla="*/ 211 h 251"/>
                  <a:gd name="T12" fmla="*/ 90 w 219"/>
                  <a:gd name="T13" fmla="*/ 205 h 251"/>
                  <a:gd name="T14" fmla="*/ 75 w 219"/>
                  <a:gd name="T15" fmla="*/ 196 h 251"/>
                  <a:gd name="T16" fmla="*/ 54 w 219"/>
                  <a:gd name="T17" fmla="*/ 167 h 251"/>
                  <a:gd name="T18" fmla="*/ 48 w 219"/>
                  <a:gd name="T19" fmla="*/ 142 h 251"/>
                  <a:gd name="T20" fmla="*/ 48 w 219"/>
                  <a:gd name="T21" fmla="*/ 109 h 251"/>
                  <a:gd name="T22" fmla="*/ 55 w 219"/>
                  <a:gd name="T23" fmla="*/ 78 h 251"/>
                  <a:gd name="T24" fmla="*/ 73 w 219"/>
                  <a:gd name="T25" fmla="*/ 54 h 251"/>
                  <a:gd name="T26" fmla="*/ 94 w 219"/>
                  <a:gd name="T27" fmla="*/ 44 h 251"/>
                  <a:gd name="T28" fmla="*/ 115 w 219"/>
                  <a:gd name="T29" fmla="*/ 40 h 251"/>
                  <a:gd name="T30" fmla="*/ 134 w 219"/>
                  <a:gd name="T31" fmla="*/ 42 h 251"/>
                  <a:gd name="T32" fmla="*/ 152 w 219"/>
                  <a:gd name="T33" fmla="*/ 50 h 251"/>
                  <a:gd name="T34" fmla="*/ 165 w 219"/>
                  <a:gd name="T35" fmla="*/ 61 h 251"/>
                  <a:gd name="T36" fmla="*/ 173 w 219"/>
                  <a:gd name="T37" fmla="*/ 80 h 251"/>
                  <a:gd name="T38" fmla="*/ 217 w 219"/>
                  <a:gd name="T39" fmla="*/ 73 h 251"/>
                  <a:gd name="T40" fmla="*/ 211 w 219"/>
                  <a:gd name="T41" fmla="*/ 54 h 251"/>
                  <a:gd name="T42" fmla="*/ 200 w 219"/>
                  <a:gd name="T43" fmla="*/ 36 h 251"/>
                  <a:gd name="T44" fmla="*/ 182 w 219"/>
                  <a:gd name="T45" fmla="*/ 19 h 251"/>
                  <a:gd name="T46" fmla="*/ 161 w 219"/>
                  <a:gd name="T47" fmla="*/ 7 h 251"/>
                  <a:gd name="T48" fmla="*/ 132 w 219"/>
                  <a:gd name="T49" fmla="*/ 0 h 251"/>
                  <a:gd name="T50" fmla="*/ 98 w 219"/>
                  <a:gd name="T51" fmla="*/ 0 h 251"/>
                  <a:gd name="T52" fmla="*/ 77 w 219"/>
                  <a:gd name="T53" fmla="*/ 6 h 251"/>
                  <a:gd name="T54" fmla="*/ 54 w 219"/>
                  <a:gd name="T55" fmla="*/ 15 h 251"/>
                  <a:gd name="T56" fmla="*/ 31 w 219"/>
                  <a:gd name="T57" fmla="*/ 36 h 251"/>
                  <a:gd name="T58" fmla="*/ 13 w 219"/>
                  <a:gd name="T59" fmla="*/ 61 h 251"/>
                  <a:gd name="T60" fmla="*/ 4 w 219"/>
                  <a:gd name="T61" fmla="*/ 92 h 251"/>
                  <a:gd name="T62" fmla="*/ 0 w 219"/>
                  <a:gd name="T63" fmla="*/ 123 h 251"/>
                  <a:gd name="T64" fmla="*/ 2 w 219"/>
                  <a:gd name="T65" fmla="*/ 153 h 251"/>
                  <a:gd name="T66" fmla="*/ 11 w 219"/>
                  <a:gd name="T67" fmla="*/ 184 h 251"/>
                  <a:gd name="T68" fmla="*/ 25 w 219"/>
                  <a:gd name="T69" fmla="*/ 209 h 251"/>
                  <a:gd name="T70" fmla="*/ 44 w 219"/>
                  <a:gd name="T71" fmla="*/ 228 h 251"/>
                  <a:gd name="T72" fmla="*/ 67 w 219"/>
                  <a:gd name="T73" fmla="*/ 242 h 251"/>
                  <a:gd name="T74" fmla="*/ 90 w 219"/>
                  <a:gd name="T75" fmla="*/ 249 h 251"/>
                  <a:gd name="T76" fmla="*/ 121 w 219"/>
                  <a:gd name="T77" fmla="*/ 249 h 251"/>
                  <a:gd name="T78" fmla="*/ 148 w 219"/>
                  <a:gd name="T79" fmla="*/ 244 h 251"/>
                  <a:gd name="T80" fmla="*/ 173 w 219"/>
                  <a:gd name="T81" fmla="*/ 226 h 251"/>
                  <a:gd name="T82" fmla="*/ 190 w 219"/>
                  <a:gd name="T83" fmla="*/ 244 h 251"/>
                  <a:gd name="T84" fmla="*/ 219 w 219"/>
                  <a:gd name="T85" fmla="*/ 115 h 251"/>
                  <a:gd name="T86" fmla="*/ 123 w 219"/>
                  <a:gd name="T87" fmla="*/ 15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9" h="251">
                    <a:moveTo>
                      <a:pt x="123" y="155"/>
                    </a:moveTo>
                    <a:lnTo>
                      <a:pt x="176" y="155"/>
                    </a:lnTo>
                    <a:lnTo>
                      <a:pt x="176" y="161"/>
                    </a:lnTo>
                    <a:lnTo>
                      <a:pt x="175" y="169"/>
                    </a:lnTo>
                    <a:lnTo>
                      <a:pt x="171" y="178"/>
                    </a:lnTo>
                    <a:lnTo>
                      <a:pt x="163" y="188"/>
                    </a:lnTo>
                    <a:lnTo>
                      <a:pt x="157" y="196"/>
                    </a:lnTo>
                    <a:lnTo>
                      <a:pt x="152" y="199"/>
                    </a:lnTo>
                    <a:lnTo>
                      <a:pt x="144" y="203"/>
                    </a:lnTo>
                    <a:lnTo>
                      <a:pt x="138" y="207"/>
                    </a:lnTo>
                    <a:lnTo>
                      <a:pt x="123" y="211"/>
                    </a:lnTo>
                    <a:lnTo>
                      <a:pt x="109" y="211"/>
                    </a:lnTo>
                    <a:lnTo>
                      <a:pt x="100" y="209"/>
                    </a:lnTo>
                    <a:lnTo>
                      <a:pt x="90" y="205"/>
                    </a:lnTo>
                    <a:lnTo>
                      <a:pt x="82" y="201"/>
                    </a:lnTo>
                    <a:lnTo>
                      <a:pt x="75" y="196"/>
                    </a:lnTo>
                    <a:lnTo>
                      <a:pt x="63" y="182"/>
                    </a:lnTo>
                    <a:lnTo>
                      <a:pt x="54" y="167"/>
                    </a:lnTo>
                    <a:lnTo>
                      <a:pt x="50" y="155"/>
                    </a:lnTo>
                    <a:lnTo>
                      <a:pt x="48" y="142"/>
                    </a:lnTo>
                    <a:lnTo>
                      <a:pt x="48" y="126"/>
                    </a:lnTo>
                    <a:lnTo>
                      <a:pt x="48" y="109"/>
                    </a:lnTo>
                    <a:lnTo>
                      <a:pt x="52" y="94"/>
                    </a:lnTo>
                    <a:lnTo>
                      <a:pt x="55" y="78"/>
                    </a:lnTo>
                    <a:lnTo>
                      <a:pt x="63" y="65"/>
                    </a:lnTo>
                    <a:lnTo>
                      <a:pt x="73" y="54"/>
                    </a:lnTo>
                    <a:lnTo>
                      <a:pt x="84" y="48"/>
                    </a:lnTo>
                    <a:lnTo>
                      <a:pt x="94" y="44"/>
                    </a:lnTo>
                    <a:lnTo>
                      <a:pt x="103" y="42"/>
                    </a:lnTo>
                    <a:lnTo>
                      <a:pt x="115" y="40"/>
                    </a:lnTo>
                    <a:lnTo>
                      <a:pt x="125" y="42"/>
                    </a:lnTo>
                    <a:lnTo>
                      <a:pt x="134" y="42"/>
                    </a:lnTo>
                    <a:lnTo>
                      <a:pt x="142" y="46"/>
                    </a:lnTo>
                    <a:lnTo>
                      <a:pt x="152" y="50"/>
                    </a:lnTo>
                    <a:lnTo>
                      <a:pt x="157" y="55"/>
                    </a:lnTo>
                    <a:lnTo>
                      <a:pt x="165" y="61"/>
                    </a:lnTo>
                    <a:lnTo>
                      <a:pt x="169" y="71"/>
                    </a:lnTo>
                    <a:lnTo>
                      <a:pt x="173" y="80"/>
                    </a:lnTo>
                    <a:lnTo>
                      <a:pt x="219" y="80"/>
                    </a:lnTo>
                    <a:lnTo>
                      <a:pt x="217" y="73"/>
                    </a:lnTo>
                    <a:lnTo>
                      <a:pt x="215" y="61"/>
                    </a:lnTo>
                    <a:lnTo>
                      <a:pt x="211" y="54"/>
                    </a:lnTo>
                    <a:lnTo>
                      <a:pt x="207" y="46"/>
                    </a:lnTo>
                    <a:lnTo>
                      <a:pt x="200" y="36"/>
                    </a:lnTo>
                    <a:lnTo>
                      <a:pt x="192" y="27"/>
                    </a:lnTo>
                    <a:lnTo>
                      <a:pt x="182" y="19"/>
                    </a:lnTo>
                    <a:lnTo>
                      <a:pt x="173" y="11"/>
                    </a:lnTo>
                    <a:lnTo>
                      <a:pt x="161" y="7"/>
                    </a:lnTo>
                    <a:lnTo>
                      <a:pt x="152" y="4"/>
                    </a:lnTo>
                    <a:lnTo>
                      <a:pt x="132" y="0"/>
                    </a:lnTo>
                    <a:lnTo>
                      <a:pt x="113" y="0"/>
                    </a:lnTo>
                    <a:lnTo>
                      <a:pt x="98" y="0"/>
                    </a:lnTo>
                    <a:lnTo>
                      <a:pt x="86" y="2"/>
                    </a:lnTo>
                    <a:lnTo>
                      <a:pt x="77" y="6"/>
                    </a:lnTo>
                    <a:lnTo>
                      <a:pt x="67" y="9"/>
                    </a:lnTo>
                    <a:lnTo>
                      <a:pt x="54" y="15"/>
                    </a:lnTo>
                    <a:lnTo>
                      <a:pt x="40" y="25"/>
                    </a:lnTo>
                    <a:lnTo>
                      <a:pt x="31" y="36"/>
                    </a:lnTo>
                    <a:lnTo>
                      <a:pt x="21" y="48"/>
                    </a:lnTo>
                    <a:lnTo>
                      <a:pt x="13" y="61"/>
                    </a:lnTo>
                    <a:lnTo>
                      <a:pt x="7" y="77"/>
                    </a:lnTo>
                    <a:lnTo>
                      <a:pt x="4" y="92"/>
                    </a:lnTo>
                    <a:lnTo>
                      <a:pt x="0" y="107"/>
                    </a:lnTo>
                    <a:lnTo>
                      <a:pt x="0" y="123"/>
                    </a:lnTo>
                    <a:lnTo>
                      <a:pt x="0" y="138"/>
                    </a:lnTo>
                    <a:lnTo>
                      <a:pt x="2" y="153"/>
                    </a:lnTo>
                    <a:lnTo>
                      <a:pt x="6" y="169"/>
                    </a:lnTo>
                    <a:lnTo>
                      <a:pt x="11" y="184"/>
                    </a:lnTo>
                    <a:lnTo>
                      <a:pt x="17" y="198"/>
                    </a:lnTo>
                    <a:lnTo>
                      <a:pt x="25" y="209"/>
                    </a:lnTo>
                    <a:lnTo>
                      <a:pt x="34" y="221"/>
                    </a:lnTo>
                    <a:lnTo>
                      <a:pt x="44" y="228"/>
                    </a:lnTo>
                    <a:lnTo>
                      <a:pt x="57" y="238"/>
                    </a:lnTo>
                    <a:lnTo>
                      <a:pt x="67" y="242"/>
                    </a:lnTo>
                    <a:lnTo>
                      <a:pt x="77" y="245"/>
                    </a:lnTo>
                    <a:lnTo>
                      <a:pt x="90" y="249"/>
                    </a:lnTo>
                    <a:lnTo>
                      <a:pt x="103" y="251"/>
                    </a:lnTo>
                    <a:lnTo>
                      <a:pt x="121" y="249"/>
                    </a:lnTo>
                    <a:lnTo>
                      <a:pt x="134" y="247"/>
                    </a:lnTo>
                    <a:lnTo>
                      <a:pt x="148" y="244"/>
                    </a:lnTo>
                    <a:lnTo>
                      <a:pt x="157" y="238"/>
                    </a:lnTo>
                    <a:lnTo>
                      <a:pt x="173" y="226"/>
                    </a:lnTo>
                    <a:lnTo>
                      <a:pt x="182" y="215"/>
                    </a:lnTo>
                    <a:lnTo>
                      <a:pt x="190" y="244"/>
                    </a:lnTo>
                    <a:lnTo>
                      <a:pt x="219" y="244"/>
                    </a:lnTo>
                    <a:lnTo>
                      <a:pt x="219" y="115"/>
                    </a:lnTo>
                    <a:lnTo>
                      <a:pt x="123" y="115"/>
                    </a:lnTo>
                    <a:lnTo>
                      <a:pt x="123" y="1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2400"/>
              </a:p>
            </p:txBody>
          </p:sp>
          <p:sp>
            <p:nvSpPr>
              <p:cNvPr id="28" name="Freeform 12"/>
              <p:cNvSpPr>
                <a:spLocks noEditPoints="1"/>
              </p:cNvSpPr>
              <p:nvPr/>
            </p:nvSpPr>
            <p:spPr bwMode="auto">
              <a:xfrm>
                <a:off x="4573" y="571"/>
                <a:ext cx="200" cy="240"/>
              </a:xfrm>
              <a:custGeom>
                <a:avLst/>
                <a:gdLst>
                  <a:gd name="T0" fmla="*/ 0 w 200"/>
                  <a:gd name="T1" fmla="*/ 240 h 240"/>
                  <a:gd name="T2" fmla="*/ 108 w 200"/>
                  <a:gd name="T3" fmla="*/ 240 h 240"/>
                  <a:gd name="T4" fmla="*/ 118 w 200"/>
                  <a:gd name="T5" fmla="*/ 238 h 240"/>
                  <a:gd name="T6" fmla="*/ 127 w 200"/>
                  <a:gd name="T7" fmla="*/ 236 h 240"/>
                  <a:gd name="T8" fmla="*/ 137 w 200"/>
                  <a:gd name="T9" fmla="*/ 232 h 240"/>
                  <a:gd name="T10" fmla="*/ 146 w 200"/>
                  <a:gd name="T11" fmla="*/ 228 h 240"/>
                  <a:gd name="T12" fmla="*/ 154 w 200"/>
                  <a:gd name="T13" fmla="*/ 222 h 240"/>
                  <a:gd name="T14" fmla="*/ 164 w 200"/>
                  <a:gd name="T15" fmla="*/ 215 h 240"/>
                  <a:gd name="T16" fmla="*/ 171 w 200"/>
                  <a:gd name="T17" fmla="*/ 207 h 240"/>
                  <a:gd name="T18" fmla="*/ 177 w 200"/>
                  <a:gd name="T19" fmla="*/ 197 h 240"/>
                  <a:gd name="T20" fmla="*/ 185 w 200"/>
                  <a:gd name="T21" fmla="*/ 182 h 240"/>
                  <a:gd name="T22" fmla="*/ 192 w 200"/>
                  <a:gd name="T23" fmla="*/ 163 h 240"/>
                  <a:gd name="T24" fmla="*/ 198 w 200"/>
                  <a:gd name="T25" fmla="*/ 138 h 240"/>
                  <a:gd name="T26" fmla="*/ 200 w 200"/>
                  <a:gd name="T27" fmla="*/ 109 h 240"/>
                  <a:gd name="T28" fmla="*/ 198 w 200"/>
                  <a:gd name="T29" fmla="*/ 92 h 240"/>
                  <a:gd name="T30" fmla="*/ 196 w 200"/>
                  <a:gd name="T31" fmla="*/ 76 h 240"/>
                  <a:gd name="T32" fmla="*/ 192 w 200"/>
                  <a:gd name="T33" fmla="*/ 65 h 240"/>
                  <a:gd name="T34" fmla="*/ 189 w 200"/>
                  <a:gd name="T35" fmla="*/ 55 h 240"/>
                  <a:gd name="T36" fmla="*/ 181 w 200"/>
                  <a:gd name="T37" fmla="*/ 40 h 240"/>
                  <a:gd name="T38" fmla="*/ 171 w 200"/>
                  <a:gd name="T39" fmla="*/ 28 h 240"/>
                  <a:gd name="T40" fmla="*/ 162 w 200"/>
                  <a:gd name="T41" fmla="*/ 19 h 240"/>
                  <a:gd name="T42" fmla="*/ 152 w 200"/>
                  <a:gd name="T43" fmla="*/ 11 h 240"/>
                  <a:gd name="T44" fmla="*/ 143 w 200"/>
                  <a:gd name="T45" fmla="*/ 5 h 240"/>
                  <a:gd name="T46" fmla="*/ 131 w 200"/>
                  <a:gd name="T47" fmla="*/ 2 h 240"/>
                  <a:gd name="T48" fmla="*/ 121 w 200"/>
                  <a:gd name="T49" fmla="*/ 0 h 240"/>
                  <a:gd name="T50" fmla="*/ 112 w 200"/>
                  <a:gd name="T51" fmla="*/ 0 h 240"/>
                  <a:gd name="T52" fmla="*/ 0 w 200"/>
                  <a:gd name="T53" fmla="*/ 0 h 240"/>
                  <a:gd name="T54" fmla="*/ 0 w 200"/>
                  <a:gd name="T55" fmla="*/ 240 h 240"/>
                  <a:gd name="T56" fmla="*/ 50 w 200"/>
                  <a:gd name="T57" fmla="*/ 40 h 240"/>
                  <a:gd name="T58" fmla="*/ 95 w 200"/>
                  <a:gd name="T59" fmla="*/ 40 h 240"/>
                  <a:gd name="T60" fmla="*/ 106 w 200"/>
                  <a:gd name="T61" fmla="*/ 42 h 240"/>
                  <a:gd name="T62" fmla="*/ 118 w 200"/>
                  <a:gd name="T63" fmla="*/ 46 h 240"/>
                  <a:gd name="T64" fmla="*/ 127 w 200"/>
                  <a:gd name="T65" fmla="*/ 51 h 240"/>
                  <a:gd name="T66" fmla="*/ 137 w 200"/>
                  <a:gd name="T67" fmla="*/ 63 h 240"/>
                  <a:gd name="T68" fmla="*/ 143 w 200"/>
                  <a:gd name="T69" fmla="*/ 73 h 240"/>
                  <a:gd name="T70" fmla="*/ 146 w 200"/>
                  <a:gd name="T71" fmla="*/ 86 h 240"/>
                  <a:gd name="T72" fmla="*/ 148 w 200"/>
                  <a:gd name="T73" fmla="*/ 99 h 240"/>
                  <a:gd name="T74" fmla="*/ 150 w 200"/>
                  <a:gd name="T75" fmla="*/ 115 h 240"/>
                  <a:gd name="T76" fmla="*/ 148 w 200"/>
                  <a:gd name="T77" fmla="*/ 130 h 240"/>
                  <a:gd name="T78" fmla="*/ 148 w 200"/>
                  <a:gd name="T79" fmla="*/ 144 h 240"/>
                  <a:gd name="T80" fmla="*/ 144 w 200"/>
                  <a:gd name="T81" fmla="*/ 155 h 240"/>
                  <a:gd name="T82" fmla="*/ 141 w 200"/>
                  <a:gd name="T83" fmla="*/ 167 h 240"/>
                  <a:gd name="T84" fmla="*/ 137 w 200"/>
                  <a:gd name="T85" fmla="*/ 174 h 240"/>
                  <a:gd name="T86" fmla="*/ 131 w 200"/>
                  <a:gd name="T87" fmla="*/ 180 h 240"/>
                  <a:gd name="T88" fmla="*/ 125 w 200"/>
                  <a:gd name="T89" fmla="*/ 186 h 240"/>
                  <a:gd name="T90" fmla="*/ 120 w 200"/>
                  <a:gd name="T91" fmla="*/ 192 h 240"/>
                  <a:gd name="T92" fmla="*/ 114 w 200"/>
                  <a:gd name="T93" fmla="*/ 194 h 240"/>
                  <a:gd name="T94" fmla="*/ 106 w 200"/>
                  <a:gd name="T95" fmla="*/ 195 h 240"/>
                  <a:gd name="T96" fmla="*/ 98 w 200"/>
                  <a:gd name="T97" fmla="*/ 197 h 240"/>
                  <a:gd name="T98" fmla="*/ 91 w 200"/>
                  <a:gd name="T99" fmla="*/ 197 h 240"/>
                  <a:gd name="T100" fmla="*/ 50 w 200"/>
                  <a:gd name="T101" fmla="*/ 197 h 240"/>
                  <a:gd name="T102" fmla="*/ 50 w 200"/>
                  <a:gd name="T103" fmla="*/ 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240">
                    <a:moveTo>
                      <a:pt x="0" y="240"/>
                    </a:moveTo>
                    <a:lnTo>
                      <a:pt x="108" y="240"/>
                    </a:lnTo>
                    <a:lnTo>
                      <a:pt x="118" y="238"/>
                    </a:lnTo>
                    <a:lnTo>
                      <a:pt x="127" y="236"/>
                    </a:lnTo>
                    <a:lnTo>
                      <a:pt x="137" y="232"/>
                    </a:lnTo>
                    <a:lnTo>
                      <a:pt x="146" y="228"/>
                    </a:lnTo>
                    <a:lnTo>
                      <a:pt x="154" y="222"/>
                    </a:lnTo>
                    <a:lnTo>
                      <a:pt x="164" y="215"/>
                    </a:lnTo>
                    <a:lnTo>
                      <a:pt x="171" y="207"/>
                    </a:lnTo>
                    <a:lnTo>
                      <a:pt x="177" y="197"/>
                    </a:lnTo>
                    <a:lnTo>
                      <a:pt x="185" y="182"/>
                    </a:lnTo>
                    <a:lnTo>
                      <a:pt x="192" y="163"/>
                    </a:lnTo>
                    <a:lnTo>
                      <a:pt x="198" y="138"/>
                    </a:lnTo>
                    <a:lnTo>
                      <a:pt x="200" y="109"/>
                    </a:lnTo>
                    <a:lnTo>
                      <a:pt x="198" y="92"/>
                    </a:lnTo>
                    <a:lnTo>
                      <a:pt x="196" y="76"/>
                    </a:lnTo>
                    <a:lnTo>
                      <a:pt x="192" y="65"/>
                    </a:lnTo>
                    <a:lnTo>
                      <a:pt x="189" y="55"/>
                    </a:lnTo>
                    <a:lnTo>
                      <a:pt x="181" y="40"/>
                    </a:lnTo>
                    <a:lnTo>
                      <a:pt x="171" y="28"/>
                    </a:lnTo>
                    <a:lnTo>
                      <a:pt x="162" y="19"/>
                    </a:lnTo>
                    <a:lnTo>
                      <a:pt x="152" y="11"/>
                    </a:lnTo>
                    <a:lnTo>
                      <a:pt x="143" y="5"/>
                    </a:lnTo>
                    <a:lnTo>
                      <a:pt x="131" y="2"/>
                    </a:lnTo>
                    <a:lnTo>
                      <a:pt x="121" y="0"/>
                    </a:lnTo>
                    <a:lnTo>
                      <a:pt x="112" y="0"/>
                    </a:lnTo>
                    <a:lnTo>
                      <a:pt x="0" y="0"/>
                    </a:lnTo>
                    <a:lnTo>
                      <a:pt x="0" y="240"/>
                    </a:lnTo>
                    <a:close/>
                    <a:moveTo>
                      <a:pt x="50" y="40"/>
                    </a:moveTo>
                    <a:lnTo>
                      <a:pt x="95" y="40"/>
                    </a:lnTo>
                    <a:lnTo>
                      <a:pt x="106" y="42"/>
                    </a:lnTo>
                    <a:lnTo>
                      <a:pt x="118" y="46"/>
                    </a:lnTo>
                    <a:lnTo>
                      <a:pt x="127" y="51"/>
                    </a:lnTo>
                    <a:lnTo>
                      <a:pt x="137" y="63"/>
                    </a:lnTo>
                    <a:lnTo>
                      <a:pt x="143" y="73"/>
                    </a:lnTo>
                    <a:lnTo>
                      <a:pt x="146" y="86"/>
                    </a:lnTo>
                    <a:lnTo>
                      <a:pt x="148" y="99"/>
                    </a:lnTo>
                    <a:lnTo>
                      <a:pt x="150" y="115"/>
                    </a:lnTo>
                    <a:lnTo>
                      <a:pt x="148" y="130"/>
                    </a:lnTo>
                    <a:lnTo>
                      <a:pt x="148" y="144"/>
                    </a:lnTo>
                    <a:lnTo>
                      <a:pt x="144" y="155"/>
                    </a:lnTo>
                    <a:lnTo>
                      <a:pt x="141" y="167"/>
                    </a:lnTo>
                    <a:lnTo>
                      <a:pt x="137" y="174"/>
                    </a:lnTo>
                    <a:lnTo>
                      <a:pt x="131" y="180"/>
                    </a:lnTo>
                    <a:lnTo>
                      <a:pt x="125" y="186"/>
                    </a:lnTo>
                    <a:lnTo>
                      <a:pt x="120" y="192"/>
                    </a:lnTo>
                    <a:lnTo>
                      <a:pt x="114" y="194"/>
                    </a:lnTo>
                    <a:lnTo>
                      <a:pt x="106" y="195"/>
                    </a:lnTo>
                    <a:lnTo>
                      <a:pt x="98" y="197"/>
                    </a:lnTo>
                    <a:lnTo>
                      <a:pt x="91" y="197"/>
                    </a:lnTo>
                    <a:lnTo>
                      <a:pt x="50" y="197"/>
                    </a:lnTo>
                    <a:lnTo>
                      <a:pt x="5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sz="2400"/>
              </a:p>
            </p:txBody>
          </p:sp>
        </p:grpSp>
      </p:grpSp>
    </p:spTree>
    <p:extLst>
      <p:ext uri="{BB962C8B-B14F-4D97-AF65-F5344CB8AC3E}">
        <p14:creationId xmlns:p14="http://schemas.microsoft.com/office/powerpoint/2010/main" val="38085120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1219170" rtl="0" eaLnBrk="1" latinLnBrk="0" hangingPunct="1">
        <a:lnSpc>
          <a:spcPts val="4000"/>
        </a:lnSpc>
        <a:spcBef>
          <a:spcPct val="0"/>
        </a:spcBef>
        <a:buNone/>
        <a:defRPr sz="3733" b="0" kern="1200">
          <a:solidFill>
            <a:schemeClr val="bg1"/>
          </a:solidFill>
          <a:latin typeface="+mj-lt"/>
          <a:ea typeface="+mj-ea"/>
          <a:cs typeface="+mj-cs"/>
        </a:defRPr>
      </a:lvl1pPr>
    </p:titleStyle>
    <p:bodyStyle>
      <a:lvl1pPr marL="359824" indent="-359824" algn="l" defTabSz="1219170" rtl="0" eaLnBrk="1" latinLnBrk="0" hangingPunct="1">
        <a:spcBef>
          <a:spcPts val="1600"/>
        </a:spcBef>
        <a:buClr>
          <a:schemeClr val="accent1"/>
        </a:buClr>
        <a:buSzPct val="90000"/>
        <a:buFont typeface="Wingdings" pitchFamily="2" charset="2"/>
        <a:buChar char="§"/>
        <a:defRPr sz="2667" kern="1200">
          <a:solidFill>
            <a:schemeClr val="tx1"/>
          </a:solidFill>
          <a:latin typeface="+mn-lt"/>
          <a:ea typeface="+mn-ea"/>
          <a:cs typeface="+mn-cs"/>
        </a:defRPr>
      </a:lvl1pPr>
      <a:lvl2pPr marL="719649" indent="-359824" algn="l" defTabSz="1219170" rtl="0" eaLnBrk="1" latinLnBrk="0" hangingPunct="1">
        <a:spcBef>
          <a:spcPts val="800"/>
        </a:spcBef>
        <a:buClr>
          <a:schemeClr val="accent1"/>
        </a:buClr>
        <a:buSzPct val="90000"/>
        <a:buFont typeface="Wingdings" pitchFamily="2" charset="2"/>
        <a:buChar char="§"/>
        <a:defRPr sz="2667" kern="1200">
          <a:solidFill>
            <a:schemeClr val="tx1"/>
          </a:solidFill>
          <a:latin typeface="+mn-lt"/>
          <a:ea typeface="+mn-ea"/>
          <a:cs typeface="+mn-cs"/>
        </a:defRPr>
      </a:lvl2pPr>
      <a:lvl3pPr marL="1079473" indent="-359824" algn="l" defTabSz="1219170" rtl="0" eaLnBrk="1" latinLnBrk="0" hangingPunct="1">
        <a:spcBef>
          <a:spcPts val="400"/>
        </a:spcBef>
        <a:buClr>
          <a:schemeClr val="accent1"/>
        </a:buClr>
        <a:buSzPct val="90000"/>
        <a:buFont typeface="Wingdings" pitchFamily="2" charset="2"/>
        <a:buChar char="§"/>
        <a:defRPr sz="2667" kern="1200">
          <a:solidFill>
            <a:schemeClr val="tx1"/>
          </a:solidFill>
          <a:latin typeface="+mn-lt"/>
          <a:ea typeface="+mn-ea"/>
          <a:cs typeface="+mn-cs"/>
        </a:defRPr>
      </a:lvl3pPr>
      <a:lvl4pPr marL="1439297" indent="-359824" algn="l" defTabSz="1219170" rtl="0" eaLnBrk="1" latinLnBrk="0" hangingPunct="1">
        <a:spcBef>
          <a:spcPts val="0"/>
        </a:spcBef>
        <a:buClr>
          <a:schemeClr val="accent1"/>
        </a:buClr>
        <a:buSzPct val="90000"/>
        <a:buFont typeface="Wingdings" pitchFamily="2" charset="2"/>
        <a:buChar char="§"/>
        <a:defRPr sz="2667" kern="1200">
          <a:solidFill>
            <a:schemeClr val="tx1"/>
          </a:solidFill>
          <a:latin typeface="+mn-lt"/>
          <a:ea typeface="+mn-ea"/>
          <a:cs typeface="+mn-cs"/>
        </a:defRPr>
      </a:lvl4pPr>
      <a:lvl5pPr marL="1788539" indent="-349242" algn="l" defTabSz="1219170" rtl="0" eaLnBrk="1" latinLnBrk="0" hangingPunct="1">
        <a:spcBef>
          <a:spcPts val="0"/>
        </a:spcBef>
        <a:buClr>
          <a:schemeClr val="accent1"/>
        </a:buClr>
        <a:buSzPct val="90000"/>
        <a:buFont typeface="Wingdings" pitchFamily="2" charset="2"/>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www.etuc.org/IMG/jpg/new_path_europe_EN.pn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0.xml"/><Relationship Id="rId5" Type="http://schemas.openxmlformats.org/officeDocument/2006/relationships/image" Target="http://www.etuc.org/IMG/jpg/new_path_europe_EN.png" TargetMode="Externa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0.xml"/><Relationship Id="rId6" Type="http://schemas.openxmlformats.org/officeDocument/2006/relationships/image" Target="http://www.etuc.org/IMG/jpg/new_path_europe_EN.png"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http://www.etuc.org/IMG/jpg/new_path_europe_EN.png" TargetMode="External"/><Relationship Id="rId2" Type="http://schemas.openxmlformats.org/officeDocument/2006/relationships/image" Target="../media/image11.jpg"/><Relationship Id="rId1" Type="http://schemas.openxmlformats.org/officeDocument/2006/relationships/slideLayout" Target="../slideLayouts/slideLayout10.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0.xml"/><Relationship Id="rId4" Type="http://schemas.openxmlformats.org/officeDocument/2006/relationships/image" Target="http://www.etuc.org/IMG/jpg/new_path_europe_EN.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0.xml"/><Relationship Id="rId4" Type="http://schemas.openxmlformats.org/officeDocument/2006/relationships/image" Target="http://www.etuc.org/IMG/jpg/new_path_europe_EN.p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http://www.etuc.org/IMG/jpg/new_path_europe_EN.png" TargetMode="Externa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http://www.etuc.org/IMG/jpg/new_path_europe_EN.png" TargetMode="External"/><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file:///\\ds\sharedir\cea\home\fec\data\Macro\Monthly%20Economic%20Briefing\Charts\Euro%20Area%20Real%20Economy%20Indicators.xlsx!CHARTS!%5bEuro%20Area%20Real%20Economy%20Indicators.xlsx%5dCHARTS%20Chart%205" TargetMode="External"/><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http://www.etuc.org/IMG/jpg/new_path_europe_EN.png"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p:cNvSpPr txBox="1">
            <a:spLocks noChangeArrowheads="1"/>
          </p:cNvSpPr>
          <p:nvPr/>
        </p:nvSpPr>
        <p:spPr bwMode="auto">
          <a:xfrm>
            <a:off x="2201009" y="5257800"/>
            <a:ext cx="7951177" cy="80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algn="ctr" eaLnBrk="1" hangingPunct="1"/>
            <a:endParaRPr lang="de-DE" sz="1662" b="1"/>
          </a:p>
          <a:p>
            <a:pPr algn="ctr" eaLnBrk="1" hangingPunct="1"/>
            <a:endParaRPr lang="de-DE" sz="1477"/>
          </a:p>
          <a:p>
            <a:pPr algn="ctr" eaLnBrk="1" hangingPunct="1"/>
            <a:endParaRPr lang="de-DE" sz="1477"/>
          </a:p>
        </p:txBody>
      </p:sp>
      <p:sp>
        <p:nvSpPr>
          <p:cNvPr id="2051" name="Rectangle 8"/>
          <p:cNvSpPr>
            <a:spLocks noGrp="1" noChangeArrowheads="1"/>
          </p:cNvSpPr>
          <p:nvPr>
            <p:ph type="subTitle" idx="1"/>
          </p:nvPr>
        </p:nvSpPr>
        <p:spPr>
          <a:xfrm>
            <a:off x="2201009" y="1828801"/>
            <a:ext cx="7951177" cy="4636475"/>
          </a:xfrm>
        </p:spPr>
        <p:txBody>
          <a:bodyPr rtlCol="0">
            <a:noAutofit/>
          </a:bodyPr>
          <a:lstStyle/>
          <a:p>
            <a:pPr defTabSz="914395">
              <a:defRPr/>
            </a:pPr>
            <a:r>
              <a:rPr lang="en-GB" sz="2000" b="1" u="sng" dirty="0" smtClean="0">
                <a:solidFill>
                  <a:schemeClr val="tx1">
                    <a:lumMod val="75000"/>
                    <a:lumOff val="25000"/>
                  </a:schemeClr>
                </a:solidFill>
                <a:latin typeface="Arial" panose="020B0604020202020204" pitchFamily="34" charset="0"/>
                <a:cs typeface="Arial" panose="020B0604020202020204" pitchFamily="34" charset="0"/>
              </a:rPr>
              <a:t>A NEW COURSE FOR BETTER TIMES</a:t>
            </a:r>
          </a:p>
          <a:p>
            <a:pPr defTabSz="914395">
              <a:defRPr/>
            </a:pPr>
            <a:endParaRPr lang="en-GB" sz="900" b="1" dirty="0" smtClean="0">
              <a:solidFill>
                <a:schemeClr val="accent1"/>
              </a:solidFill>
              <a:latin typeface="Arial" panose="020B0604020202020204" pitchFamily="34" charset="0"/>
              <a:cs typeface="Arial" panose="020B0604020202020204" pitchFamily="34" charset="0"/>
            </a:endParaRPr>
          </a:p>
          <a:p>
            <a:pPr defTabSz="914395">
              <a:defRPr/>
            </a:pPr>
            <a:r>
              <a:rPr lang="en-GB" sz="3600" b="1" dirty="0" smtClean="0">
                <a:solidFill>
                  <a:schemeClr val="accent1"/>
                </a:solidFill>
                <a:latin typeface="Arial" panose="020B0604020202020204" pitchFamily="34" charset="0"/>
                <a:cs typeface="Arial" panose="020B0604020202020204" pitchFamily="34" charset="0"/>
              </a:rPr>
              <a:t>An </a:t>
            </a:r>
            <a:r>
              <a:rPr lang="en-GB" sz="3600" b="1" dirty="0">
                <a:solidFill>
                  <a:schemeClr val="accent1"/>
                </a:solidFill>
                <a:latin typeface="Arial" panose="020B0604020202020204" pitchFamily="34" charset="0"/>
                <a:cs typeface="Arial" panose="020B0604020202020204" pitchFamily="34" charset="0"/>
              </a:rPr>
              <a:t>Investment Plan for </a:t>
            </a:r>
            <a:r>
              <a:rPr lang="en-GB" sz="3600" b="1" dirty="0" smtClean="0">
                <a:solidFill>
                  <a:schemeClr val="accent1"/>
                </a:solidFill>
                <a:latin typeface="Arial" panose="020B0604020202020204" pitchFamily="34" charset="0"/>
                <a:cs typeface="Arial" panose="020B0604020202020204" pitchFamily="34" charset="0"/>
              </a:rPr>
              <a:t>Europe:</a:t>
            </a:r>
            <a:endParaRPr lang="en-GB" sz="3600" b="1" dirty="0">
              <a:solidFill>
                <a:schemeClr val="accent1"/>
              </a:solidFill>
              <a:latin typeface="Arial" panose="020B0604020202020204" pitchFamily="34" charset="0"/>
              <a:cs typeface="Arial" panose="020B0604020202020204" pitchFamily="34" charset="0"/>
            </a:endParaRPr>
          </a:p>
          <a:p>
            <a:pPr defTabSz="914395">
              <a:defRPr/>
            </a:pPr>
            <a:r>
              <a:rPr lang="en-GB" sz="2954" b="1" dirty="0" smtClean="0">
                <a:solidFill>
                  <a:srgbClr val="008000"/>
                </a:solidFill>
                <a:latin typeface="Arial" panose="020B0604020202020204" pitchFamily="34" charset="0"/>
                <a:cs typeface="Arial" panose="020B0604020202020204" pitchFamily="34" charset="0"/>
              </a:rPr>
              <a:t>Rebuilding after the Crisis</a:t>
            </a:r>
            <a:endParaRPr lang="en-GB" sz="1477" b="1" dirty="0">
              <a:latin typeface="Arial" panose="020B0604020202020204" pitchFamily="34" charset="0"/>
              <a:cs typeface="Arial" panose="020B0604020202020204" pitchFamily="34" charset="0"/>
            </a:endParaRPr>
          </a:p>
          <a:p>
            <a:pPr defTabSz="914395">
              <a:defRPr/>
            </a:pPr>
            <a:endParaRPr lang="en-GB" sz="1477" b="1" dirty="0" smtClean="0">
              <a:latin typeface="Arial" panose="020B0604020202020204" pitchFamily="34" charset="0"/>
              <a:cs typeface="Arial" panose="020B0604020202020204" pitchFamily="34" charset="0"/>
            </a:endParaRPr>
          </a:p>
          <a:p>
            <a:pPr defTabSz="914395">
              <a:defRPr/>
            </a:pPr>
            <a:endParaRPr lang="en-GB" sz="1477" b="1" dirty="0" smtClean="0">
              <a:latin typeface="Arial" panose="020B0604020202020204" pitchFamily="34" charset="0"/>
              <a:cs typeface="Arial" panose="020B0604020202020204" pitchFamily="34" charset="0"/>
            </a:endParaRPr>
          </a:p>
          <a:p>
            <a:pPr defTabSz="914395">
              <a:defRPr/>
            </a:pPr>
            <a:endParaRPr lang="en-GB" sz="1477" b="1" dirty="0" smtClean="0">
              <a:latin typeface="Arial" panose="020B0604020202020204" pitchFamily="34" charset="0"/>
              <a:cs typeface="Arial" panose="020B0604020202020204" pitchFamily="34" charset="0"/>
            </a:endParaRPr>
          </a:p>
          <a:p>
            <a:pPr defTabSz="914395">
              <a:defRPr/>
            </a:pPr>
            <a:r>
              <a:rPr lang="en-GB" sz="1477" b="1" dirty="0" smtClean="0">
                <a:latin typeface="Arial" panose="020B0604020202020204" pitchFamily="34" charset="0"/>
                <a:cs typeface="Arial" panose="020B0604020202020204" pitchFamily="34" charset="0"/>
              </a:rPr>
              <a:t>Irish Congress of Trade Unions, 11 April 2014 </a:t>
            </a:r>
            <a:endParaRPr lang="en-GB" sz="1477" b="1" dirty="0">
              <a:latin typeface="Arial" panose="020B0604020202020204" pitchFamily="34" charset="0"/>
              <a:cs typeface="Arial" panose="020B0604020202020204" pitchFamily="34" charset="0"/>
            </a:endParaRPr>
          </a:p>
          <a:p>
            <a:pPr defTabSz="914395">
              <a:defRPr/>
            </a:pPr>
            <a:r>
              <a:rPr lang="en-GB" sz="1477" b="1" dirty="0" smtClean="0">
                <a:latin typeface="Arial" panose="020B0604020202020204" pitchFamily="34" charset="0"/>
                <a:cs typeface="Arial" panose="020B0604020202020204" pitchFamily="34" charset="0"/>
              </a:rPr>
              <a:t>Reiner Hoffmann</a:t>
            </a:r>
          </a:p>
          <a:p>
            <a:pPr defTabSz="914395">
              <a:defRPr/>
            </a:pPr>
            <a:endParaRPr lang="en-GB" sz="2585" dirty="0">
              <a:latin typeface="Arial" panose="020B0604020202020204" pitchFamily="34" charset="0"/>
              <a:cs typeface="Arial" panose="020B0604020202020204" pitchFamily="34" charset="0"/>
            </a:endParaRPr>
          </a:p>
          <a:p>
            <a:pPr defTabSz="914395">
              <a:defRPr/>
            </a:pPr>
            <a:endParaRPr lang="en-GB" sz="2585" dirty="0">
              <a:latin typeface="Arial" panose="020B0604020202020204" pitchFamily="34" charset="0"/>
              <a:cs typeface="Arial" panose="020B0604020202020204" pitchFamily="34" charset="0"/>
            </a:endParaRPr>
          </a:p>
        </p:txBody>
      </p:sp>
      <p:pic>
        <p:nvPicPr>
          <p:cNvPr id="2054" name="Picture 6" descr="http://www.etuc.org/IMG/jpg/new_path_europe_EN.pn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477920" y="299403"/>
            <a:ext cx="1838193" cy="173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Stronger Together - Congress - Irish Congress of Trade Un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3753" y="4147038"/>
            <a:ext cx="200025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96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a:xfrm>
            <a:off x="1981881" y="6353631"/>
            <a:ext cx="6984000" cy="240600"/>
          </a:xfrm>
        </p:spPr>
        <p:txBody>
          <a:bodyPr/>
          <a:lstStyle/>
          <a:p>
            <a:pPr>
              <a:defRPr/>
            </a:pPr>
            <a:r>
              <a:rPr lang="de-DE" dirty="0" smtClean="0">
                <a:latin typeface="Arial" panose="020B0604020202020204" pitchFamily="34" charset="0"/>
                <a:cs typeface="Arial" panose="020B0604020202020204" pitchFamily="34" charset="0"/>
              </a:rPr>
              <a:t>DGB </a:t>
            </a:r>
            <a:r>
              <a:rPr lang="de-DE" dirty="0" err="1" smtClean="0">
                <a:latin typeface="Arial" panose="020B0604020202020204" pitchFamily="34" charset="0"/>
                <a:cs typeface="Arial" panose="020B0604020202020204" pitchFamily="34" charset="0"/>
              </a:rPr>
              <a:t>Economic</a:t>
            </a:r>
            <a:r>
              <a:rPr lang="de-DE" dirty="0" smtClean="0">
                <a:latin typeface="Arial" panose="020B0604020202020204" pitchFamily="34" charset="0"/>
                <a:cs typeface="Arial" panose="020B0604020202020204" pitchFamily="34" charset="0"/>
              </a:rPr>
              <a:t> Department	</a:t>
            </a:r>
            <a:endParaRPr lang="de-DE" dirty="0">
              <a:latin typeface="Arial" panose="020B0604020202020204" pitchFamily="34" charset="0"/>
              <a:cs typeface="Arial" panose="020B0604020202020204" pitchFamily="34" charset="0"/>
            </a:endParaRPr>
          </a:p>
        </p:txBody>
      </p:sp>
      <p:sp>
        <p:nvSpPr>
          <p:cNvPr id="4" name="Rectangle 2"/>
          <p:cNvSpPr>
            <a:spLocks noChangeArrowheads="1"/>
          </p:cNvSpPr>
          <p:nvPr/>
        </p:nvSpPr>
        <p:spPr bwMode="auto">
          <a:xfrm>
            <a:off x="2151723" y="718563"/>
            <a:ext cx="6202973" cy="112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spcBef>
                <a:spcPct val="20000"/>
              </a:spcBef>
              <a:buChar char="•"/>
              <a:defRPr>
                <a:solidFill>
                  <a:schemeClr val="tx1"/>
                </a:solidFill>
                <a:latin typeface="DGB" panose="020B0406020204020204" pitchFamily="34" charset="0"/>
                <a:cs typeface="Times New Roman" panose="02020603050405020304" pitchFamily="18" charset="0"/>
              </a:defRPr>
            </a:lvl1pPr>
            <a:lvl2pPr marL="742950" indent="-285750">
              <a:spcBef>
                <a:spcPct val="20000"/>
              </a:spcBef>
              <a:buChar char="–"/>
              <a:defRPr>
                <a:solidFill>
                  <a:schemeClr val="tx1"/>
                </a:solidFill>
                <a:latin typeface="DGB" panose="020B0406020204020204" pitchFamily="34" charset="0"/>
                <a:cs typeface="Times New Roman" panose="02020603050405020304" pitchFamily="18" charset="0"/>
              </a:defRPr>
            </a:lvl2pPr>
            <a:lvl3pPr marL="1143000" indent="-228600">
              <a:spcBef>
                <a:spcPct val="20000"/>
              </a:spcBef>
              <a:buChar char="•"/>
              <a:defRPr>
                <a:solidFill>
                  <a:schemeClr val="tx1"/>
                </a:solidFill>
                <a:latin typeface="DGB" panose="020B0406020204020204" pitchFamily="34" charset="0"/>
                <a:cs typeface="Times New Roman" panose="02020603050405020304" pitchFamily="18" charset="0"/>
              </a:defRPr>
            </a:lvl3pPr>
            <a:lvl4pPr marL="1600200" indent="-228600">
              <a:spcBef>
                <a:spcPct val="20000"/>
              </a:spcBef>
              <a:buChar char="–"/>
              <a:defRPr>
                <a:solidFill>
                  <a:schemeClr val="tx1"/>
                </a:solidFill>
                <a:latin typeface="DGB" panose="020B0406020204020204" pitchFamily="34" charset="0"/>
                <a:cs typeface="Times New Roman" panose="02020603050405020304" pitchFamily="18" charset="0"/>
              </a:defRPr>
            </a:lvl4pPr>
            <a:lvl5pPr marL="2057400" indent="-228600">
              <a:spcBef>
                <a:spcPct val="20000"/>
              </a:spcBef>
              <a:buChar char="»"/>
              <a:defRPr>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9pPr>
          </a:lstStyle>
          <a:p>
            <a:pPr eaLnBrk="1" hangingPunct="1">
              <a:lnSpc>
                <a:spcPct val="80000"/>
              </a:lnSpc>
              <a:spcBef>
                <a:spcPct val="0"/>
              </a:spcBef>
              <a:buFontTx/>
              <a:buNone/>
            </a:pPr>
            <a:r>
              <a:rPr lang="de-DE" sz="3323" dirty="0">
                <a:solidFill>
                  <a:schemeClr val="bg1"/>
                </a:solidFill>
                <a:latin typeface="Arial" panose="020B0604020202020204" pitchFamily="34" charset="0"/>
                <a:cs typeface="Arial" panose="020B0604020202020204" pitchFamily="34" charset="0"/>
              </a:rPr>
              <a:t>Key </a:t>
            </a:r>
            <a:r>
              <a:rPr lang="de-DE" sz="3323" dirty="0" err="1">
                <a:solidFill>
                  <a:schemeClr val="bg1"/>
                </a:solidFill>
                <a:latin typeface="Arial" panose="020B0604020202020204" pitchFamily="34" charset="0"/>
                <a:cs typeface="Arial" panose="020B0604020202020204" pitchFamily="34" charset="0"/>
              </a:rPr>
              <a:t>aspects</a:t>
            </a:r>
            <a:r>
              <a:rPr lang="de-DE" sz="3323" dirty="0">
                <a:solidFill>
                  <a:schemeClr val="bg1"/>
                </a:solidFill>
                <a:latin typeface="Arial" panose="020B0604020202020204" pitchFamily="34" charset="0"/>
                <a:cs typeface="Arial" panose="020B0604020202020204" pitchFamily="34" charset="0"/>
              </a:rPr>
              <a:t> </a:t>
            </a:r>
            <a:r>
              <a:rPr lang="de-DE" sz="3323" dirty="0" err="1">
                <a:solidFill>
                  <a:schemeClr val="bg1"/>
                </a:solidFill>
                <a:latin typeface="Arial" panose="020B0604020202020204" pitchFamily="34" charset="0"/>
                <a:cs typeface="Arial" panose="020B0604020202020204" pitchFamily="34" charset="0"/>
              </a:rPr>
              <a:t>of</a:t>
            </a:r>
            <a:r>
              <a:rPr lang="de-DE" sz="3323" dirty="0">
                <a:solidFill>
                  <a:schemeClr val="bg1"/>
                </a:solidFill>
                <a:latin typeface="Arial" panose="020B0604020202020204" pitchFamily="34" charset="0"/>
                <a:cs typeface="Arial" panose="020B0604020202020204" pitchFamily="34" charset="0"/>
              </a:rPr>
              <a:t> </a:t>
            </a:r>
            <a:r>
              <a:rPr lang="de-DE" sz="3323" dirty="0" smtClean="0">
                <a:solidFill>
                  <a:schemeClr val="bg1"/>
                </a:solidFill>
                <a:latin typeface="Arial" panose="020B0604020202020204" pitchFamily="34" charset="0"/>
                <a:cs typeface="Arial" panose="020B0604020202020204" pitchFamily="34" charset="0"/>
              </a:rPr>
              <a:t>Investment </a:t>
            </a:r>
            <a:r>
              <a:rPr lang="de-DE" sz="3323" dirty="0">
                <a:solidFill>
                  <a:schemeClr val="bg1"/>
                </a:solidFill>
                <a:latin typeface="Arial" panose="020B0604020202020204" pitchFamily="34" charset="0"/>
                <a:cs typeface="Arial" panose="020B0604020202020204" pitchFamily="34" charset="0"/>
              </a:rPr>
              <a:t>Plan</a:t>
            </a:r>
          </a:p>
          <a:p>
            <a:pPr eaLnBrk="1" hangingPunct="1">
              <a:lnSpc>
                <a:spcPct val="80000"/>
              </a:lnSpc>
              <a:spcBef>
                <a:spcPct val="0"/>
              </a:spcBef>
              <a:buFontTx/>
              <a:buNone/>
            </a:pPr>
            <a:r>
              <a:rPr lang="de-DE" sz="2954" dirty="0">
                <a:solidFill>
                  <a:schemeClr val="bg1"/>
                </a:solidFill>
                <a:latin typeface="Arial" panose="020B0604020202020204" pitchFamily="34" charset="0"/>
                <a:cs typeface="Arial" panose="020B0604020202020204" pitchFamily="34" charset="0"/>
              </a:rPr>
              <a:t>European </a:t>
            </a:r>
            <a:r>
              <a:rPr lang="de-DE" sz="2954" dirty="0" err="1" smtClean="0">
                <a:solidFill>
                  <a:schemeClr val="bg1"/>
                </a:solidFill>
                <a:latin typeface="Arial" panose="020B0604020202020204" pitchFamily="34" charset="0"/>
                <a:cs typeface="Arial" panose="020B0604020202020204" pitchFamily="34" charset="0"/>
              </a:rPr>
              <a:t>Energy</a:t>
            </a:r>
            <a:r>
              <a:rPr lang="de-DE" sz="2954" dirty="0" smtClean="0">
                <a:solidFill>
                  <a:schemeClr val="bg1"/>
                </a:solidFill>
                <a:latin typeface="Arial" panose="020B0604020202020204" pitchFamily="34" charset="0"/>
                <a:cs typeface="Arial" panose="020B0604020202020204" pitchFamily="34" charset="0"/>
              </a:rPr>
              <a:t> </a:t>
            </a:r>
            <a:r>
              <a:rPr lang="de-DE" sz="2954" dirty="0" err="1" smtClean="0">
                <a:solidFill>
                  <a:schemeClr val="bg1"/>
                </a:solidFill>
                <a:latin typeface="Arial" panose="020B0604020202020204" pitchFamily="34" charset="0"/>
                <a:cs typeface="Arial" panose="020B0604020202020204" pitchFamily="34" charset="0"/>
              </a:rPr>
              <a:t>policy</a:t>
            </a:r>
            <a:r>
              <a:rPr lang="de-DE" sz="3323" dirty="0" smtClean="0">
                <a:solidFill>
                  <a:schemeClr val="bg1"/>
                </a:solidFill>
                <a:latin typeface="Arial" panose="020B0604020202020204" pitchFamily="34" charset="0"/>
                <a:cs typeface="Arial" panose="020B0604020202020204" pitchFamily="34" charset="0"/>
              </a:rPr>
              <a:t> </a:t>
            </a:r>
            <a:r>
              <a:rPr lang="de-DE" sz="3323" dirty="0">
                <a:solidFill>
                  <a:schemeClr val="bg1"/>
                </a:solidFill>
                <a:latin typeface="Arial" panose="020B0604020202020204" pitchFamily="34" charset="0"/>
                <a:cs typeface="Arial" panose="020B0604020202020204" pitchFamily="34" charset="0"/>
              </a:rPr>
              <a:t/>
            </a:r>
            <a:br>
              <a:rPr lang="de-DE" sz="3323" dirty="0">
                <a:solidFill>
                  <a:schemeClr val="bg1"/>
                </a:solidFill>
                <a:latin typeface="Arial" panose="020B0604020202020204" pitchFamily="34" charset="0"/>
                <a:cs typeface="Arial" panose="020B0604020202020204" pitchFamily="34" charset="0"/>
              </a:rPr>
            </a:br>
            <a:endParaRPr lang="de-DE" sz="3323" dirty="0">
              <a:solidFill>
                <a:schemeClr val="bg1"/>
              </a:solidFill>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654" y="4842068"/>
            <a:ext cx="2628900" cy="1487789"/>
          </a:xfrm>
          <a:prstGeom prst="rect">
            <a:avLst/>
          </a:prstGeom>
        </p:spPr>
      </p:pic>
      <p:sp>
        <p:nvSpPr>
          <p:cNvPr id="6" name="Text Box 12"/>
          <p:cNvSpPr txBox="1">
            <a:spLocks noChangeArrowheads="1"/>
          </p:cNvSpPr>
          <p:nvPr/>
        </p:nvSpPr>
        <p:spPr bwMode="auto">
          <a:xfrm>
            <a:off x="1559666" y="2508507"/>
            <a:ext cx="2301416" cy="1239519"/>
          </a:xfrm>
          <a:prstGeom prst="rect">
            <a:avLst/>
          </a:prstGeom>
          <a:solidFill>
            <a:srgbClr val="00B050"/>
          </a:solidFill>
          <a:ln>
            <a:headEnd/>
            <a:tailEnd/>
          </a:ln>
        </p:spPr>
        <p:style>
          <a:lnRef idx="0">
            <a:schemeClr val="accent5"/>
          </a:lnRef>
          <a:fillRef idx="3">
            <a:schemeClr val="accent5"/>
          </a:fillRef>
          <a:effectRef idx="3">
            <a:schemeClr val="accent5"/>
          </a:effectRef>
          <a:fontRef idx="minor">
            <a:schemeClr val="lt1"/>
          </a:fontRef>
        </p:style>
        <p:txBody>
          <a:bodyPr/>
          <a:lstStyle>
            <a:lvl1pPr>
              <a:spcBef>
                <a:spcPct val="20000"/>
              </a:spcBef>
              <a:buChar char="•"/>
              <a:defRPr>
                <a:solidFill>
                  <a:schemeClr val="tx1"/>
                </a:solidFill>
                <a:latin typeface="DGB" panose="020B0406020204020204" pitchFamily="34" charset="0"/>
                <a:cs typeface="Times New Roman" panose="02020603050405020304" pitchFamily="18" charset="0"/>
              </a:defRPr>
            </a:lvl1pPr>
            <a:lvl2pPr marL="742950" indent="-285750">
              <a:spcBef>
                <a:spcPct val="20000"/>
              </a:spcBef>
              <a:buChar char="–"/>
              <a:defRPr>
                <a:solidFill>
                  <a:schemeClr val="tx1"/>
                </a:solidFill>
                <a:latin typeface="DGB" panose="020B0406020204020204" pitchFamily="34" charset="0"/>
                <a:cs typeface="Times New Roman" panose="02020603050405020304" pitchFamily="18" charset="0"/>
              </a:defRPr>
            </a:lvl2pPr>
            <a:lvl3pPr marL="1143000" indent="-228600">
              <a:spcBef>
                <a:spcPct val="20000"/>
              </a:spcBef>
              <a:buChar char="•"/>
              <a:defRPr>
                <a:solidFill>
                  <a:schemeClr val="tx1"/>
                </a:solidFill>
                <a:latin typeface="DGB" panose="020B0406020204020204" pitchFamily="34" charset="0"/>
                <a:cs typeface="Times New Roman" panose="02020603050405020304" pitchFamily="18" charset="0"/>
              </a:defRPr>
            </a:lvl3pPr>
            <a:lvl4pPr marL="1600200" indent="-228600">
              <a:spcBef>
                <a:spcPct val="20000"/>
              </a:spcBef>
              <a:buChar char="–"/>
              <a:defRPr>
                <a:solidFill>
                  <a:schemeClr val="tx1"/>
                </a:solidFill>
                <a:latin typeface="DGB" panose="020B0406020204020204" pitchFamily="34" charset="0"/>
                <a:cs typeface="Times New Roman" panose="02020603050405020304" pitchFamily="18" charset="0"/>
              </a:defRPr>
            </a:lvl4pPr>
            <a:lvl5pPr marL="2057400" indent="-228600">
              <a:spcBef>
                <a:spcPct val="20000"/>
              </a:spcBef>
              <a:buChar char="»"/>
              <a:defRPr>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9pPr>
          </a:lstStyle>
          <a:p>
            <a:pPr algn="ctr" eaLnBrk="1" hangingPunct="1">
              <a:spcBef>
                <a:spcPct val="0"/>
              </a:spcBef>
              <a:buFontTx/>
              <a:buNone/>
            </a:pPr>
            <a:endParaRPr lang="de-DE" sz="1108" b="1" dirty="0">
              <a:latin typeface="Arial" panose="020B0604020202020204" pitchFamily="34" charset="0"/>
              <a:cs typeface="Arial" panose="020B0604020202020204" pitchFamily="34" charset="0"/>
            </a:endParaRPr>
          </a:p>
          <a:p>
            <a:pPr algn="ctr" eaLnBrk="1" hangingPunct="1">
              <a:spcBef>
                <a:spcPct val="0"/>
              </a:spcBef>
              <a:buFontTx/>
              <a:buNone/>
            </a:pPr>
            <a:endParaRPr lang="de-DE" sz="1662" b="1" dirty="0" smtClean="0">
              <a:latin typeface="Arial" panose="020B0604020202020204" pitchFamily="34" charset="0"/>
              <a:cs typeface="Arial" panose="020B0604020202020204" pitchFamily="34" charset="0"/>
            </a:endParaRPr>
          </a:p>
          <a:p>
            <a:pPr algn="ctr" eaLnBrk="1" hangingPunct="1">
              <a:spcBef>
                <a:spcPct val="0"/>
              </a:spcBef>
              <a:buFontTx/>
              <a:buNone/>
            </a:pPr>
            <a:r>
              <a:rPr lang="de-DE" sz="1662" b="1" dirty="0" smtClean="0">
                <a:latin typeface="Arial" panose="020B0604020202020204" pitchFamily="34" charset="0"/>
                <a:cs typeface="Arial" panose="020B0604020202020204" pitchFamily="34" charset="0"/>
              </a:rPr>
              <a:t>European </a:t>
            </a:r>
            <a:r>
              <a:rPr lang="de-DE" sz="1662" b="1" dirty="0" err="1">
                <a:latin typeface="Arial" panose="020B0604020202020204" pitchFamily="34" charset="0"/>
                <a:cs typeface="Arial" panose="020B0604020202020204" pitchFamily="34" charset="0"/>
              </a:rPr>
              <a:t>Energy</a:t>
            </a:r>
            <a:r>
              <a:rPr lang="de-DE" sz="1662" b="1" dirty="0">
                <a:latin typeface="Arial" panose="020B0604020202020204" pitchFamily="34" charset="0"/>
                <a:cs typeface="Arial" panose="020B0604020202020204" pitchFamily="34" charset="0"/>
              </a:rPr>
              <a:t> </a:t>
            </a:r>
            <a:r>
              <a:rPr lang="de-DE" sz="1662" b="1" dirty="0" err="1" smtClean="0">
                <a:latin typeface="Arial" panose="020B0604020202020204" pitchFamily="34" charset="0"/>
                <a:cs typeface="Arial" panose="020B0604020202020204" pitchFamily="34" charset="0"/>
              </a:rPr>
              <a:t>Polica</a:t>
            </a:r>
            <a:endParaRPr lang="de-DE" sz="1662" b="1" dirty="0">
              <a:latin typeface="Arial" panose="020B0604020202020204" pitchFamily="34" charset="0"/>
              <a:cs typeface="Arial" panose="020B0604020202020204" pitchFamily="34" charset="0"/>
            </a:endParaRPr>
          </a:p>
          <a:p>
            <a:pPr algn="ctr" eaLnBrk="1" hangingPunct="1">
              <a:spcBef>
                <a:spcPct val="0"/>
              </a:spcBef>
              <a:buFontTx/>
              <a:buNone/>
            </a:pPr>
            <a:endParaRPr lang="de-DE" sz="1108" b="1" dirty="0">
              <a:latin typeface="Arial" panose="020B0604020202020204" pitchFamily="34" charset="0"/>
              <a:cs typeface="Arial" panose="020B0604020202020204" pitchFamily="34" charset="0"/>
            </a:endParaRP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081" y="4856785"/>
            <a:ext cx="2628900" cy="1477108"/>
          </a:xfrm>
          <a:prstGeom prst="rect">
            <a:avLst/>
          </a:prstGeom>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3050" y="4856784"/>
            <a:ext cx="2628900" cy="1477108"/>
          </a:xfrm>
          <a:prstGeom prst="rect">
            <a:avLst/>
          </a:prstGeom>
        </p:spPr>
      </p:pic>
      <p:sp>
        <p:nvSpPr>
          <p:cNvPr id="9" name="Text Box 27"/>
          <p:cNvSpPr txBox="1">
            <a:spLocks noChangeArrowheads="1"/>
          </p:cNvSpPr>
          <p:nvPr/>
        </p:nvSpPr>
        <p:spPr bwMode="auto">
          <a:xfrm>
            <a:off x="4502197" y="1859323"/>
            <a:ext cx="5878506" cy="3160096"/>
          </a:xfrm>
          <a:prstGeom prst="rect">
            <a:avLst/>
          </a:prstGeom>
          <a:solidFill>
            <a:srgbClr val="00B050"/>
          </a:solidFill>
          <a:ln/>
          <a:extLst/>
        </p:spPr>
        <p:style>
          <a:lnRef idx="0">
            <a:schemeClr val="accent4"/>
          </a:lnRef>
          <a:fillRef idx="3">
            <a:schemeClr val="accent4"/>
          </a:fillRef>
          <a:effectRef idx="3">
            <a:schemeClr val="accent4"/>
          </a:effectRef>
          <a:fontRef idx="minor">
            <a:schemeClr val="lt1"/>
          </a:fontRef>
        </p:style>
        <p:txBody>
          <a:bodyPr wrap="square">
            <a:spAutoFit/>
          </a:bodyP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r>
              <a:rPr lang="de-DE" sz="2215" dirty="0">
                <a:latin typeface="Arial" panose="020B0604020202020204" pitchFamily="34" charset="0"/>
                <a:cs typeface="Arial" panose="020B0604020202020204" pitchFamily="34" charset="0"/>
              </a:rPr>
              <a:t>Investments in (i.e.):</a:t>
            </a:r>
          </a:p>
          <a:p>
            <a:pPr eaLnBrk="1" hangingPunct="1"/>
            <a:endParaRPr lang="de-DE" sz="2215" dirty="0">
              <a:latin typeface="Arial" panose="020B0604020202020204" pitchFamily="34" charset="0"/>
              <a:cs typeface="Arial" panose="020B0604020202020204" pitchFamily="34" charset="0"/>
            </a:endParaRPr>
          </a:p>
          <a:p>
            <a:pPr marL="316531" indent="-316531">
              <a:buFont typeface="Wingdings" panose="05000000000000000000" pitchFamily="2" charset="2"/>
              <a:buChar char="§"/>
            </a:pPr>
            <a:r>
              <a:rPr lang="en-GB" sz="2215" dirty="0">
                <a:latin typeface="Arial" panose="020B0604020202020204" pitchFamily="34" charset="0"/>
                <a:cs typeface="Arial" panose="020B0604020202020204" pitchFamily="34" charset="0"/>
              </a:rPr>
              <a:t>Renewable energy </a:t>
            </a:r>
          </a:p>
          <a:p>
            <a:pPr marL="316531" indent="-316531">
              <a:buFont typeface="Wingdings" panose="05000000000000000000" pitchFamily="2" charset="2"/>
              <a:buChar char="§"/>
            </a:pPr>
            <a:r>
              <a:rPr lang="en-GB" sz="2215" dirty="0">
                <a:latin typeface="Arial" panose="020B0604020202020204" pitchFamily="34" charset="0"/>
                <a:cs typeface="Arial" panose="020B0604020202020204" pitchFamily="34" charset="0"/>
              </a:rPr>
              <a:t>New grids </a:t>
            </a:r>
          </a:p>
          <a:p>
            <a:pPr marL="316531" indent="-316531">
              <a:buFont typeface="Wingdings" panose="05000000000000000000" pitchFamily="2" charset="2"/>
              <a:buChar char="§"/>
            </a:pPr>
            <a:r>
              <a:rPr lang="en-GB" sz="2215" dirty="0">
                <a:latin typeface="Arial" panose="020B0604020202020204" pitchFamily="34" charset="0"/>
                <a:cs typeface="Arial" panose="020B0604020202020204" pitchFamily="34" charset="0"/>
              </a:rPr>
              <a:t>Decentralised combined heat and power plants</a:t>
            </a:r>
          </a:p>
          <a:p>
            <a:pPr marL="316531" indent="-316531">
              <a:buFont typeface="Wingdings" panose="05000000000000000000" pitchFamily="2" charset="2"/>
              <a:buChar char="§"/>
            </a:pPr>
            <a:r>
              <a:rPr lang="en-GB" sz="2215" dirty="0">
                <a:latin typeface="Arial" panose="020B0604020202020204" pitchFamily="34" charset="0"/>
                <a:cs typeface="Arial" panose="020B0604020202020204" pitchFamily="34" charset="0"/>
              </a:rPr>
              <a:t>Renovation of buildings in terms of energy efficiency</a:t>
            </a:r>
          </a:p>
          <a:p>
            <a:pPr marL="316531" indent="-316531">
              <a:buFont typeface="Wingdings" panose="05000000000000000000" pitchFamily="2" charset="2"/>
              <a:buChar char="§"/>
            </a:pPr>
            <a:r>
              <a:rPr lang="en-GB" sz="2215" dirty="0">
                <a:latin typeface="Arial" panose="020B0604020202020204" pitchFamily="34" charset="0"/>
                <a:cs typeface="Arial" panose="020B0604020202020204" pitchFamily="34" charset="0"/>
              </a:rPr>
              <a:t>Services and Education in those fields</a:t>
            </a:r>
          </a:p>
        </p:txBody>
      </p:sp>
      <p:sp>
        <p:nvSpPr>
          <p:cNvPr id="11" name="Pfeil nach rechts 10"/>
          <p:cNvSpPr/>
          <p:nvPr/>
        </p:nvSpPr>
        <p:spPr>
          <a:xfrm>
            <a:off x="3908636" y="2880019"/>
            <a:ext cx="535561" cy="447353"/>
          </a:xfrm>
          <a:prstGeom prst="rightArrow">
            <a:avLst/>
          </a:prstGeom>
          <a:solidFill>
            <a:srgbClr val="0066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a:p>
        </p:txBody>
      </p:sp>
      <p:pic>
        <p:nvPicPr>
          <p:cNvPr id="10" name="Picture 6" descr="http://www.etuc.org/IMG/jpg/new_path_europe_EN.png"/>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8903631" y="1871126"/>
            <a:ext cx="1477072" cy="142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ußzeilenplatzhalter 3"/>
          <p:cNvSpPr txBox="1">
            <a:spLocks/>
          </p:cNvSpPr>
          <p:nvPr/>
        </p:nvSpPr>
        <p:spPr>
          <a:xfrm>
            <a:off x="457881" y="6597350"/>
            <a:ext cx="6984000" cy="260649"/>
          </a:xfrm>
          <a:prstGeom prst="rect">
            <a:avLst/>
          </a:prstGeom>
        </p:spPr>
        <p:txBody>
          <a:bodyPr vert="horz" lIns="0" tIns="0" rIns="0" bIns="0" rtlCol="0" anchor="ctr"/>
          <a:lstStyle>
            <a:defPPr>
              <a:defRPr lang="de-DE"/>
            </a:defPPr>
            <a:lvl1pPr marL="0" algn="l" defTabSz="914400" rtl="0" eaLnBrk="1" latinLnBrk="0" hangingPunct="1">
              <a:defRPr sz="10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smtClean="0"/>
              <a:t>Reiner Hoffmann, VB05, Mitglied des Geschäftsführenden Bundesvorstandes, 11.04.2014</a:t>
            </a:r>
            <a:endParaRPr lang="de-DE" sz="1000" dirty="0"/>
          </a:p>
        </p:txBody>
      </p:sp>
    </p:spTree>
    <p:extLst>
      <p:ext uri="{BB962C8B-B14F-4D97-AF65-F5344CB8AC3E}">
        <p14:creationId xmlns:p14="http://schemas.microsoft.com/office/powerpoint/2010/main" val="8256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a:xfrm>
            <a:off x="1981881" y="6353632"/>
            <a:ext cx="6984000" cy="329761"/>
          </a:xfrm>
        </p:spPr>
        <p:txBody>
          <a:bodyPr/>
          <a:lstStyle/>
          <a:p>
            <a:pPr>
              <a:defRPr/>
            </a:pPr>
            <a:r>
              <a:rPr lang="de-DE" dirty="0" smtClean="0">
                <a:latin typeface="Arial" panose="020B0604020202020204" pitchFamily="34" charset="0"/>
                <a:cs typeface="Arial" panose="020B0604020202020204" pitchFamily="34" charset="0"/>
              </a:rPr>
              <a:t>DGB </a:t>
            </a:r>
            <a:r>
              <a:rPr lang="de-DE" dirty="0" err="1" smtClean="0">
                <a:latin typeface="Arial" panose="020B0604020202020204" pitchFamily="34" charset="0"/>
                <a:cs typeface="Arial" panose="020B0604020202020204" pitchFamily="34" charset="0"/>
              </a:rPr>
              <a:t>Economic</a:t>
            </a:r>
            <a:r>
              <a:rPr lang="de-DE" dirty="0" smtClean="0">
                <a:latin typeface="Arial" panose="020B0604020202020204" pitchFamily="34" charset="0"/>
                <a:cs typeface="Arial" panose="020B0604020202020204" pitchFamily="34" charset="0"/>
              </a:rPr>
              <a:t> Department	</a:t>
            </a:r>
            <a:endParaRPr lang="de-DE" dirty="0">
              <a:latin typeface="Arial" panose="020B0604020202020204" pitchFamily="34" charset="0"/>
              <a:cs typeface="Arial" panose="020B0604020202020204" pitchFamily="34" charset="0"/>
            </a:endParaRPr>
          </a:p>
        </p:txBody>
      </p:sp>
      <p:sp>
        <p:nvSpPr>
          <p:cNvPr id="3" name="Rectangle 2"/>
          <p:cNvSpPr>
            <a:spLocks noChangeArrowheads="1"/>
          </p:cNvSpPr>
          <p:nvPr/>
        </p:nvSpPr>
        <p:spPr bwMode="auto">
          <a:xfrm>
            <a:off x="1444853" y="580772"/>
            <a:ext cx="6202973" cy="112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spcBef>
                <a:spcPct val="20000"/>
              </a:spcBef>
              <a:buChar char="•"/>
              <a:defRPr>
                <a:solidFill>
                  <a:schemeClr val="tx1"/>
                </a:solidFill>
                <a:latin typeface="DGB" panose="020B0406020204020204" pitchFamily="34" charset="0"/>
                <a:cs typeface="Times New Roman" panose="02020603050405020304" pitchFamily="18" charset="0"/>
              </a:defRPr>
            </a:lvl1pPr>
            <a:lvl2pPr marL="742950" indent="-285750">
              <a:spcBef>
                <a:spcPct val="20000"/>
              </a:spcBef>
              <a:buChar char="–"/>
              <a:defRPr>
                <a:solidFill>
                  <a:schemeClr val="tx1"/>
                </a:solidFill>
                <a:latin typeface="DGB" panose="020B0406020204020204" pitchFamily="34" charset="0"/>
                <a:cs typeface="Times New Roman" panose="02020603050405020304" pitchFamily="18" charset="0"/>
              </a:defRPr>
            </a:lvl2pPr>
            <a:lvl3pPr marL="1143000" indent="-228600">
              <a:spcBef>
                <a:spcPct val="20000"/>
              </a:spcBef>
              <a:buChar char="•"/>
              <a:defRPr>
                <a:solidFill>
                  <a:schemeClr val="tx1"/>
                </a:solidFill>
                <a:latin typeface="DGB" panose="020B0406020204020204" pitchFamily="34" charset="0"/>
                <a:cs typeface="Times New Roman" panose="02020603050405020304" pitchFamily="18" charset="0"/>
              </a:defRPr>
            </a:lvl3pPr>
            <a:lvl4pPr marL="1600200" indent="-228600">
              <a:spcBef>
                <a:spcPct val="20000"/>
              </a:spcBef>
              <a:buChar char="–"/>
              <a:defRPr>
                <a:solidFill>
                  <a:schemeClr val="tx1"/>
                </a:solidFill>
                <a:latin typeface="DGB" panose="020B0406020204020204" pitchFamily="34" charset="0"/>
                <a:cs typeface="Times New Roman" panose="02020603050405020304" pitchFamily="18" charset="0"/>
              </a:defRPr>
            </a:lvl4pPr>
            <a:lvl5pPr marL="2057400" indent="-228600">
              <a:spcBef>
                <a:spcPct val="20000"/>
              </a:spcBef>
              <a:buChar char="»"/>
              <a:defRPr>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9pPr>
          </a:lstStyle>
          <a:p>
            <a:pPr eaLnBrk="1" hangingPunct="1">
              <a:lnSpc>
                <a:spcPct val="80000"/>
              </a:lnSpc>
              <a:spcBef>
                <a:spcPct val="0"/>
              </a:spcBef>
              <a:buFontTx/>
              <a:buNone/>
            </a:pPr>
            <a:r>
              <a:rPr lang="en-GB" sz="3323" dirty="0">
                <a:solidFill>
                  <a:schemeClr val="bg1"/>
                </a:solidFill>
                <a:latin typeface="Arial" panose="020B0604020202020204" pitchFamily="34" charset="0"/>
                <a:cs typeface="Arial" panose="020B0604020202020204" pitchFamily="34" charset="0"/>
              </a:rPr>
              <a:t>Key aspects of </a:t>
            </a:r>
            <a:r>
              <a:rPr lang="en-GB" sz="3323" dirty="0" smtClean="0">
                <a:solidFill>
                  <a:schemeClr val="bg1"/>
                </a:solidFill>
                <a:latin typeface="Arial" panose="020B0604020202020204" pitchFamily="34" charset="0"/>
                <a:cs typeface="Arial" panose="020B0604020202020204" pitchFamily="34" charset="0"/>
              </a:rPr>
              <a:t>Investment </a:t>
            </a:r>
            <a:r>
              <a:rPr lang="en-GB" sz="3323" dirty="0">
                <a:solidFill>
                  <a:schemeClr val="bg1"/>
                </a:solidFill>
                <a:latin typeface="Arial" panose="020B0604020202020204" pitchFamily="34" charset="0"/>
                <a:cs typeface="Arial" panose="020B0604020202020204" pitchFamily="34" charset="0"/>
              </a:rPr>
              <a:t>Plan</a:t>
            </a:r>
          </a:p>
          <a:p>
            <a:pPr eaLnBrk="1" hangingPunct="1">
              <a:lnSpc>
                <a:spcPct val="80000"/>
              </a:lnSpc>
              <a:spcBef>
                <a:spcPct val="0"/>
              </a:spcBef>
              <a:buFontTx/>
              <a:buNone/>
            </a:pPr>
            <a:r>
              <a:rPr lang="en-GB" sz="2954" dirty="0">
                <a:solidFill>
                  <a:schemeClr val="bg1"/>
                </a:solidFill>
                <a:latin typeface="Arial" panose="020B0604020202020204" pitchFamily="34" charset="0"/>
                <a:cs typeface="Arial" panose="020B0604020202020204" pitchFamily="34" charset="0"/>
              </a:rPr>
              <a:t>Transport Infrastructure</a:t>
            </a:r>
            <a:r>
              <a:rPr lang="en-GB" sz="3323" dirty="0">
                <a:solidFill>
                  <a:schemeClr val="bg1"/>
                </a:solidFill>
                <a:latin typeface="Arial" panose="020B0604020202020204" pitchFamily="34" charset="0"/>
                <a:cs typeface="Arial" panose="020B0604020202020204" pitchFamily="34" charset="0"/>
              </a:rPr>
              <a:t> </a:t>
            </a:r>
            <a:br>
              <a:rPr lang="en-GB" sz="3323" dirty="0">
                <a:solidFill>
                  <a:schemeClr val="bg1"/>
                </a:solidFill>
                <a:latin typeface="Arial" panose="020B0604020202020204" pitchFamily="34" charset="0"/>
                <a:cs typeface="Arial" panose="020B0604020202020204" pitchFamily="34" charset="0"/>
              </a:rPr>
            </a:br>
            <a:endParaRPr lang="en-GB" sz="3323" dirty="0">
              <a:solidFill>
                <a:schemeClr val="bg1"/>
              </a:solidFill>
              <a:latin typeface="Arial" panose="020B0604020202020204" pitchFamily="34" charset="0"/>
              <a:cs typeface="Arial" panose="020B0604020202020204" pitchFamily="34" charset="0"/>
            </a:endParaRPr>
          </a:p>
        </p:txBody>
      </p:sp>
      <p:sp>
        <p:nvSpPr>
          <p:cNvPr id="4" name="Text Box 13"/>
          <p:cNvSpPr txBox="1">
            <a:spLocks noChangeArrowheads="1"/>
          </p:cNvSpPr>
          <p:nvPr/>
        </p:nvSpPr>
        <p:spPr bwMode="auto">
          <a:xfrm>
            <a:off x="1642199" y="2920244"/>
            <a:ext cx="2301416" cy="767324"/>
          </a:xfrm>
          <a:prstGeom prst="rect">
            <a:avLst/>
          </a:prstGeom>
          <a:solidFill>
            <a:srgbClr val="002060"/>
          </a:solidFill>
          <a:ln>
            <a:headEnd/>
            <a:tailEnd/>
          </a:ln>
        </p:spPr>
        <p:style>
          <a:lnRef idx="0">
            <a:schemeClr val="accent5"/>
          </a:lnRef>
          <a:fillRef idx="3">
            <a:schemeClr val="accent5"/>
          </a:fillRef>
          <a:effectRef idx="3">
            <a:schemeClr val="accent5"/>
          </a:effectRef>
          <a:fontRef idx="minor">
            <a:schemeClr val="lt1"/>
          </a:fontRef>
        </p:style>
        <p:txBody>
          <a:bodyPr/>
          <a:lstStyle>
            <a:lvl1pPr>
              <a:spcBef>
                <a:spcPct val="20000"/>
              </a:spcBef>
              <a:buChar char="•"/>
              <a:defRPr>
                <a:solidFill>
                  <a:schemeClr val="tx1"/>
                </a:solidFill>
                <a:latin typeface="DGB" panose="020B0406020204020204" pitchFamily="34" charset="0"/>
                <a:cs typeface="Times New Roman" panose="02020603050405020304" pitchFamily="18" charset="0"/>
              </a:defRPr>
            </a:lvl1pPr>
            <a:lvl2pPr marL="742950" indent="-285750">
              <a:spcBef>
                <a:spcPct val="20000"/>
              </a:spcBef>
              <a:buChar char="–"/>
              <a:defRPr>
                <a:solidFill>
                  <a:schemeClr val="tx1"/>
                </a:solidFill>
                <a:latin typeface="DGB" panose="020B0406020204020204" pitchFamily="34" charset="0"/>
                <a:cs typeface="Times New Roman" panose="02020603050405020304" pitchFamily="18" charset="0"/>
              </a:defRPr>
            </a:lvl2pPr>
            <a:lvl3pPr marL="1143000" indent="-228600">
              <a:spcBef>
                <a:spcPct val="20000"/>
              </a:spcBef>
              <a:buChar char="•"/>
              <a:defRPr>
                <a:solidFill>
                  <a:schemeClr val="tx1"/>
                </a:solidFill>
                <a:latin typeface="DGB" panose="020B0406020204020204" pitchFamily="34" charset="0"/>
                <a:cs typeface="Times New Roman" panose="02020603050405020304" pitchFamily="18" charset="0"/>
              </a:defRPr>
            </a:lvl3pPr>
            <a:lvl4pPr marL="1600200" indent="-228600">
              <a:spcBef>
                <a:spcPct val="20000"/>
              </a:spcBef>
              <a:buChar char="–"/>
              <a:defRPr>
                <a:solidFill>
                  <a:schemeClr val="tx1"/>
                </a:solidFill>
                <a:latin typeface="DGB" panose="020B0406020204020204" pitchFamily="34" charset="0"/>
                <a:cs typeface="Times New Roman" panose="02020603050405020304" pitchFamily="18" charset="0"/>
              </a:defRPr>
            </a:lvl4pPr>
            <a:lvl5pPr marL="2057400" indent="-228600">
              <a:spcBef>
                <a:spcPct val="20000"/>
              </a:spcBef>
              <a:buChar char="»"/>
              <a:defRPr>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9pPr>
          </a:lstStyle>
          <a:p>
            <a:pPr algn="ctr" eaLnBrk="1" hangingPunct="1">
              <a:spcBef>
                <a:spcPct val="0"/>
              </a:spcBef>
              <a:buFontTx/>
              <a:buNone/>
            </a:pPr>
            <a:r>
              <a:rPr lang="de-DE" sz="1662" b="1" dirty="0" smtClean="0">
                <a:solidFill>
                  <a:srgbClr val="FFFFFF"/>
                </a:solidFill>
                <a:latin typeface="Arial" panose="020B0604020202020204" pitchFamily="34" charset="0"/>
                <a:cs typeface="Arial" panose="020B0604020202020204" pitchFamily="34" charset="0"/>
              </a:rPr>
              <a:t>Transport </a:t>
            </a:r>
            <a:r>
              <a:rPr lang="de-DE" sz="1662" b="1" dirty="0">
                <a:solidFill>
                  <a:srgbClr val="FFFFFF"/>
                </a:solidFill>
                <a:latin typeface="Arial" panose="020B0604020202020204" pitchFamily="34" charset="0"/>
                <a:cs typeface="Arial" panose="020B0604020202020204" pitchFamily="34" charset="0"/>
              </a:rPr>
              <a:t>Infrastructure</a:t>
            </a:r>
          </a:p>
          <a:p>
            <a:pPr algn="ctr" eaLnBrk="1" hangingPunct="1">
              <a:spcBef>
                <a:spcPct val="0"/>
              </a:spcBef>
              <a:buFontTx/>
              <a:buNone/>
            </a:pPr>
            <a:endParaRPr lang="de-DE" sz="1108" dirty="0">
              <a:solidFill>
                <a:srgbClr val="FFFFFF"/>
              </a:solidFill>
              <a:latin typeface="Arial" panose="020B0604020202020204" pitchFamily="34" charset="0"/>
              <a:cs typeface="Arial" panose="020B0604020202020204" pitchFamily="34" charset="0"/>
            </a:endParaRPr>
          </a:p>
        </p:txBody>
      </p:sp>
      <p:sp>
        <p:nvSpPr>
          <p:cNvPr id="5" name="Text Box 28"/>
          <p:cNvSpPr txBox="1">
            <a:spLocks noChangeArrowheads="1"/>
          </p:cNvSpPr>
          <p:nvPr/>
        </p:nvSpPr>
        <p:spPr bwMode="auto">
          <a:xfrm>
            <a:off x="4546340" y="1780358"/>
            <a:ext cx="5535462" cy="3500958"/>
          </a:xfrm>
          <a:prstGeom prst="rect">
            <a:avLst/>
          </a:prstGeom>
          <a:solidFill>
            <a:srgbClr val="002060"/>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r>
              <a:rPr lang="de-DE" sz="2215" dirty="0">
                <a:solidFill>
                  <a:schemeClr val="bg1"/>
                </a:solidFill>
                <a:latin typeface="Arial" panose="020B0604020202020204" pitchFamily="34" charset="0"/>
                <a:cs typeface="Arial" panose="020B0604020202020204" pitchFamily="34" charset="0"/>
              </a:rPr>
              <a:t>Investments in (i.e.):</a:t>
            </a:r>
          </a:p>
          <a:p>
            <a:pPr marL="316531" indent="-316531">
              <a:buFont typeface="Wingdings" panose="05000000000000000000" pitchFamily="2" charset="2"/>
              <a:buChar char="§"/>
            </a:pPr>
            <a:endParaRPr lang="de-DE" sz="2215" dirty="0">
              <a:solidFill>
                <a:schemeClr val="bg1"/>
              </a:solidFill>
              <a:latin typeface="Arial" panose="020B0604020202020204" pitchFamily="34" charset="0"/>
              <a:cs typeface="Arial" panose="020B0604020202020204" pitchFamily="34" charset="0"/>
            </a:endParaRPr>
          </a:p>
          <a:p>
            <a:pPr marL="316531" indent="-316531">
              <a:buFont typeface="Wingdings" panose="05000000000000000000" pitchFamily="2" charset="2"/>
              <a:buChar char="§"/>
            </a:pPr>
            <a:r>
              <a:rPr lang="en-GB" sz="2215" dirty="0">
                <a:solidFill>
                  <a:schemeClr val="bg1"/>
                </a:solidFill>
                <a:latin typeface="Arial" panose="020B0604020202020204" pitchFamily="34" charset="0"/>
                <a:cs typeface="Arial" panose="020B0604020202020204" pitchFamily="34" charset="0"/>
              </a:rPr>
              <a:t>Socially, environmentally sustainable transport systems</a:t>
            </a:r>
          </a:p>
          <a:p>
            <a:pPr marL="316531" indent="-316531">
              <a:buFont typeface="Wingdings" panose="05000000000000000000" pitchFamily="2" charset="2"/>
              <a:buChar char="§"/>
            </a:pPr>
            <a:r>
              <a:rPr lang="en-GB" sz="2215" dirty="0">
                <a:solidFill>
                  <a:schemeClr val="bg1"/>
                </a:solidFill>
                <a:latin typeface="Arial" panose="020B0604020202020204" pitchFamily="34" charset="0"/>
                <a:cs typeface="Arial" panose="020B0604020202020204" pitchFamily="34" charset="0"/>
              </a:rPr>
              <a:t>Smart mobility concept</a:t>
            </a:r>
          </a:p>
          <a:p>
            <a:pPr marL="316531" indent="-316531">
              <a:buFont typeface="Wingdings" panose="05000000000000000000" pitchFamily="2" charset="2"/>
              <a:buChar char="§"/>
            </a:pPr>
            <a:r>
              <a:rPr lang="en-GB" sz="2215" dirty="0">
                <a:solidFill>
                  <a:schemeClr val="bg1"/>
                </a:solidFill>
                <a:latin typeface="Arial" panose="020B0604020202020204" pitchFamily="34" charset="0"/>
                <a:cs typeface="Arial" panose="020B0604020202020204" pitchFamily="34" charset="0"/>
              </a:rPr>
              <a:t>Insufficient infrastructure</a:t>
            </a:r>
          </a:p>
          <a:p>
            <a:pPr marL="316531" indent="-316531">
              <a:buFont typeface="Wingdings" panose="05000000000000000000" pitchFamily="2" charset="2"/>
              <a:buChar char="§"/>
            </a:pPr>
            <a:r>
              <a:rPr lang="en-GB" sz="2215" dirty="0">
                <a:solidFill>
                  <a:schemeClr val="bg1"/>
                </a:solidFill>
                <a:latin typeface="Arial" panose="020B0604020202020204" pitchFamily="34" charset="0"/>
                <a:cs typeface="Arial" panose="020B0604020202020204" pitchFamily="34" charset="0"/>
              </a:rPr>
              <a:t>Germany needs for renewal in municipal transport infrastructures (local public transport and for railways, roads, bridges and tunnels)</a:t>
            </a:r>
          </a:p>
        </p:txBody>
      </p:sp>
      <p:sp>
        <p:nvSpPr>
          <p:cNvPr id="6" name="Pfeil nach rechts 5"/>
          <p:cNvSpPr/>
          <p:nvPr/>
        </p:nvSpPr>
        <p:spPr>
          <a:xfrm>
            <a:off x="3989086" y="3080230"/>
            <a:ext cx="535561" cy="447353"/>
          </a:xfrm>
          <a:prstGeom prst="rightArrow">
            <a:avLst/>
          </a:prstGeom>
          <a:solidFill>
            <a:srgbClr val="0066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8093" y="5286695"/>
            <a:ext cx="2013841" cy="1061795"/>
          </a:xfrm>
          <a:prstGeom prst="rect">
            <a:avLst/>
          </a:prstGeom>
        </p:spPr>
      </p:pic>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199" y="3838182"/>
            <a:ext cx="2317159" cy="2498419"/>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567" y="5274806"/>
            <a:ext cx="2424567" cy="1078826"/>
          </a:xfrm>
          <a:prstGeom prst="rect">
            <a:avLst/>
          </a:prstGeom>
        </p:spPr>
      </p:pic>
      <p:pic>
        <p:nvPicPr>
          <p:cNvPr id="12" name="Grafi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9085" y="5274806"/>
            <a:ext cx="2094635" cy="1078826"/>
          </a:xfrm>
          <a:prstGeom prst="rect">
            <a:avLst/>
          </a:prstGeom>
        </p:spPr>
      </p:pic>
      <p:pic>
        <p:nvPicPr>
          <p:cNvPr id="13" name="Picture 6" descr="http://www.etuc.org/IMG/jpg/new_path_europe_EN.png"/>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10155142" y="1870233"/>
            <a:ext cx="17145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ußzeilenplatzhalter 3"/>
          <p:cNvSpPr txBox="1">
            <a:spLocks/>
          </p:cNvSpPr>
          <p:nvPr/>
        </p:nvSpPr>
        <p:spPr>
          <a:xfrm>
            <a:off x="457881" y="6597350"/>
            <a:ext cx="6984000" cy="260649"/>
          </a:xfrm>
          <a:prstGeom prst="rect">
            <a:avLst/>
          </a:prstGeom>
        </p:spPr>
        <p:txBody>
          <a:bodyPr vert="horz" lIns="0" tIns="0" rIns="0" bIns="0" rtlCol="0" anchor="ctr"/>
          <a:lstStyle>
            <a:defPPr>
              <a:defRPr lang="de-DE"/>
            </a:defPPr>
            <a:lvl1pPr marL="0" algn="l" defTabSz="914400" rtl="0" eaLnBrk="1" latinLnBrk="0" hangingPunct="1">
              <a:defRPr sz="10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smtClean="0"/>
              <a:t>Reiner Hoffmann, VB05, Mitglied des Geschäftsführenden Bundesvorstandes, 11.04.2014</a:t>
            </a:r>
            <a:endParaRPr lang="de-DE" sz="1000" dirty="0"/>
          </a:p>
        </p:txBody>
      </p:sp>
    </p:spTree>
    <p:extLst>
      <p:ext uri="{BB962C8B-B14F-4D97-AF65-F5344CB8AC3E}">
        <p14:creationId xmlns:p14="http://schemas.microsoft.com/office/powerpoint/2010/main" val="231106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a:xfrm>
            <a:off x="1963863" y="6374300"/>
            <a:ext cx="7002018" cy="219930"/>
          </a:xfrm>
        </p:spPr>
        <p:txBody>
          <a:bodyPr/>
          <a:lstStyle/>
          <a:p>
            <a:pPr>
              <a:defRPr/>
            </a:pPr>
            <a:r>
              <a:rPr lang="de-DE" dirty="0" smtClean="0">
                <a:latin typeface="Arial" panose="020B0604020202020204" pitchFamily="34" charset="0"/>
                <a:cs typeface="Arial" panose="020B0604020202020204" pitchFamily="34" charset="0"/>
              </a:rPr>
              <a:t>DGB </a:t>
            </a:r>
            <a:r>
              <a:rPr lang="de-DE" dirty="0" err="1" smtClean="0">
                <a:latin typeface="Arial" panose="020B0604020202020204" pitchFamily="34" charset="0"/>
                <a:cs typeface="Arial" panose="020B0604020202020204" pitchFamily="34" charset="0"/>
              </a:rPr>
              <a:t>Economic</a:t>
            </a:r>
            <a:r>
              <a:rPr lang="de-DE" dirty="0" smtClean="0">
                <a:latin typeface="Arial" panose="020B0604020202020204" pitchFamily="34" charset="0"/>
                <a:cs typeface="Arial" panose="020B0604020202020204" pitchFamily="34" charset="0"/>
              </a:rPr>
              <a:t> Department	</a:t>
            </a:r>
            <a:endParaRPr lang="de-DE" dirty="0">
              <a:latin typeface="Arial" panose="020B0604020202020204" pitchFamily="34" charset="0"/>
              <a:cs typeface="Arial" panose="020B0604020202020204" pitchFamily="34" charset="0"/>
            </a:endParaRPr>
          </a:p>
        </p:txBody>
      </p:sp>
      <p:sp>
        <p:nvSpPr>
          <p:cNvPr id="4" name="Rectangle 2"/>
          <p:cNvSpPr>
            <a:spLocks noChangeArrowheads="1"/>
          </p:cNvSpPr>
          <p:nvPr/>
        </p:nvSpPr>
        <p:spPr bwMode="auto">
          <a:xfrm>
            <a:off x="2219074" y="526668"/>
            <a:ext cx="7032619" cy="112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spcBef>
                <a:spcPct val="20000"/>
              </a:spcBef>
              <a:buChar char="•"/>
              <a:defRPr>
                <a:solidFill>
                  <a:schemeClr val="tx1"/>
                </a:solidFill>
                <a:latin typeface="DGB" panose="020B0406020204020204" pitchFamily="34" charset="0"/>
                <a:cs typeface="Times New Roman" panose="02020603050405020304" pitchFamily="18" charset="0"/>
              </a:defRPr>
            </a:lvl1pPr>
            <a:lvl2pPr marL="742950" indent="-285750">
              <a:spcBef>
                <a:spcPct val="20000"/>
              </a:spcBef>
              <a:buChar char="–"/>
              <a:defRPr>
                <a:solidFill>
                  <a:schemeClr val="tx1"/>
                </a:solidFill>
                <a:latin typeface="DGB" panose="020B0406020204020204" pitchFamily="34" charset="0"/>
                <a:cs typeface="Times New Roman" panose="02020603050405020304" pitchFamily="18" charset="0"/>
              </a:defRPr>
            </a:lvl2pPr>
            <a:lvl3pPr marL="1143000" indent="-228600">
              <a:spcBef>
                <a:spcPct val="20000"/>
              </a:spcBef>
              <a:buChar char="•"/>
              <a:defRPr>
                <a:solidFill>
                  <a:schemeClr val="tx1"/>
                </a:solidFill>
                <a:latin typeface="DGB" panose="020B0406020204020204" pitchFamily="34" charset="0"/>
                <a:cs typeface="Times New Roman" panose="02020603050405020304" pitchFamily="18" charset="0"/>
              </a:defRPr>
            </a:lvl3pPr>
            <a:lvl4pPr marL="1600200" indent="-228600">
              <a:spcBef>
                <a:spcPct val="20000"/>
              </a:spcBef>
              <a:buChar char="–"/>
              <a:defRPr>
                <a:solidFill>
                  <a:schemeClr val="tx1"/>
                </a:solidFill>
                <a:latin typeface="DGB" panose="020B0406020204020204" pitchFamily="34" charset="0"/>
                <a:cs typeface="Times New Roman" panose="02020603050405020304" pitchFamily="18" charset="0"/>
              </a:defRPr>
            </a:lvl4pPr>
            <a:lvl5pPr marL="2057400" indent="-228600">
              <a:spcBef>
                <a:spcPct val="20000"/>
              </a:spcBef>
              <a:buChar char="»"/>
              <a:defRPr>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9pPr>
          </a:lstStyle>
          <a:p>
            <a:pPr eaLnBrk="1" hangingPunct="1">
              <a:lnSpc>
                <a:spcPct val="80000"/>
              </a:lnSpc>
              <a:spcBef>
                <a:spcPct val="0"/>
              </a:spcBef>
              <a:buFontTx/>
              <a:buNone/>
            </a:pPr>
            <a:r>
              <a:rPr lang="en-GB" sz="3323" dirty="0">
                <a:solidFill>
                  <a:schemeClr val="bg1"/>
                </a:solidFill>
                <a:latin typeface="Arial" panose="020B0604020202020204" pitchFamily="34" charset="0"/>
                <a:cs typeface="Arial" panose="020B0604020202020204" pitchFamily="34" charset="0"/>
              </a:rPr>
              <a:t>Key aspects of </a:t>
            </a:r>
            <a:r>
              <a:rPr lang="en-GB" sz="3323" dirty="0" smtClean="0">
                <a:solidFill>
                  <a:schemeClr val="bg1"/>
                </a:solidFill>
                <a:latin typeface="Arial" panose="020B0604020202020204" pitchFamily="34" charset="0"/>
                <a:cs typeface="Arial" panose="020B0604020202020204" pitchFamily="34" charset="0"/>
              </a:rPr>
              <a:t>Investment </a:t>
            </a:r>
            <a:r>
              <a:rPr lang="en-GB" sz="3323" dirty="0">
                <a:solidFill>
                  <a:schemeClr val="bg1"/>
                </a:solidFill>
                <a:latin typeface="Arial" panose="020B0604020202020204" pitchFamily="34" charset="0"/>
                <a:cs typeface="Arial" panose="020B0604020202020204" pitchFamily="34" charset="0"/>
              </a:rPr>
              <a:t>Plan</a:t>
            </a:r>
          </a:p>
          <a:p>
            <a:pPr eaLnBrk="1" hangingPunct="1">
              <a:lnSpc>
                <a:spcPct val="80000"/>
              </a:lnSpc>
              <a:spcBef>
                <a:spcPct val="0"/>
              </a:spcBef>
              <a:buFontTx/>
              <a:buNone/>
            </a:pPr>
            <a:r>
              <a:rPr lang="en-GB" sz="2954" dirty="0">
                <a:solidFill>
                  <a:schemeClr val="bg1"/>
                </a:solidFill>
                <a:latin typeface="Arial" panose="020B0604020202020204" pitchFamily="34" charset="0"/>
                <a:cs typeface="Arial" panose="020B0604020202020204" pitchFamily="34" charset="0"/>
              </a:rPr>
              <a:t>Strengthening Europe´s</a:t>
            </a:r>
            <a:r>
              <a:rPr lang="en-GB" sz="3323" dirty="0">
                <a:solidFill>
                  <a:schemeClr val="bg1"/>
                </a:solidFill>
                <a:latin typeface="Arial" panose="020B0604020202020204" pitchFamily="34" charset="0"/>
                <a:cs typeface="Arial" panose="020B0604020202020204" pitchFamily="34" charset="0"/>
              </a:rPr>
              <a:t> industrial future</a:t>
            </a:r>
            <a:br>
              <a:rPr lang="en-GB" sz="3323" dirty="0">
                <a:solidFill>
                  <a:schemeClr val="bg1"/>
                </a:solidFill>
                <a:latin typeface="Arial" panose="020B0604020202020204" pitchFamily="34" charset="0"/>
                <a:cs typeface="Arial" panose="020B0604020202020204" pitchFamily="34" charset="0"/>
              </a:rPr>
            </a:br>
            <a:endParaRPr lang="en-GB" sz="3323" dirty="0">
              <a:solidFill>
                <a:schemeClr val="bg1"/>
              </a:solidFill>
              <a:latin typeface="Arial" panose="020B0604020202020204" pitchFamily="34" charset="0"/>
              <a:cs typeface="Arial" panose="020B0604020202020204" pitchFamily="34" charset="0"/>
            </a:endParaRPr>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184" y="1885588"/>
            <a:ext cx="1512277" cy="1318846"/>
          </a:xfrm>
          <a:prstGeom prst="rect">
            <a:avLst/>
          </a:prstGeom>
        </p:spPr>
      </p:pic>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2" y="4812933"/>
            <a:ext cx="2611315" cy="1494692"/>
          </a:xfrm>
          <a:prstGeom prst="rect">
            <a:avLst/>
          </a:prstGeom>
        </p:spPr>
      </p:pic>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0301" y="4549164"/>
            <a:ext cx="2215662" cy="1758462"/>
          </a:xfrm>
          <a:prstGeom prst="rect">
            <a:avLst/>
          </a:prstGeom>
        </p:spPr>
      </p:pic>
      <p:pic>
        <p:nvPicPr>
          <p:cNvPr id="11" name="Grafi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1461" y="4697379"/>
            <a:ext cx="2373923" cy="1644162"/>
          </a:xfrm>
          <a:prstGeom prst="rect">
            <a:avLst/>
          </a:prstGeom>
        </p:spPr>
      </p:pic>
      <p:pic>
        <p:nvPicPr>
          <p:cNvPr id="12" name="Grafik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5216" y="4697381"/>
            <a:ext cx="2409092" cy="1610247"/>
          </a:xfrm>
          <a:prstGeom prst="rect">
            <a:avLst/>
          </a:prstGeom>
        </p:spPr>
      </p:pic>
      <p:sp>
        <p:nvSpPr>
          <p:cNvPr id="13" name="Text Box 29"/>
          <p:cNvSpPr txBox="1">
            <a:spLocks noChangeArrowheads="1"/>
          </p:cNvSpPr>
          <p:nvPr/>
        </p:nvSpPr>
        <p:spPr bwMode="auto">
          <a:xfrm>
            <a:off x="4619424" y="2152334"/>
            <a:ext cx="6679872" cy="2478371"/>
          </a:xfrm>
          <a:prstGeom prst="rect">
            <a:avLst/>
          </a:prstGeom>
          <a:solidFill>
            <a:srgbClr val="A3D11A"/>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r>
              <a:rPr lang="de-DE" sz="2215" dirty="0">
                <a:latin typeface="Arial" panose="020B0604020202020204" pitchFamily="34" charset="0"/>
                <a:cs typeface="Arial" panose="020B0604020202020204" pitchFamily="34" charset="0"/>
              </a:rPr>
              <a:t>Investments in (e.g.):</a:t>
            </a:r>
          </a:p>
          <a:p>
            <a:pPr marL="316531" indent="-316531">
              <a:buFont typeface="Wingdings" panose="05000000000000000000" pitchFamily="2" charset="2"/>
              <a:buChar char="§"/>
            </a:pPr>
            <a:endParaRPr lang="de-DE" sz="2215" dirty="0">
              <a:latin typeface="Arial" panose="020B0604020202020204" pitchFamily="34" charset="0"/>
              <a:cs typeface="Arial" panose="020B0604020202020204" pitchFamily="34" charset="0"/>
            </a:endParaRPr>
          </a:p>
          <a:p>
            <a:pPr marL="316531" indent="-316531">
              <a:buFont typeface="Wingdings" panose="05000000000000000000" pitchFamily="2" charset="2"/>
              <a:buChar char="§"/>
            </a:pPr>
            <a:r>
              <a:rPr lang="en-GB" sz="2215" dirty="0">
                <a:latin typeface="Arial" panose="020B0604020202020204" pitchFamily="34" charset="0"/>
                <a:cs typeface="Arial" panose="020B0604020202020204" pitchFamily="34" charset="0"/>
              </a:rPr>
              <a:t>Energy efficiency and efficient use of resources </a:t>
            </a:r>
          </a:p>
          <a:p>
            <a:pPr marL="316531" indent="-316531">
              <a:buFont typeface="Wingdings" panose="05000000000000000000" pitchFamily="2" charset="2"/>
              <a:buChar char="§"/>
            </a:pPr>
            <a:r>
              <a:rPr lang="en-GB" sz="2215" dirty="0">
                <a:latin typeface="Arial" panose="020B0604020202020204" pitchFamily="34" charset="0"/>
                <a:cs typeface="Arial" panose="020B0604020202020204" pitchFamily="34" charset="0"/>
              </a:rPr>
              <a:t>Low-interest loans for long-term investments</a:t>
            </a:r>
          </a:p>
          <a:p>
            <a:pPr marL="316531" indent="-316531">
              <a:buFont typeface="Wingdings" panose="05000000000000000000" pitchFamily="2" charset="2"/>
              <a:buChar char="§"/>
            </a:pPr>
            <a:r>
              <a:rPr lang="en-GB" sz="2215" dirty="0">
                <a:latin typeface="Arial" panose="020B0604020202020204" pitchFamily="34" charset="0"/>
                <a:cs typeface="Arial" panose="020B0604020202020204" pitchFamily="34" charset="0"/>
              </a:rPr>
              <a:t>Small industries in structurally weak regions: 5-10 years without interest or repayment</a:t>
            </a:r>
          </a:p>
          <a:p>
            <a:pPr marL="316531" indent="-316531">
              <a:buFont typeface="Wingdings" panose="05000000000000000000" pitchFamily="2" charset="2"/>
              <a:buChar char="§"/>
            </a:pPr>
            <a:r>
              <a:rPr lang="en-GB" sz="2215" dirty="0">
                <a:latin typeface="Arial" panose="020B0604020202020204" pitchFamily="34" charset="0"/>
                <a:cs typeface="Arial" panose="020B0604020202020204" pitchFamily="34" charset="0"/>
              </a:rPr>
              <a:t>Microcredit programme in Crisis States</a:t>
            </a:r>
          </a:p>
        </p:txBody>
      </p:sp>
      <p:sp>
        <p:nvSpPr>
          <p:cNvPr id="14" name="Text Box 11"/>
          <p:cNvSpPr txBox="1">
            <a:spLocks noChangeArrowheads="1"/>
          </p:cNvSpPr>
          <p:nvPr/>
        </p:nvSpPr>
        <p:spPr bwMode="auto">
          <a:xfrm>
            <a:off x="1657207" y="3164872"/>
            <a:ext cx="2301416" cy="1294607"/>
          </a:xfrm>
          <a:prstGeom prst="rect">
            <a:avLst/>
          </a:prstGeom>
          <a:solidFill>
            <a:srgbClr val="99CC00"/>
          </a:solidFill>
          <a:ln>
            <a:headEnd/>
            <a:tailEnd/>
          </a:ln>
        </p:spPr>
        <p:style>
          <a:lnRef idx="0">
            <a:schemeClr val="accent5"/>
          </a:lnRef>
          <a:fillRef idx="3">
            <a:schemeClr val="accent5"/>
          </a:fillRef>
          <a:effectRef idx="3">
            <a:schemeClr val="accent5"/>
          </a:effectRef>
          <a:fontRef idx="minor">
            <a:schemeClr val="lt1"/>
          </a:fontRef>
        </p:style>
        <p:txBody>
          <a:bodyPr/>
          <a:lstStyle>
            <a:lvl1pPr>
              <a:spcBef>
                <a:spcPct val="20000"/>
              </a:spcBef>
              <a:buChar char="•"/>
              <a:defRPr>
                <a:solidFill>
                  <a:schemeClr val="tx1"/>
                </a:solidFill>
                <a:latin typeface="DGB" panose="020B0406020204020204" pitchFamily="34" charset="0"/>
                <a:cs typeface="Times New Roman" panose="02020603050405020304" pitchFamily="18" charset="0"/>
              </a:defRPr>
            </a:lvl1pPr>
            <a:lvl2pPr marL="742950" indent="-285750">
              <a:spcBef>
                <a:spcPct val="20000"/>
              </a:spcBef>
              <a:buChar char="–"/>
              <a:defRPr>
                <a:solidFill>
                  <a:schemeClr val="tx1"/>
                </a:solidFill>
                <a:latin typeface="DGB" panose="020B0406020204020204" pitchFamily="34" charset="0"/>
                <a:cs typeface="Times New Roman" panose="02020603050405020304" pitchFamily="18" charset="0"/>
              </a:defRPr>
            </a:lvl2pPr>
            <a:lvl3pPr marL="1143000" indent="-228600">
              <a:spcBef>
                <a:spcPct val="20000"/>
              </a:spcBef>
              <a:buChar char="•"/>
              <a:defRPr>
                <a:solidFill>
                  <a:schemeClr val="tx1"/>
                </a:solidFill>
                <a:latin typeface="DGB" panose="020B0406020204020204" pitchFamily="34" charset="0"/>
                <a:cs typeface="Times New Roman" panose="02020603050405020304" pitchFamily="18" charset="0"/>
              </a:defRPr>
            </a:lvl3pPr>
            <a:lvl4pPr marL="1600200" indent="-228600">
              <a:spcBef>
                <a:spcPct val="20000"/>
              </a:spcBef>
              <a:buChar char="–"/>
              <a:defRPr>
                <a:solidFill>
                  <a:schemeClr val="tx1"/>
                </a:solidFill>
                <a:latin typeface="DGB" panose="020B0406020204020204" pitchFamily="34" charset="0"/>
                <a:cs typeface="Times New Roman" panose="02020603050405020304" pitchFamily="18" charset="0"/>
              </a:defRPr>
            </a:lvl4pPr>
            <a:lvl5pPr marL="2057400" indent="-228600">
              <a:spcBef>
                <a:spcPct val="20000"/>
              </a:spcBef>
              <a:buChar char="»"/>
              <a:defRPr>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9pPr>
          </a:lstStyle>
          <a:p>
            <a:pPr algn="ctr" eaLnBrk="1" hangingPunct="1">
              <a:spcBef>
                <a:spcPct val="0"/>
              </a:spcBef>
              <a:buFontTx/>
              <a:buNone/>
            </a:pPr>
            <a:r>
              <a:rPr lang="de-DE" sz="1108" b="1" dirty="0">
                <a:latin typeface="Arial" panose="020B0604020202020204" pitchFamily="34" charset="0"/>
                <a:cs typeface="Arial" panose="020B0604020202020204" pitchFamily="34" charset="0"/>
              </a:rPr>
              <a:t> </a:t>
            </a:r>
            <a:r>
              <a:rPr lang="en-GB" sz="1662" b="1" dirty="0">
                <a:latin typeface="Arial" panose="020B0604020202020204" pitchFamily="34" charset="0"/>
                <a:cs typeface="Arial" panose="020B0604020202020204" pitchFamily="34" charset="0"/>
              </a:rPr>
              <a:t>Sustainable  Industrial</a:t>
            </a:r>
            <a:r>
              <a:rPr lang="en-GB" sz="1108" b="1" dirty="0">
                <a:latin typeface="Arial" panose="020B0604020202020204" pitchFamily="34" charset="0"/>
                <a:cs typeface="Arial" panose="020B0604020202020204" pitchFamily="34" charset="0"/>
              </a:rPr>
              <a:t> </a:t>
            </a:r>
            <a:r>
              <a:rPr lang="en-GB" sz="1662" b="1" dirty="0">
                <a:latin typeface="Arial" panose="020B0604020202020204" pitchFamily="34" charset="0"/>
                <a:cs typeface="Arial" panose="020B0604020202020204" pitchFamily="34" charset="0"/>
              </a:rPr>
              <a:t>Modernisation</a:t>
            </a:r>
          </a:p>
          <a:p>
            <a:pPr algn="ctr" eaLnBrk="1" hangingPunct="1">
              <a:spcBef>
                <a:spcPct val="0"/>
              </a:spcBef>
              <a:buFontTx/>
              <a:buNone/>
            </a:pPr>
            <a:endParaRPr lang="de-DE" sz="1108" dirty="0">
              <a:latin typeface="Arial" panose="020B0604020202020204" pitchFamily="34" charset="0"/>
              <a:cs typeface="Arial" panose="020B0604020202020204" pitchFamily="34" charset="0"/>
            </a:endParaRPr>
          </a:p>
          <a:p>
            <a:pPr algn="ctr" eaLnBrk="1" hangingPunct="1">
              <a:spcBef>
                <a:spcPct val="0"/>
              </a:spcBef>
              <a:buFontTx/>
              <a:buNone/>
            </a:pPr>
            <a:r>
              <a:rPr lang="de-DE" sz="1292" dirty="0">
                <a:latin typeface="Arial" panose="020B0604020202020204" pitchFamily="34" charset="0"/>
                <a:cs typeface="Arial" panose="020B0604020202020204" pitchFamily="34" charset="0"/>
              </a:rPr>
              <a:t>30 </a:t>
            </a:r>
            <a:r>
              <a:rPr lang="de-DE" sz="1292" dirty="0" err="1">
                <a:latin typeface="Arial" panose="020B0604020202020204" pitchFamily="34" charset="0"/>
                <a:cs typeface="Arial" panose="020B0604020202020204" pitchFamily="34" charset="0"/>
              </a:rPr>
              <a:t>billion</a:t>
            </a:r>
            <a:r>
              <a:rPr lang="de-DE" sz="1292" dirty="0">
                <a:latin typeface="Arial" panose="020B0604020202020204" pitchFamily="34" charset="0"/>
                <a:cs typeface="Arial" panose="020B0604020202020204" pitchFamily="34" charset="0"/>
              </a:rPr>
              <a:t> EUR</a:t>
            </a:r>
          </a:p>
          <a:p>
            <a:pPr algn="ctr" eaLnBrk="1" hangingPunct="1">
              <a:spcBef>
                <a:spcPct val="0"/>
              </a:spcBef>
              <a:buFontTx/>
              <a:buNone/>
            </a:pPr>
            <a:endParaRPr lang="de-DE" sz="1108" dirty="0">
              <a:latin typeface="Arial" panose="020B0604020202020204" pitchFamily="34" charset="0"/>
              <a:cs typeface="Arial" panose="020B0604020202020204" pitchFamily="34" charset="0"/>
            </a:endParaRPr>
          </a:p>
        </p:txBody>
      </p:sp>
      <p:sp>
        <p:nvSpPr>
          <p:cNvPr id="15" name="Pfeil nach rechts 14"/>
          <p:cNvSpPr/>
          <p:nvPr/>
        </p:nvSpPr>
        <p:spPr>
          <a:xfrm>
            <a:off x="4012862" y="3398897"/>
            <a:ext cx="535561" cy="447353"/>
          </a:xfrm>
          <a:prstGeom prst="rightArrow">
            <a:avLst/>
          </a:prstGeom>
          <a:solidFill>
            <a:srgbClr val="0066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a:p>
        </p:txBody>
      </p:sp>
      <p:pic>
        <p:nvPicPr>
          <p:cNvPr id="16" name="Picture 6" descr="http://www.etuc.org/IMG/jpg/new_path_europe_EN.png"/>
          <p:cNvPicPr>
            <a:picLocks noChangeAspect="1" noChangeArrowheads="1"/>
          </p:cNvPicPr>
          <p:nvPr/>
        </p:nvPicPr>
        <p:blipFill>
          <a:blip r:link="rId7">
            <a:extLst>
              <a:ext uri="{28A0092B-C50C-407E-A947-70E740481C1C}">
                <a14:useLocalDpi xmlns:a14="http://schemas.microsoft.com/office/drawing/2010/main" val="0"/>
              </a:ext>
            </a:extLst>
          </a:blip>
          <a:srcRect/>
          <a:stretch>
            <a:fillRect/>
          </a:stretch>
        </p:blipFill>
        <p:spPr bwMode="auto">
          <a:xfrm>
            <a:off x="249363" y="258503"/>
            <a:ext cx="17145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ußzeilenplatzhalter 3"/>
          <p:cNvSpPr txBox="1">
            <a:spLocks/>
          </p:cNvSpPr>
          <p:nvPr/>
        </p:nvSpPr>
        <p:spPr>
          <a:xfrm>
            <a:off x="457881" y="6597350"/>
            <a:ext cx="6984000" cy="260649"/>
          </a:xfrm>
          <a:prstGeom prst="rect">
            <a:avLst/>
          </a:prstGeom>
        </p:spPr>
        <p:txBody>
          <a:bodyPr vert="horz" lIns="0" tIns="0" rIns="0" bIns="0" rtlCol="0" anchor="ctr"/>
          <a:lstStyle>
            <a:defPPr>
              <a:defRPr lang="de-DE"/>
            </a:defPPr>
            <a:lvl1pPr marL="0" algn="l" defTabSz="914400" rtl="0" eaLnBrk="1" latinLnBrk="0" hangingPunct="1">
              <a:defRPr sz="10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smtClean="0"/>
              <a:t>Reiner Hoffmann, VB05, Mitglied des Geschäftsführenden Bundesvorstandes, 11.04.2014</a:t>
            </a:r>
            <a:endParaRPr lang="de-DE" sz="1000" dirty="0"/>
          </a:p>
        </p:txBody>
      </p:sp>
    </p:spTree>
    <p:extLst>
      <p:ext uri="{BB962C8B-B14F-4D97-AF65-F5344CB8AC3E}">
        <p14:creationId xmlns:p14="http://schemas.microsoft.com/office/powerpoint/2010/main" val="389449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151722" y="718563"/>
            <a:ext cx="6588410" cy="112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spcBef>
                <a:spcPct val="20000"/>
              </a:spcBef>
              <a:buChar char="•"/>
              <a:defRPr>
                <a:solidFill>
                  <a:schemeClr val="tx1"/>
                </a:solidFill>
                <a:latin typeface="DGB" panose="020B0406020204020204" pitchFamily="34" charset="0"/>
                <a:cs typeface="Times New Roman" panose="02020603050405020304" pitchFamily="18" charset="0"/>
              </a:defRPr>
            </a:lvl1pPr>
            <a:lvl2pPr marL="742950" indent="-285750">
              <a:spcBef>
                <a:spcPct val="20000"/>
              </a:spcBef>
              <a:buChar char="–"/>
              <a:defRPr>
                <a:solidFill>
                  <a:schemeClr val="tx1"/>
                </a:solidFill>
                <a:latin typeface="DGB" panose="020B0406020204020204" pitchFamily="34" charset="0"/>
                <a:cs typeface="Times New Roman" panose="02020603050405020304" pitchFamily="18" charset="0"/>
              </a:defRPr>
            </a:lvl2pPr>
            <a:lvl3pPr marL="1143000" indent="-228600">
              <a:spcBef>
                <a:spcPct val="20000"/>
              </a:spcBef>
              <a:buChar char="•"/>
              <a:defRPr>
                <a:solidFill>
                  <a:schemeClr val="tx1"/>
                </a:solidFill>
                <a:latin typeface="DGB" panose="020B0406020204020204" pitchFamily="34" charset="0"/>
                <a:cs typeface="Times New Roman" panose="02020603050405020304" pitchFamily="18" charset="0"/>
              </a:defRPr>
            </a:lvl3pPr>
            <a:lvl4pPr marL="1600200" indent="-228600">
              <a:spcBef>
                <a:spcPct val="20000"/>
              </a:spcBef>
              <a:buChar char="–"/>
              <a:defRPr>
                <a:solidFill>
                  <a:schemeClr val="tx1"/>
                </a:solidFill>
                <a:latin typeface="DGB" panose="020B0406020204020204" pitchFamily="34" charset="0"/>
                <a:cs typeface="Times New Roman" panose="02020603050405020304" pitchFamily="18" charset="0"/>
              </a:defRPr>
            </a:lvl4pPr>
            <a:lvl5pPr marL="2057400" indent="-228600">
              <a:spcBef>
                <a:spcPct val="20000"/>
              </a:spcBef>
              <a:buChar char="»"/>
              <a:defRPr>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9pPr>
          </a:lstStyle>
          <a:p>
            <a:pPr eaLnBrk="1" hangingPunct="1">
              <a:lnSpc>
                <a:spcPct val="80000"/>
              </a:lnSpc>
              <a:spcBef>
                <a:spcPct val="0"/>
              </a:spcBef>
              <a:buFontTx/>
              <a:buNone/>
            </a:pPr>
            <a:r>
              <a:rPr lang="en-GB" sz="3323" dirty="0">
                <a:solidFill>
                  <a:schemeClr val="bg1"/>
                </a:solidFill>
                <a:latin typeface="Arial" panose="020B0604020202020204" pitchFamily="34" charset="0"/>
                <a:cs typeface="Arial" panose="020B0604020202020204" pitchFamily="34" charset="0"/>
              </a:rPr>
              <a:t>Key aspects of </a:t>
            </a:r>
            <a:r>
              <a:rPr lang="en-GB" sz="3323" dirty="0" smtClean="0">
                <a:solidFill>
                  <a:schemeClr val="bg1"/>
                </a:solidFill>
                <a:latin typeface="Arial" panose="020B0604020202020204" pitchFamily="34" charset="0"/>
                <a:cs typeface="Arial" panose="020B0604020202020204" pitchFamily="34" charset="0"/>
              </a:rPr>
              <a:t>Investment </a:t>
            </a:r>
            <a:r>
              <a:rPr lang="en-GB" sz="3323" dirty="0">
                <a:solidFill>
                  <a:schemeClr val="bg1"/>
                </a:solidFill>
                <a:latin typeface="Arial" panose="020B0604020202020204" pitchFamily="34" charset="0"/>
                <a:cs typeface="Arial" panose="020B0604020202020204" pitchFamily="34" charset="0"/>
              </a:rPr>
              <a:t>Plan</a:t>
            </a:r>
          </a:p>
          <a:p>
            <a:pPr eaLnBrk="1" hangingPunct="1">
              <a:lnSpc>
                <a:spcPct val="80000"/>
              </a:lnSpc>
              <a:spcBef>
                <a:spcPct val="0"/>
              </a:spcBef>
              <a:buFontTx/>
              <a:buNone/>
            </a:pPr>
            <a:r>
              <a:rPr lang="en-GB" sz="2954" dirty="0">
                <a:solidFill>
                  <a:schemeClr val="bg1"/>
                </a:solidFill>
                <a:latin typeface="Arial" panose="020B0604020202020204" pitchFamily="34" charset="0"/>
                <a:cs typeface="Arial" panose="020B0604020202020204" pitchFamily="34" charset="0"/>
              </a:rPr>
              <a:t>Public &amp; Private Services</a:t>
            </a:r>
            <a:r>
              <a:rPr lang="en-GB" sz="3323" dirty="0">
                <a:solidFill>
                  <a:schemeClr val="bg1"/>
                </a:solidFill>
                <a:latin typeface="Arial" panose="020B0604020202020204" pitchFamily="34" charset="0"/>
                <a:cs typeface="Arial" panose="020B0604020202020204" pitchFamily="34" charset="0"/>
              </a:rPr>
              <a:t/>
            </a:r>
            <a:br>
              <a:rPr lang="en-GB" sz="3323" dirty="0">
                <a:solidFill>
                  <a:schemeClr val="bg1"/>
                </a:solidFill>
                <a:latin typeface="Arial" panose="020B0604020202020204" pitchFamily="34" charset="0"/>
                <a:cs typeface="Arial" panose="020B0604020202020204" pitchFamily="34" charset="0"/>
              </a:rPr>
            </a:br>
            <a:endParaRPr lang="en-GB" sz="3323" dirty="0">
              <a:solidFill>
                <a:schemeClr val="bg1"/>
              </a:solidFill>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873" y="5094019"/>
            <a:ext cx="4072758" cy="1216098"/>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632" y="4931258"/>
            <a:ext cx="4316589" cy="1398599"/>
          </a:xfrm>
          <a:prstGeom prst="rect">
            <a:avLst/>
          </a:prstGeom>
        </p:spPr>
      </p:pic>
      <p:sp>
        <p:nvSpPr>
          <p:cNvPr id="7" name="Text Box 15"/>
          <p:cNvSpPr txBox="1">
            <a:spLocks noChangeArrowheads="1"/>
          </p:cNvSpPr>
          <p:nvPr/>
        </p:nvSpPr>
        <p:spPr bwMode="auto">
          <a:xfrm>
            <a:off x="1721669" y="2734235"/>
            <a:ext cx="2301416" cy="1017778"/>
          </a:xfrm>
          <a:prstGeom prst="rect">
            <a:avLst/>
          </a:prstGeom>
          <a:solidFill>
            <a:srgbClr val="CC0000"/>
          </a:solidFill>
          <a:ln>
            <a:headEnd/>
            <a:tailEnd/>
          </a:ln>
        </p:spPr>
        <p:style>
          <a:lnRef idx="0">
            <a:schemeClr val="accent5"/>
          </a:lnRef>
          <a:fillRef idx="3">
            <a:schemeClr val="accent5"/>
          </a:fillRef>
          <a:effectRef idx="3">
            <a:schemeClr val="accent5"/>
          </a:effectRef>
          <a:fontRef idx="minor">
            <a:schemeClr val="lt1"/>
          </a:fontRef>
        </p:style>
        <p:txBody>
          <a:bodyPr/>
          <a:lstStyle>
            <a:lvl1pPr>
              <a:spcBef>
                <a:spcPct val="20000"/>
              </a:spcBef>
              <a:buChar char="•"/>
              <a:defRPr>
                <a:solidFill>
                  <a:schemeClr val="tx1"/>
                </a:solidFill>
                <a:latin typeface="DGB" panose="020B0406020204020204" pitchFamily="34" charset="0"/>
                <a:cs typeface="Times New Roman" panose="02020603050405020304" pitchFamily="18" charset="0"/>
              </a:defRPr>
            </a:lvl1pPr>
            <a:lvl2pPr marL="742950" indent="-285750">
              <a:spcBef>
                <a:spcPct val="20000"/>
              </a:spcBef>
              <a:buChar char="–"/>
              <a:defRPr>
                <a:solidFill>
                  <a:schemeClr val="tx1"/>
                </a:solidFill>
                <a:latin typeface="DGB" panose="020B0406020204020204" pitchFamily="34" charset="0"/>
                <a:cs typeface="Times New Roman" panose="02020603050405020304" pitchFamily="18" charset="0"/>
              </a:defRPr>
            </a:lvl2pPr>
            <a:lvl3pPr marL="1143000" indent="-228600">
              <a:spcBef>
                <a:spcPct val="20000"/>
              </a:spcBef>
              <a:buChar char="•"/>
              <a:defRPr>
                <a:solidFill>
                  <a:schemeClr val="tx1"/>
                </a:solidFill>
                <a:latin typeface="DGB" panose="020B0406020204020204" pitchFamily="34" charset="0"/>
                <a:cs typeface="Times New Roman" panose="02020603050405020304" pitchFamily="18" charset="0"/>
              </a:defRPr>
            </a:lvl3pPr>
            <a:lvl4pPr marL="1600200" indent="-228600">
              <a:spcBef>
                <a:spcPct val="20000"/>
              </a:spcBef>
              <a:buChar char="–"/>
              <a:defRPr>
                <a:solidFill>
                  <a:schemeClr val="tx1"/>
                </a:solidFill>
                <a:latin typeface="DGB" panose="020B0406020204020204" pitchFamily="34" charset="0"/>
                <a:cs typeface="Times New Roman" panose="02020603050405020304" pitchFamily="18" charset="0"/>
              </a:defRPr>
            </a:lvl4pPr>
            <a:lvl5pPr marL="2057400" indent="-228600">
              <a:spcBef>
                <a:spcPct val="20000"/>
              </a:spcBef>
              <a:buChar char="»"/>
              <a:defRPr>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9pPr>
          </a:lstStyle>
          <a:p>
            <a:pPr algn="ctr" eaLnBrk="1" hangingPunct="1">
              <a:spcBef>
                <a:spcPct val="0"/>
              </a:spcBef>
              <a:buFontTx/>
              <a:buNone/>
            </a:pPr>
            <a:endParaRPr lang="de-DE" sz="1662" b="1" dirty="0" smtClean="0">
              <a:solidFill>
                <a:srgbClr val="FFFFFF"/>
              </a:solidFill>
              <a:latin typeface="Arial" panose="020B0604020202020204" pitchFamily="34" charset="0"/>
              <a:cs typeface="Arial" panose="020B0604020202020204" pitchFamily="34" charset="0"/>
            </a:endParaRPr>
          </a:p>
          <a:p>
            <a:pPr algn="ctr" eaLnBrk="1" hangingPunct="1">
              <a:spcBef>
                <a:spcPct val="0"/>
              </a:spcBef>
              <a:buFontTx/>
              <a:buNone/>
            </a:pPr>
            <a:r>
              <a:rPr lang="de-DE" sz="1662" b="1" dirty="0" smtClean="0">
                <a:solidFill>
                  <a:srgbClr val="FFFFFF"/>
                </a:solidFill>
                <a:latin typeface="Arial" panose="020B0604020202020204" pitchFamily="34" charset="0"/>
                <a:cs typeface="Arial" panose="020B0604020202020204" pitchFamily="34" charset="0"/>
              </a:rPr>
              <a:t>Public </a:t>
            </a:r>
            <a:r>
              <a:rPr lang="de-DE" sz="1662" b="1" dirty="0">
                <a:solidFill>
                  <a:srgbClr val="FFFFFF"/>
                </a:solidFill>
                <a:latin typeface="Arial" panose="020B0604020202020204" pitchFamily="34" charset="0"/>
                <a:cs typeface="Arial" panose="020B0604020202020204" pitchFamily="34" charset="0"/>
              </a:rPr>
              <a:t>&amp; Private Services </a:t>
            </a:r>
          </a:p>
        </p:txBody>
      </p:sp>
      <p:sp>
        <p:nvSpPr>
          <p:cNvPr id="8" name="Text Box 30"/>
          <p:cNvSpPr txBox="1">
            <a:spLocks noChangeArrowheads="1"/>
          </p:cNvSpPr>
          <p:nvPr/>
        </p:nvSpPr>
        <p:spPr bwMode="auto">
          <a:xfrm>
            <a:off x="4765357" y="1771162"/>
            <a:ext cx="5817477" cy="3160096"/>
          </a:xfrm>
          <a:prstGeom prst="rect">
            <a:avLst/>
          </a:prstGeom>
          <a:solidFill>
            <a:srgbClr val="CC0000"/>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r>
              <a:rPr lang="en-GB" sz="2215" dirty="0">
                <a:solidFill>
                  <a:schemeClr val="bg1"/>
                </a:solidFill>
                <a:latin typeface="Arial" panose="020B0604020202020204" pitchFamily="34" charset="0"/>
                <a:cs typeface="Arial" panose="020B0604020202020204" pitchFamily="34" charset="0"/>
              </a:rPr>
              <a:t>Investment in (e.g.):</a:t>
            </a:r>
          </a:p>
          <a:p>
            <a:pPr marL="316531" indent="-316531">
              <a:buFont typeface="Wingdings" panose="05000000000000000000" pitchFamily="2" charset="2"/>
              <a:buChar char="§"/>
            </a:pPr>
            <a:endParaRPr lang="en-GB" sz="2215" dirty="0">
              <a:solidFill>
                <a:schemeClr val="bg1"/>
              </a:solidFill>
              <a:latin typeface="Arial" panose="020B0604020202020204" pitchFamily="34" charset="0"/>
              <a:cs typeface="Arial" panose="020B0604020202020204" pitchFamily="34" charset="0"/>
            </a:endParaRPr>
          </a:p>
          <a:p>
            <a:pPr marL="316531" indent="-316531">
              <a:buFont typeface="Wingdings" panose="05000000000000000000" pitchFamily="2" charset="2"/>
              <a:buChar char="§"/>
            </a:pPr>
            <a:r>
              <a:rPr lang="en-GB" sz="2215" dirty="0">
                <a:solidFill>
                  <a:schemeClr val="bg1"/>
                </a:solidFill>
                <a:latin typeface="Arial" panose="020B0604020202020204" pitchFamily="34" charset="0"/>
                <a:cs typeface="Arial" panose="020B0604020202020204" pitchFamily="34" charset="0"/>
              </a:rPr>
              <a:t>Strengthen welfare state</a:t>
            </a:r>
          </a:p>
          <a:p>
            <a:pPr marL="316531" indent="-316531">
              <a:buFont typeface="Wingdings" panose="05000000000000000000" pitchFamily="2" charset="2"/>
              <a:buChar char="§"/>
            </a:pPr>
            <a:r>
              <a:rPr lang="en-GB" sz="2215" dirty="0">
                <a:solidFill>
                  <a:schemeClr val="bg1"/>
                </a:solidFill>
                <a:latin typeface="Arial" panose="020B0604020202020204" pitchFamily="34" charset="0"/>
                <a:cs typeface="Arial" panose="020B0604020202020204" pitchFamily="34" charset="0"/>
              </a:rPr>
              <a:t>Modernise and built hospitals, Buildings and Equipment for youth work and social work</a:t>
            </a:r>
          </a:p>
          <a:p>
            <a:pPr marL="316531" indent="-316531">
              <a:buFont typeface="Wingdings" panose="05000000000000000000" pitchFamily="2" charset="2"/>
              <a:buChar char="§"/>
            </a:pPr>
            <a:r>
              <a:rPr lang="en-GB" sz="2215" dirty="0">
                <a:solidFill>
                  <a:schemeClr val="bg1"/>
                </a:solidFill>
                <a:latin typeface="Arial" panose="020B0604020202020204" pitchFamily="34" charset="0"/>
                <a:cs typeface="Arial" panose="020B0604020202020204" pitchFamily="34" charset="0"/>
              </a:rPr>
              <a:t>Research &amp; Innovations in services (as a driver for technological innovations)</a:t>
            </a:r>
          </a:p>
          <a:p>
            <a:pPr marL="316531" indent="-316531">
              <a:buFont typeface="Wingdings" panose="05000000000000000000" pitchFamily="2" charset="2"/>
              <a:buChar char="§"/>
            </a:pPr>
            <a:r>
              <a:rPr lang="en-GB" sz="2215" dirty="0">
                <a:solidFill>
                  <a:schemeClr val="bg1"/>
                </a:solidFill>
                <a:latin typeface="Arial" panose="020B0604020202020204" pitchFamily="34" charset="0"/>
                <a:cs typeface="Arial" panose="020B0604020202020204" pitchFamily="34" charset="0"/>
              </a:rPr>
              <a:t>Making European cities green and social </a:t>
            </a:r>
          </a:p>
        </p:txBody>
      </p:sp>
      <p:sp>
        <p:nvSpPr>
          <p:cNvPr id="9" name="Pfeil nach rechts 8"/>
          <p:cNvSpPr/>
          <p:nvPr/>
        </p:nvSpPr>
        <p:spPr>
          <a:xfrm>
            <a:off x="4119857" y="3019448"/>
            <a:ext cx="535561" cy="447353"/>
          </a:xfrm>
          <a:prstGeom prst="rightArrow">
            <a:avLst/>
          </a:prstGeom>
          <a:solidFill>
            <a:srgbClr val="0066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a:p>
        </p:txBody>
      </p:sp>
      <p:pic>
        <p:nvPicPr>
          <p:cNvPr id="10" name="Picture 6" descr="http://www.etuc.org/IMG/jpg/new_path_europe_EN.png"/>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9518265" y="1771162"/>
            <a:ext cx="1064569" cy="102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ußzeilenplatzhalter 3"/>
          <p:cNvSpPr>
            <a:spLocks noGrp="1"/>
          </p:cNvSpPr>
          <p:nvPr>
            <p:ph type="ftr" sz="quarter" idx="4294967295"/>
          </p:nvPr>
        </p:nvSpPr>
        <p:spPr>
          <a:xfrm>
            <a:off x="457881" y="6597350"/>
            <a:ext cx="6984000" cy="260649"/>
          </a:xfrm>
          <a:prstGeom prst="rect">
            <a:avLst/>
          </a:prstGeom>
        </p:spPr>
        <p:txBody>
          <a:bodyPr/>
          <a:lstStyle/>
          <a:p>
            <a:r>
              <a:rPr lang="de-DE" sz="1000" dirty="0" smtClean="0"/>
              <a:t>Reiner </a:t>
            </a:r>
            <a:r>
              <a:rPr lang="de-DE" sz="1000" dirty="0"/>
              <a:t>Hoffmann, VB05, Mitglied des Geschäftsführenden Bundesvorstandes, </a:t>
            </a:r>
            <a:r>
              <a:rPr lang="de-DE" sz="1000" dirty="0" smtClean="0"/>
              <a:t>11.04.2014</a:t>
            </a:r>
            <a:endParaRPr lang="de-DE" sz="1000" dirty="0"/>
          </a:p>
        </p:txBody>
      </p:sp>
    </p:spTree>
    <p:extLst>
      <p:ext uri="{BB962C8B-B14F-4D97-AF65-F5344CB8AC3E}">
        <p14:creationId xmlns:p14="http://schemas.microsoft.com/office/powerpoint/2010/main" val="155084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8"/>
          <p:cNvSpPr txBox="1">
            <a:spLocks noChangeArrowheads="1"/>
          </p:cNvSpPr>
          <p:nvPr/>
        </p:nvSpPr>
        <p:spPr bwMode="auto">
          <a:xfrm>
            <a:off x="2209800" y="2660819"/>
            <a:ext cx="2288123" cy="728414"/>
          </a:xfrm>
          <a:prstGeom prst="rect">
            <a:avLst/>
          </a:prstGeom>
          <a:solidFill>
            <a:srgbClr val="00B0F0"/>
          </a:solidFill>
          <a:ln>
            <a:headEnd/>
            <a:tailEnd/>
          </a:ln>
        </p:spPr>
        <p:style>
          <a:lnRef idx="0">
            <a:schemeClr val="accent5"/>
          </a:lnRef>
          <a:fillRef idx="3">
            <a:schemeClr val="accent5"/>
          </a:fillRef>
          <a:effectRef idx="3">
            <a:schemeClr val="accent5"/>
          </a:effectRef>
          <a:fontRef idx="minor">
            <a:schemeClr val="lt1"/>
          </a:fontRef>
        </p:style>
        <p:txBody>
          <a:bodyPr/>
          <a:lstStyle>
            <a:lvl1pPr>
              <a:spcBef>
                <a:spcPct val="20000"/>
              </a:spcBef>
              <a:buChar char="•"/>
              <a:defRPr>
                <a:solidFill>
                  <a:schemeClr val="tx1"/>
                </a:solidFill>
                <a:latin typeface="DGB" panose="020B0406020204020204" pitchFamily="34" charset="0"/>
                <a:cs typeface="Times New Roman" panose="02020603050405020304" pitchFamily="18" charset="0"/>
              </a:defRPr>
            </a:lvl1pPr>
            <a:lvl2pPr marL="742950" indent="-285750">
              <a:spcBef>
                <a:spcPct val="20000"/>
              </a:spcBef>
              <a:buChar char="–"/>
              <a:defRPr>
                <a:solidFill>
                  <a:schemeClr val="tx1"/>
                </a:solidFill>
                <a:latin typeface="DGB" panose="020B0406020204020204" pitchFamily="34" charset="0"/>
                <a:cs typeface="Times New Roman" panose="02020603050405020304" pitchFamily="18" charset="0"/>
              </a:defRPr>
            </a:lvl2pPr>
            <a:lvl3pPr marL="1143000" indent="-228600">
              <a:spcBef>
                <a:spcPct val="20000"/>
              </a:spcBef>
              <a:buChar char="•"/>
              <a:defRPr>
                <a:solidFill>
                  <a:schemeClr val="tx1"/>
                </a:solidFill>
                <a:latin typeface="DGB" panose="020B0406020204020204" pitchFamily="34" charset="0"/>
                <a:cs typeface="Times New Roman" panose="02020603050405020304" pitchFamily="18" charset="0"/>
              </a:defRPr>
            </a:lvl3pPr>
            <a:lvl4pPr marL="1600200" indent="-228600">
              <a:spcBef>
                <a:spcPct val="20000"/>
              </a:spcBef>
              <a:buChar char="–"/>
              <a:defRPr>
                <a:solidFill>
                  <a:schemeClr val="tx1"/>
                </a:solidFill>
                <a:latin typeface="DGB" panose="020B0406020204020204" pitchFamily="34" charset="0"/>
                <a:cs typeface="Times New Roman" panose="02020603050405020304" pitchFamily="18" charset="0"/>
              </a:defRPr>
            </a:lvl4pPr>
            <a:lvl5pPr marL="2057400" indent="-228600">
              <a:spcBef>
                <a:spcPct val="20000"/>
              </a:spcBef>
              <a:buChar char="»"/>
              <a:defRPr>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9pPr>
          </a:lstStyle>
          <a:p>
            <a:pPr algn="ctr" eaLnBrk="1" hangingPunct="1">
              <a:spcBef>
                <a:spcPct val="0"/>
              </a:spcBef>
              <a:buFontTx/>
              <a:buNone/>
            </a:pPr>
            <a:endParaRPr lang="de-DE" sz="1662" b="1" dirty="0" smtClean="0">
              <a:latin typeface="Arial" panose="020B0604020202020204" pitchFamily="34" charset="0"/>
              <a:cs typeface="Arial" panose="020B0604020202020204" pitchFamily="34" charset="0"/>
            </a:endParaRPr>
          </a:p>
          <a:p>
            <a:pPr algn="ctr" eaLnBrk="1" hangingPunct="1">
              <a:spcBef>
                <a:spcPct val="0"/>
              </a:spcBef>
              <a:buFontTx/>
              <a:buNone/>
            </a:pPr>
            <a:r>
              <a:rPr lang="de-DE" sz="1662" b="1" dirty="0" err="1" smtClean="0">
                <a:latin typeface="Arial" panose="020B0604020202020204" pitchFamily="34" charset="0"/>
                <a:cs typeface="Arial" panose="020B0604020202020204" pitchFamily="34" charset="0"/>
              </a:rPr>
              <a:t>Social</a:t>
            </a:r>
            <a:r>
              <a:rPr lang="de-DE" sz="1662" b="1" dirty="0" smtClean="0">
                <a:latin typeface="Arial" panose="020B0604020202020204" pitchFamily="34" charset="0"/>
                <a:cs typeface="Arial" panose="020B0604020202020204" pitchFamily="34" charset="0"/>
              </a:rPr>
              <a:t> </a:t>
            </a:r>
            <a:r>
              <a:rPr lang="de-DE" sz="1662" b="1" dirty="0" err="1">
                <a:latin typeface="Arial" panose="020B0604020202020204" pitchFamily="34" charset="0"/>
                <a:cs typeface="Arial" panose="020B0604020202020204" pitchFamily="34" charset="0"/>
              </a:rPr>
              <a:t>Housing</a:t>
            </a:r>
            <a:endParaRPr lang="de-DE" sz="1662" b="1" dirty="0">
              <a:latin typeface="Arial" panose="020B0604020202020204" pitchFamily="34" charset="0"/>
              <a:cs typeface="Arial" panose="020B0604020202020204" pitchFamily="34" charset="0"/>
            </a:endParaRPr>
          </a:p>
        </p:txBody>
      </p:sp>
      <p:sp>
        <p:nvSpPr>
          <p:cNvPr id="6" name="Text Box 33"/>
          <p:cNvSpPr txBox="1">
            <a:spLocks noChangeArrowheads="1"/>
          </p:cNvSpPr>
          <p:nvPr/>
        </p:nvSpPr>
        <p:spPr bwMode="auto">
          <a:xfrm>
            <a:off x="5133692" y="2199830"/>
            <a:ext cx="5441508" cy="1455783"/>
          </a:xfrm>
          <a:prstGeom prst="rect">
            <a:avLst/>
          </a:prstGeom>
          <a:solidFill>
            <a:srgbClr val="00B0F0"/>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r>
              <a:rPr lang="de-DE" sz="2215" dirty="0">
                <a:latin typeface="Arial" panose="020B0604020202020204" pitchFamily="34" charset="0"/>
                <a:cs typeface="Arial" panose="020B0604020202020204" pitchFamily="34" charset="0"/>
              </a:rPr>
              <a:t>Investment in (e.g.):</a:t>
            </a:r>
          </a:p>
          <a:p>
            <a:pPr marL="316531" indent="-316531">
              <a:buFont typeface="Wingdings" panose="05000000000000000000" pitchFamily="2" charset="2"/>
              <a:buChar char="§"/>
            </a:pPr>
            <a:endParaRPr lang="de-DE" sz="2215" dirty="0">
              <a:latin typeface="Arial" panose="020B0604020202020204" pitchFamily="34" charset="0"/>
              <a:cs typeface="Arial" panose="020B0604020202020204" pitchFamily="34" charset="0"/>
            </a:endParaRPr>
          </a:p>
          <a:p>
            <a:pPr marL="316531" indent="-316531">
              <a:buFont typeface="Wingdings" panose="05000000000000000000" pitchFamily="2" charset="2"/>
              <a:buChar char="§"/>
            </a:pPr>
            <a:r>
              <a:rPr lang="en-GB" sz="2215" dirty="0">
                <a:latin typeface="Arial" panose="020B0604020202020204" pitchFamily="34" charset="0"/>
                <a:cs typeface="Arial" panose="020B0604020202020204" pitchFamily="34" charset="0"/>
              </a:rPr>
              <a:t>Stop eviction and </a:t>
            </a:r>
            <a:r>
              <a:rPr lang="en-GB" sz="2215" dirty="0" smtClean="0">
                <a:latin typeface="Arial" panose="020B0604020202020204" pitchFamily="34" charset="0"/>
                <a:cs typeface="Arial" panose="020B0604020202020204" pitchFamily="34" charset="0"/>
              </a:rPr>
              <a:t>homelessness</a:t>
            </a:r>
          </a:p>
          <a:p>
            <a:pPr marL="316531" indent="-316531">
              <a:buFont typeface="Wingdings" panose="05000000000000000000" pitchFamily="2" charset="2"/>
              <a:buChar char="§"/>
            </a:pPr>
            <a:r>
              <a:rPr lang="en-GB" sz="2215" dirty="0" smtClean="0">
                <a:latin typeface="Arial" panose="020B0604020202020204" pitchFamily="34" charset="0"/>
                <a:cs typeface="Arial" panose="020B0604020202020204" pitchFamily="34" charset="0"/>
              </a:rPr>
              <a:t>Modern &amp; Green Social </a:t>
            </a:r>
            <a:r>
              <a:rPr lang="en-GB" sz="2215" dirty="0">
                <a:latin typeface="Arial" panose="020B0604020202020204" pitchFamily="34" charset="0"/>
                <a:cs typeface="Arial" panose="020B0604020202020204" pitchFamily="34" charset="0"/>
              </a:rPr>
              <a:t>Housing </a:t>
            </a:r>
          </a:p>
        </p:txBody>
      </p:sp>
      <p:sp>
        <p:nvSpPr>
          <p:cNvPr id="7" name="Pfeil nach rechts 6"/>
          <p:cNvSpPr/>
          <p:nvPr/>
        </p:nvSpPr>
        <p:spPr>
          <a:xfrm>
            <a:off x="4587873" y="2801350"/>
            <a:ext cx="535561" cy="447353"/>
          </a:xfrm>
          <a:prstGeom prst="rightArrow">
            <a:avLst/>
          </a:prstGeom>
          <a:solidFill>
            <a:srgbClr val="0066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a:p>
        </p:txBody>
      </p:sp>
      <p:pic>
        <p:nvPicPr>
          <p:cNvPr id="1028" name="Picture 4" descr="Passivhaus auf altem Kasernengelände/sozialer Wohnungsb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081728"/>
            <a:ext cx="4255244" cy="227462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ChangeArrowheads="1"/>
          </p:cNvSpPr>
          <p:nvPr/>
        </p:nvSpPr>
        <p:spPr bwMode="auto">
          <a:xfrm>
            <a:off x="2151722" y="718563"/>
            <a:ext cx="6588410" cy="112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spcBef>
                <a:spcPct val="20000"/>
              </a:spcBef>
              <a:buChar char="•"/>
              <a:defRPr>
                <a:solidFill>
                  <a:schemeClr val="tx1"/>
                </a:solidFill>
                <a:latin typeface="DGB" panose="020B0406020204020204" pitchFamily="34" charset="0"/>
                <a:cs typeface="Times New Roman" panose="02020603050405020304" pitchFamily="18" charset="0"/>
              </a:defRPr>
            </a:lvl1pPr>
            <a:lvl2pPr marL="742950" indent="-285750">
              <a:spcBef>
                <a:spcPct val="20000"/>
              </a:spcBef>
              <a:buChar char="–"/>
              <a:defRPr>
                <a:solidFill>
                  <a:schemeClr val="tx1"/>
                </a:solidFill>
                <a:latin typeface="DGB" panose="020B0406020204020204" pitchFamily="34" charset="0"/>
                <a:cs typeface="Times New Roman" panose="02020603050405020304" pitchFamily="18" charset="0"/>
              </a:defRPr>
            </a:lvl2pPr>
            <a:lvl3pPr marL="1143000" indent="-228600">
              <a:spcBef>
                <a:spcPct val="20000"/>
              </a:spcBef>
              <a:buChar char="•"/>
              <a:defRPr>
                <a:solidFill>
                  <a:schemeClr val="tx1"/>
                </a:solidFill>
                <a:latin typeface="DGB" panose="020B0406020204020204" pitchFamily="34" charset="0"/>
                <a:cs typeface="Times New Roman" panose="02020603050405020304" pitchFamily="18" charset="0"/>
              </a:defRPr>
            </a:lvl3pPr>
            <a:lvl4pPr marL="1600200" indent="-228600">
              <a:spcBef>
                <a:spcPct val="20000"/>
              </a:spcBef>
              <a:buChar char="–"/>
              <a:defRPr>
                <a:solidFill>
                  <a:schemeClr val="tx1"/>
                </a:solidFill>
                <a:latin typeface="DGB" panose="020B0406020204020204" pitchFamily="34" charset="0"/>
                <a:cs typeface="Times New Roman" panose="02020603050405020304" pitchFamily="18" charset="0"/>
              </a:defRPr>
            </a:lvl4pPr>
            <a:lvl5pPr marL="2057400" indent="-228600">
              <a:spcBef>
                <a:spcPct val="20000"/>
              </a:spcBef>
              <a:buChar char="»"/>
              <a:defRPr>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9pPr>
          </a:lstStyle>
          <a:p>
            <a:pPr eaLnBrk="1" hangingPunct="1">
              <a:lnSpc>
                <a:spcPct val="80000"/>
              </a:lnSpc>
              <a:spcBef>
                <a:spcPct val="0"/>
              </a:spcBef>
              <a:buFontTx/>
              <a:buNone/>
            </a:pPr>
            <a:r>
              <a:rPr lang="en-GB" sz="3323" dirty="0">
                <a:solidFill>
                  <a:schemeClr val="bg1"/>
                </a:solidFill>
                <a:latin typeface="Arial" panose="020B0604020202020204" pitchFamily="34" charset="0"/>
                <a:cs typeface="Arial" panose="020B0604020202020204" pitchFamily="34" charset="0"/>
              </a:rPr>
              <a:t>Key aspects of </a:t>
            </a:r>
            <a:r>
              <a:rPr lang="en-GB" sz="3323" dirty="0" smtClean="0">
                <a:solidFill>
                  <a:schemeClr val="bg1"/>
                </a:solidFill>
                <a:latin typeface="Arial" panose="020B0604020202020204" pitchFamily="34" charset="0"/>
                <a:cs typeface="Arial" panose="020B0604020202020204" pitchFamily="34" charset="0"/>
              </a:rPr>
              <a:t>Investment </a:t>
            </a:r>
            <a:r>
              <a:rPr lang="en-GB" sz="3323" dirty="0">
                <a:solidFill>
                  <a:schemeClr val="bg1"/>
                </a:solidFill>
                <a:latin typeface="Arial" panose="020B0604020202020204" pitchFamily="34" charset="0"/>
                <a:cs typeface="Arial" panose="020B0604020202020204" pitchFamily="34" charset="0"/>
              </a:rPr>
              <a:t>Plan</a:t>
            </a:r>
          </a:p>
          <a:p>
            <a:pPr eaLnBrk="1" hangingPunct="1">
              <a:lnSpc>
                <a:spcPct val="80000"/>
              </a:lnSpc>
              <a:spcBef>
                <a:spcPct val="0"/>
              </a:spcBef>
              <a:buFontTx/>
              <a:buNone/>
            </a:pPr>
            <a:r>
              <a:rPr lang="en-GB" sz="2954" dirty="0" smtClean="0">
                <a:solidFill>
                  <a:schemeClr val="bg1"/>
                </a:solidFill>
                <a:latin typeface="Arial" panose="020B0604020202020204" pitchFamily="34" charset="0"/>
                <a:cs typeface="Arial" panose="020B0604020202020204" pitchFamily="34" charset="0"/>
              </a:rPr>
              <a:t>Social Housing</a:t>
            </a:r>
            <a:r>
              <a:rPr lang="en-GB" sz="3323" dirty="0">
                <a:solidFill>
                  <a:schemeClr val="bg1"/>
                </a:solidFill>
                <a:latin typeface="Arial" panose="020B0604020202020204" pitchFamily="34" charset="0"/>
                <a:cs typeface="Arial" panose="020B0604020202020204" pitchFamily="34" charset="0"/>
              </a:rPr>
              <a:t/>
            </a:r>
            <a:br>
              <a:rPr lang="en-GB" sz="3323" dirty="0">
                <a:solidFill>
                  <a:schemeClr val="bg1"/>
                </a:solidFill>
                <a:latin typeface="Arial" panose="020B0604020202020204" pitchFamily="34" charset="0"/>
                <a:cs typeface="Arial" panose="020B0604020202020204" pitchFamily="34" charset="0"/>
              </a:rPr>
            </a:br>
            <a:endParaRPr lang="en-GB" sz="3323" dirty="0">
              <a:solidFill>
                <a:schemeClr val="bg1"/>
              </a:solidFill>
              <a:latin typeface="Arial" panose="020B0604020202020204" pitchFamily="34" charset="0"/>
              <a:cs typeface="Arial" panose="020B0604020202020204" pitchFamily="34" charset="0"/>
            </a:endParaRPr>
          </a:p>
        </p:txBody>
      </p:sp>
      <p:pic>
        <p:nvPicPr>
          <p:cNvPr id="1026" name="Picture 2" descr="http://www.willmottdixongroup.co.uk/assets/s/o/social-hous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672" y="3760267"/>
            <a:ext cx="3526270" cy="31105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etuc.org/IMG/jpg/new_path_europe_EN.png"/>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9707692" y="2050590"/>
            <a:ext cx="17145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3"/>
          <p:cNvSpPr>
            <a:spLocks noGrp="1"/>
          </p:cNvSpPr>
          <p:nvPr>
            <p:ph type="ftr" sz="quarter" idx="4294967295"/>
          </p:nvPr>
        </p:nvSpPr>
        <p:spPr>
          <a:xfrm>
            <a:off x="457881" y="6597350"/>
            <a:ext cx="6984000" cy="260649"/>
          </a:xfrm>
          <a:prstGeom prst="rect">
            <a:avLst/>
          </a:prstGeom>
        </p:spPr>
        <p:txBody>
          <a:bodyPr/>
          <a:lstStyle/>
          <a:p>
            <a:r>
              <a:rPr lang="de-DE" sz="1000" dirty="0" smtClean="0"/>
              <a:t>Reiner </a:t>
            </a:r>
            <a:r>
              <a:rPr lang="de-DE" sz="1000" dirty="0"/>
              <a:t>Hoffmann, VB05, Mitglied des Geschäftsführenden Bundesvorstandes, </a:t>
            </a:r>
            <a:r>
              <a:rPr lang="de-DE" sz="1000" dirty="0" smtClean="0"/>
              <a:t>11.04.2014</a:t>
            </a:r>
            <a:endParaRPr lang="de-DE" sz="1000" dirty="0"/>
          </a:p>
        </p:txBody>
      </p:sp>
    </p:spTree>
    <p:extLst>
      <p:ext uri="{BB962C8B-B14F-4D97-AF65-F5344CB8AC3E}">
        <p14:creationId xmlns:p14="http://schemas.microsoft.com/office/powerpoint/2010/main" val="282476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3.	Macroeconomic effects of </a:t>
            </a:r>
            <a:br>
              <a:rPr lang="en-GB" dirty="0" smtClean="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t>
            </a:r>
            <a:r>
              <a:rPr lang="en-GB" smtClean="0">
                <a:latin typeface="Arial" panose="020B0604020202020204" pitchFamily="34" charset="0"/>
                <a:cs typeface="Arial" panose="020B0604020202020204" pitchFamily="34" charset="0"/>
              </a:rPr>
              <a:t>ETUC Investment Plan</a:t>
            </a:r>
            <a:endParaRPr lang="en-GB" dirty="0">
              <a:latin typeface="Arial" panose="020B0604020202020204" pitchFamily="34" charset="0"/>
              <a:cs typeface="Arial" panose="020B0604020202020204" pitchFamily="34" charset="0"/>
            </a:endParaRPr>
          </a:p>
        </p:txBody>
      </p:sp>
      <p:sp>
        <p:nvSpPr>
          <p:cNvPr id="3" name="Textplatzhalter 2"/>
          <p:cNvSpPr>
            <a:spLocks noGrp="1"/>
          </p:cNvSpPr>
          <p:nvPr>
            <p:ph type="body" idx="1"/>
          </p:nvPr>
        </p:nvSpPr>
        <p:spPr/>
        <p:txBody>
          <a:bodyPr/>
          <a:lstStyle/>
          <a:p>
            <a:endParaRPr lang="en-GB"/>
          </a:p>
        </p:txBody>
      </p:sp>
      <p:sp>
        <p:nvSpPr>
          <p:cNvPr id="4" name="Fußzeilenplatzhalter 3"/>
          <p:cNvSpPr>
            <a:spLocks noGrp="1"/>
          </p:cNvSpPr>
          <p:nvPr>
            <p:ph type="ftr" sz="quarter" idx="4294967295"/>
          </p:nvPr>
        </p:nvSpPr>
        <p:spPr>
          <a:xfrm>
            <a:off x="457881" y="6597350"/>
            <a:ext cx="6984000" cy="260649"/>
          </a:xfrm>
          <a:prstGeom prst="rect">
            <a:avLst/>
          </a:prstGeom>
        </p:spPr>
        <p:txBody>
          <a:bodyPr/>
          <a:lstStyle/>
          <a:p>
            <a:r>
              <a:rPr lang="de-DE" sz="1000" dirty="0" smtClean="0"/>
              <a:t>Reiner </a:t>
            </a:r>
            <a:r>
              <a:rPr lang="de-DE" sz="1000" dirty="0"/>
              <a:t>Hoffmann, VB05, Mitglied des Geschäftsführenden Bundesvorstandes, </a:t>
            </a:r>
            <a:r>
              <a:rPr lang="de-DE" sz="1000" dirty="0" smtClean="0"/>
              <a:t>11.04.2014</a:t>
            </a:r>
            <a:endParaRPr lang="de-DE" sz="1000" dirty="0"/>
          </a:p>
        </p:txBody>
      </p:sp>
    </p:spTree>
    <p:extLst>
      <p:ext uri="{BB962C8B-B14F-4D97-AF65-F5344CB8AC3E}">
        <p14:creationId xmlns:p14="http://schemas.microsoft.com/office/powerpoint/2010/main" val="1921842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245925" y="838397"/>
            <a:ext cx="6202973" cy="112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spcBef>
                <a:spcPct val="20000"/>
              </a:spcBef>
              <a:buChar char="•"/>
              <a:defRPr>
                <a:solidFill>
                  <a:schemeClr val="tx1"/>
                </a:solidFill>
                <a:latin typeface="DGB" panose="020B0406020204020204" pitchFamily="34" charset="0"/>
                <a:cs typeface="Times New Roman" panose="02020603050405020304" pitchFamily="18" charset="0"/>
              </a:defRPr>
            </a:lvl1pPr>
            <a:lvl2pPr marL="742950" indent="-285750">
              <a:spcBef>
                <a:spcPct val="20000"/>
              </a:spcBef>
              <a:buChar char="–"/>
              <a:defRPr>
                <a:solidFill>
                  <a:schemeClr val="tx1"/>
                </a:solidFill>
                <a:latin typeface="DGB" panose="020B0406020204020204" pitchFamily="34" charset="0"/>
                <a:cs typeface="Times New Roman" panose="02020603050405020304" pitchFamily="18" charset="0"/>
              </a:defRPr>
            </a:lvl2pPr>
            <a:lvl3pPr marL="1143000" indent="-228600">
              <a:spcBef>
                <a:spcPct val="20000"/>
              </a:spcBef>
              <a:buChar char="•"/>
              <a:defRPr>
                <a:solidFill>
                  <a:schemeClr val="tx1"/>
                </a:solidFill>
                <a:latin typeface="DGB" panose="020B0406020204020204" pitchFamily="34" charset="0"/>
                <a:cs typeface="Times New Roman" panose="02020603050405020304" pitchFamily="18" charset="0"/>
              </a:defRPr>
            </a:lvl3pPr>
            <a:lvl4pPr marL="1600200" indent="-228600">
              <a:spcBef>
                <a:spcPct val="20000"/>
              </a:spcBef>
              <a:buChar char="–"/>
              <a:defRPr>
                <a:solidFill>
                  <a:schemeClr val="tx1"/>
                </a:solidFill>
                <a:latin typeface="DGB" panose="020B0406020204020204" pitchFamily="34" charset="0"/>
                <a:cs typeface="Times New Roman" panose="02020603050405020304" pitchFamily="18" charset="0"/>
              </a:defRPr>
            </a:lvl4pPr>
            <a:lvl5pPr marL="2057400" indent="-228600">
              <a:spcBef>
                <a:spcPct val="20000"/>
              </a:spcBef>
              <a:buChar char="»"/>
              <a:defRPr>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9pPr>
          </a:lstStyle>
          <a:p>
            <a:pPr eaLnBrk="1" hangingPunct="1">
              <a:lnSpc>
                <a:spcPct val="80000"/>
              </a:lnSpc>
              <a:spcBef>
                <a:spcPct val="0"/>
              </a:spcBef>
              <a:buFontTx/>
              <a:buNone/>
            </a:pPr>
            <a:endParaRPr lang="de-DE" sz="3323" dirty="0">
              <a:solidFill>
                <a:schemeClr val="bg1"/>
              </a:solidFill>
              <a:latin typeface="Arial" panose="020B0604020202020204" pitchFamily="34" charset="0"/>
              <a:cs typeface="Arial" panose="020B0604020202020204" pitchFamily="34" charset="0"/>
            </a:endParaRPr>
          </a:p>
          <a:p>
            <a:pPr eaLnBrk="1" hangingPunct="1">
              <a:lnSpc>
                <a:spcPct val="80000"/>
              </a:lnSpc>
              <a:spcBef>
                <a:spcPct val="0"/>
              </a:spcBef>
              <a:buFontTx/>
              <a:buNone/>
            </a:pPr>
            <a:endParaRPr lang="de-DE" sz="3323" dirty="0">
              <a:solidFill>
                <a:schemeClr val="bg1"/>
              </a:solidFill>
              <a:latin typeface="Arial" panose="020B0604020202020204" pitchFamily="34" charset="0"/>
              <a:cs typeface="Arial" panose="020B0604020202020204" pitchFamily="34" charset="0"/>
            </a:endParaRPr>
          </a:p>
          <a:p>
            <a:pPr eaLnBrk="1" hangingPunct="1">
              <a:lnSpc>
                <a:spcPct val="80000"/>
              </a:lnSpc>
              <a:spcBef>
                <a:spcPct val="0"/>
              </a:spcBef>
              <a:buFontTx/>
              <a:buNone/>
            </a:pPr>
            <a:r>
              <a:rPr lang="de-DE" sz="3323" dirty="0" err="1">
                <a:solidFill>
                  <a:schemeClr val="bg1"/>
                </a:solidFill>
                <a:latin typeface="Arial" panose="020B0604020202020204" pitchFamily="34" charset="0"/>
                <a:cs typeface="Arial" panose="020B0604020202020204" pitchFamily="34" charset="0"/>
              </a:rPr>
              <a:t>Macroeconomic</a:t>
            </a:r>
            <a:r>
              <a:rPr lang="de-DE" sz="3323" dirty="0">
                <a:solidFill>
                  <a:schemeClr val="bg1"/>
                </a:solidFill>
                <a:latin typeface="Arial" panose="020B0604020202020204" pitchFamily="34" charset="0"/>
                <a:cs typeface="Arial" panose="020B0604020202020204" pitchFamily="34" charset="0"/>
              </a:rPr>
              <a:t> </a:t>
            </a:r>
            <a:r>
              <a:rPr lang="de-DE" sz="3323" dirty="0" err="1">
                <a:solidFill>
                  <a:schemeClr val="bg1"/>
                </a:solidFill>
                <a:latin typeface="Arial" panose="020B0604020202020204" pitchFamily="34" charset="0"/>
                <a:cs typeface="Arial" panose="020B0604020202020204" pitchFamily="34" charset="0"/>
              </a:rPr>
              <a:t>effects</a:t>
            </a:r>
            <a:endParaRPr lang="de-DE" sz="3323" dirty="0">
              <a:solidFill>
                <a:schemeClr val="bg1"/>
              </a:solidFill>
              <a:latin typeface="Arial" panose="020B0604020202020204" pitchFamily="34" charset="0"/>
              <a:cs typeface="Arial" panose="020B0604020202020204" pitchFamily="34" charset="0"/>
            </a:endParaRPr>
          </a:p>
          <a:p>
            <a:pPr eaLnBrk="1" hangingPunct="1">
              <a:lnSpc>
                <a:spcPct val="80000"/>
              </a:lnSpc>
              <a:spcBef>
                <a:spcPct val="0"/>
              </a:spcBef>
              <a:buFontTx/>
              <a:buNone/>
            </a:pPr>
            <a:r>
              <a:rPr lang="de-DE" sz="2954" dirty="0" smtClean="0">
                <a:solidFill>
                  <a:schemeClr val="bg1"/>
                </a:solidFill>
                <a:latin typeface="Arial" panose="020B0604020202020204" pitchFamily="34" charset="0"/>
                <a:cs typeface="Arial" panose="020B0604020202020204" pitchFamily="34" charset="0"/>
              </a:rPr>
              <a:t>(additional</a:t>
            </a:r>
            <a:r>
              <a:rPr lang="de-DE" sz="2954" dirty="0">
                <a:solidFill>
                  <a:schemeClr val="bg1"/>
                </a:solidFill>
                <a:latin typeface="Arial" panose="020B0604020202020204" pitchFamily="34" charset="0"/>
                <a:cs typeface="Arial" panose="020B0604020202020204" pitchFamily="34" charset="0"/>
              </a:rPr>
              <a:t>, </a:t>
            </a:r>
            <a:r>
              <a:rPr lang="de-DE" sz="2954" dirty="0" err="1">
                <a:solidFill>
                  <a:schemeClr val="bg1"/>
                </a:solidFill>
                <a:latin typeface="Arial" panose="020B0604020202020204" pitchFamily="34" charset="0"/>
                <a:cs typeface="Arial" panose="020B0604020202020204" pitchFamily="34" charset="0"/>
              </a:rPr>
              <a:t>longer</a:t>
            </a:r>
            <a:r>
              <a:rPr lang="de-DE" sz="2954" dirty="0">
                <a:solidFill>
                  <a:schemeClr val="bg1"/>
                </a:solidFill>
                <a:latin typeface="Arial" panose="020B0604020202020204" pitchFamily="34" charset="0"/>
                <a:cs typeface="Arial" panose="020B0604020202020204" pitchFamily="34" charset="0"/>
              </a:rPr>
              <a:t>-term </a:t>
            </a:r>
            <a:r>
              <a:rPr lang="de-DE" sz="2954" dirty="0" err="1">
                <a:solidFill>
                  <a:schemeClr val="bg1"/>
                </a:solidFill>
                <a:latin typeface="Arial" panose="020B0604020202020204" pitchFamily="34" charset="0"/>
                <a:cs typeface="Arial" panose="020B0604020202020204" pitchFamily="34" charset="0"/>
              </a:rPr>
              <a:t>avaerage</a:t>
            </a:r>
            <a:r>
              <a:rPr lang="de-DE" sz="2954" dirty="0">
                <a:solidFill>
                  <a:schemeClr val="bg1"/>
                </a:solidFill>
                <a:latin typeface="Arial" panose="020B0604020202020204" pitchFamily="34" charset="0"/>
                <a:cs typeface="Arial" panose="020B0604020202020204" pitchFamily="34" charset="0"/>
              </a:rPr>
              <a:t>)</a:t>
            </a:r>
          </a:p>
          <a:p>
            <a:pPr eaLnBrk="1" hangingPunct="1">
              <a:lnSpc>
                <a:spcPct val="80000"/>
              </a:lnSpc>
              <a:spcBef>
                <a:spcPct val="0"/>
              </a:spcBef>
              <a:buFontTx/>
              <a:buNone/>
            </a:pPr>
            <a:r>
              <a:rPr lang="de-DE" sz="3323" dirty="0">
                <a:latin typeface="Arial" panose="020B0604020202020204" pitchFamily="34" charset="0"/>
                <a:cs typeface="Arial" panose="020B0604020202020204" pitchFamily="34" charset="0"/>
              </a:rPr>
              <a:t> </a:t>
            </a:r>
            <a:br>
              <a:rPr lang="de-DE" sz="3323" dirty="0">
                <a:latin typeface="Arial" panose="020B0604020202020204" pitchFamily="34" charset="0"/>
                <a:cs typeface="Arial" panose="020B0604020202020204" pitchFamily="34" charset="0"/>
              </a:rPr>
            </a:br>
            <a:endParaRPr lang="de-DE" sz="3323" dirty="0">
              <a:latin typeface="Arial" panose="020B0604020202020204" pitchFamily="34" charset="0"/>
              <a:cs typeface="Arial" panose="020B0604020202020204" pitchFamily="34"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3579309927"/>
              </p:ext>
            </p:extLst>
          </p:nvPr>
        </p:nvGraphicFramePr>
        <p:xfrm>
          <a:off x="1657228" y="1671545"/>
          <a:ext cx="8102521" cy="4658429"/>
        </p:xfrm>
        <a:graphic>
          <a:graphicData uri="http://schemas.openxmlformats.org/drawingml/2006/table">
            <a:tbl>
              <a:tblPr firstRow="1" bandRow="1">
                <a:tableStyleId>{5C22544A-7EE6-4342-B048-85BDC9FD1C3A}</a:tableStyleId>
              </a:tblPr>
              <a:tblGrid>
                <a:gridCol w="4345621"/>
                <a:gridCol w="1864172"/>
                <a:gridCol w="1892728"/>
              </a:tblGrid>
              <a:tr h="690012">
                <a:tc>
                  <a:txBody>
                    <a:bodyPr/>
                    <a:lstStyle/>
                    <a:p>
                      <a:r>
                        <a:rPr lang="en-GB" sz="1700" dirty="0" smtClean="0">
                          <a:latin typeface="Arial" panose="020B0604020202020204" pitchFamily="34" charset="0"/>
                          <a:cs typeface="Arial" panose="020B0604020202020204" pitchFamily="34" charset="0"/>
                        </a:rPr>
                        <a:t>Multiplier</a:t>
                      </a:r>
                      <a:endParaRPr lang="en-GB" sz="1700" dirty="0">
                        <a:latin typeface="Arial" panose="020B0604020202020204" pitchFamily="34" charset="0"/>
                        <a:cs typeface="Arial" panose="020B0604020202020204" pitchFamily="34" charset="0"/>
                      </a:endParaRPr>
                    </a:p>
                  </a:txBody>
                  <a:tcPr marL="84406" marR="84406" marT="42203" marB="42203">
                    <a:solidFill>
                      <a:srgbClr val="002060"/>
                    </a:solidFill>
                  </a:tcPr>
                </a:tc>
                <a:tc>
                  <a:txBody>
                    <a:bodyPr/>
                    <a:lstStyle/>
                    <a:p>
                      <a:pPr algn="ctr"/>
                      <a:r>
                        <a:rPr lang="en-GB" sz="1700" dirty="0" smtClean="0">
                          <a:latin typeface="Arial" panose="020B0604020202020204" pitchFamily="34" charset="0"/>
                          <a:cs typeface="Arial" panose="020B0604020202020204" pitchFamily="34" charset="0"/>
                        </a:rPr>
                        <a:t>1.2</a:t>
                      </a:r>
                    </a:p>
                    <a:p>
                      <a:pPr algn="ctr"/>
                      <a:r>
                        <a:rPr lang="en-GB" sz="1700" dirty="0" smtClean="0">
                          <a:latin typeface="Arial" panose="020B0604020202020204" pitchFamily="34" charset="0"/>
                          <a:cs typeface="Arial" panose="020B0604020202020204" pitchFamily="34" charset="0"/>
                        </a:rPr>
                        <a:t>Minimum</a:t>
                      </a:r>
                      <a:endParaRPr lang="en-GB" sz="1700" dirty="0">
                        <a:latin typeface="Arial" panose="020B0604020202020204" pitchFamily="34" charset="0"/>
                        <a:cs typeface="Arial" panose="020B0604020202020204" pitchFamily="34" charset="0"/>
                      </a:endParaRPr>
                    </a:p>
                  </a:txBody>
                  <a:tcPr marL="84406" marR="84406" marT="42203" marB="42203">
                    <a:solidFill>
                      <a:srgbClr val="002060"/>
                    </a:solidFill>
                  </a:tcPr>
                </a:tc>
                <a:tc>
                  <a:txBody>
                    <a:bodyPr/>
                    <a:lstStyle/>
                    <a:p>
                      <a:pPr algn="ctr"/>
                      <a:r>
                        <a:rPr lang="en-GB" sz="1700" dirty="0" smtClean="0">
                          <a:latin typeface="Arial" panose="020B0604020202020204" pitchFamily="34" charset="0"/>
                          <a:cs typeface="Arial" panose="020B0604020202020204" pitchFamily="34" charset="0"/>
                        </a:rPr>
                        <a:t>1.5</a:t>
                      </a:r>
                    </a:p>
                    <a:p>
                      <a:pPr algn="ctr"/>
                      <a:r>
                        <a:rPr lang="en-GB" sz="1700" dirty="0" smtClean="0">
                          <a:latin typeface="Arial" panose="020B0604020202020204" pitchFamily="34" charset="0"/>
                          <a:cs typeface="Arial" panose="020B0604020202020204" pitchFamily="34" charset="0"/>
                        </a:rPr>
                        <a:t>maximum</a:t>
                      </a:r>
                      <a:endParaRPr lang="en-GB" sz="1700" dirty="0">
                        <a:latin typeface="Arial" panose="020B0604020202020204" pitchFamily="34" charset="0"/>
                        <a:cs typeface="Arial" panose="020B0604020202020204" pitchFamily="34" charset="0"/>
                      </a:endParaRPr>
                    </a:p>
                  </a:txBody>
                  <a:tcPr marL="84406" marR="84406" marT="42203" marB="42203">
                    <a:solidFill>
                      <a:srgbClr val="002060"/>
                    </a:solidFill>
                  </a:tcPr>
                </a:tc>
              </a:tr>
              <a:tr h="597710">
                <a:tc>
                  <a:txBody>
                    <a:bodyPr/>
                    <a:lstStyle/>
                    <a:p>
                      <a:r>
                        <a:rPr lang="en-GB" sz="1700" b="1" dirty="0" smtClean="0">
                          <a:solidFill>
                            <a:schemeClr val="tx1"/>
                          </a:solidFill>
                          <a:latin typeface="Arial" panose="020B0604020202020204" pitchFamily="34" charset="0"/>
                          <a:cs typeface="Arial" panose="020B0604020202020204" pitchFamily="34" charset="0"/>
                        </a:rPr>
                        <a:t>GDP </a:t>
                      </a:r>
                    </a:p>
                    <a:p>
                      <a:r>
                        <a:rPr lang="en-GB" sz="1300" dirty="0" smtClean="0">
                          <a:solidFill>
                            <a:schemeClr val="tx1"/>
                          </a:solidFill>
                          <a:latin typeface="Arial" panose="020B0604020202020204" pitchFamily="34" charset="0"/>
                          <a:cs typeface="Arial" panose="020B0604020202020204" pitchFamily="34" charset="0"/>
                        </a:rPr>
                        <a:t>(EUR, billion)</a:t>
                      </a:r>
                      <a:endParaRPr lang="en-GB" sz="1300" dirty="0">
                        <a:solidFill>
                          <a:schemeClr val="tx1"/>
                        </a:solidFill>
                        <a:latin typeface="Arial" panose="020B0604020202020204" pitchFamily="34" charset="0"/>
                        <a:cs typeface="Arial" panose="020B0604020202020204" pitchFamily="34" charset="0"/>
                      </a:endParaRPr>
                    </a:p>
                  </a:txBody>
                  <a:tcPr marL="84406" marR="84406" marT="42203" marB="42203">
                    <a:solidFill>
                      <a:srgbClr val="FFFF00"/>
                    </a:solidFill>
                  </a:tcPr>
                </a:tc>
                <a:tc>
                  <a:txBody>
                    <a:bodyPr/>
                    <a:lstStyle/>
                    <a:p>
                      <a:pPr algn="ctr"/>
                      <a:r>
                        <a:rPr lang="en-GB" sz="1700" dirty="0" smtClean="0">
                          <a:latin typeface="Arial" panose="020B0604020202020204" pitchFamily="34" charset="0"/>
                          <a:cs typeface="Arial" panose="020B0604020202020204" pitchFamily="34" charset="0"/>
                        </a:rPr>
                        <a:t>312</a:t>
                      </a:r>
                      <a:endParaRPr lang="en-GB" sz="1700" dirty="0">
                        <a:latin typeface="Arial" panose="020B0604020202020204" pitchFamily="34" charset="0"/>
                        <a:cs typeface="Arial" panose="020B0604020202020204" pitchFamily="34" charset="0"/>
                      </a:endParaRPr>
                    </a:p>
                  </a:txBody>
                  <a:tcPr marL="84406" marR="84406" marT="42203" marB="42203">
                    <a:solidFill>
                      <a:srgbClr val="FFFF00"/>
                    </a:solidFill>
                  </a:tcPr>
                </a:tc>
                <a:tc>
                  <a:txBody>
                    <a:bodyPr/>
                    <a:lstStyle/>
                    <a:p>
                      <a:pPr algn="ctr"/>
                      <a:r>
                        <a:rPr lang="en-GB" sz="1700" dirty="0" smtClean="0">
                          <a:latin typeface="Arial" panose="020B0604020202020204" pitchFamily="34" charset="0"/>
                          <a:cs typeface="Arial" panose="020B0604020202020204" pitchFamily="34" charset="0"/>
                        </a:rPr>
                        <a:t>390</a:t>
                      </a:r>
                      <a:endParaRPr lang="en-GB" sz="1700" dirty="0">
                        <a:latin typeface="Arial" panose="020B0604020202020204" pitchFamily="34" charset="0"/>
                        <a:cs typeface="Arial" panose="020B0604020202020204" pitchFamily="34" charset="0"/>
                      </a:endParaRPr>
                    </a:p>
                  </a:txBody>
                  <a:tcPr marL="84406" marR="84406" marT="42203" marB="42203">
                    <a:solidFill>
                      <a:srgbClr val="FFFF00"/>
                    </a:solidFill>
                  </a:tcPr>
                </a:tc>
              </a:tr>
              <a:tr h="569746">
                <a:tc>
                  <a:txBody>
                    <a:bodyPr/>
                    <a:lstStyle/>
                    <a:p>
                      <a:r>
                        <a:rPr lang="en-GB" sz="1700" b="1" dirty="0" smtClean="0">
                          <a:solidFill>
                            <a:schemeClr val="tx1"/>
                          </a:solidFill>
                          <a:latin typeface="Arial" panose="020B0604020202020204" pitchFamily="34" charset="0"/>
                          <a:cs typeface="Arial" panose="020B0604020202020204" pitchFamily="34" charset="0"/>
                        </a:rPr>
                        <a:t>Full-time Jobs</a:t>
                      </a:r>
                    </a:p>
                    <a:p>
                      <a:r>
                        <a:rPr lang="en-GB" sz="1300" dirty="0" smtClean="0">
                          <a:solidFill>
                            <a:schemeClr val="tx1"/>
                          </a:solidFill>
                          <a:latin typeface="Arial" panose="020B0604020202020204" pitchFamily="34" charset="0"/>
                          <a:cs typeface="Arial" panose="020B0604020202020204" pitchFamily="34" charset="0"/>
                        </a:rPr>
                        <a:t>(million)</a:t>
                      </a:r>
                      <a:endParaRPr lang="en-GB" sz="1300" dirty="0">
                        <a:solidFill>
                          <a:schemeClr val="tx1"/>
                        </a:solidFill>
                        <a:latin typeface="Arial" panose="020B0604020202020204" pitchFamily="34" charset="0"/>
                        <a:cs typeface="Arial" panose="020B0604020202020204" pitchFamily="34" charset="0"/>
                      </a:endParaRPr>
                    </a:p>
                  </a:txBody>
                  <a:tcPr marL="84406" marR="84406" marT="42203" marB="42203"/>
                </a:tc>
                <a:tc>
                  <a:txBody>
                    <a:bodyPr/>
                    <a:lstStyle/>
                    <a:p>
                      <a:pPr algn="ctr"/>
                      <a:r>
                        <a:rPr lang="en-GB" sz="1700" dirty="0" smtClean="0">
                          <a:latin typeface="Arial" panose="020B0604020202020204" pitchFamily="34" charset="0"/>
                          <a:cs typeface="Arial" panose="020B0604020202020204" pitchFamily="34" charset="0"/>
                        </a:rPr>
                        <a:t>7.2 to 8.8</a:t>
                      </a:r>
                      <a:endParaRPr lang="en-GB" sz="1700" dirty="0">
                        <a:latin typeface="Arial" panose="020B0604020202020204" pitchFamily="34" charset="0"/>
                        <a:cs typeface="Arial" panose="020B0604020202020204" pitchFamily="34" charset="0"/>
                      </a:endParaRPr>
                    </a:p>
                  </a:txBody>
                  <a:tcPr marL="84406" marR="84406" marT="42203" marB="42203"/>
                </a:tc>
                <a:tc>
                  <a:txBody>
                    <a:bodyPr/>
                    <a:lstStyle/>
                    <a:p>
                      <a:pPr algn="ctr"/>
                      <a:r>
                        <a:rPr lang="en-GB" sz="1700" dirty="0" smtClean="0">
                          <a:latin typeface="Arial" panose="020B0604020202020204" pitchFamily="34" charset="0"/>
                          <a:cs typeface="Arial" panose="020B0604020202020204" pitchFamily="34" charset="0"/>
                        </a:rPr>
                        <a:t>9 to 11</a:t>
                      </a:r>
                      <a:endParaRPr lang="en-GB" sz="1700" dirty="0">
                        <a:latin typeface="Arial" panose="020B0604020202020204" pitchFamily="34" charset="0"/>
                        <a:cs typeface="Arial" panose="020B0604020202020204" pitchFamily="34" charset="0"/>
                      </a:endParaRPr>
                    </a:p>
                  </a:txBody>
                  <a:tcPr marL="84406" marR="84406" marT="42203" marB="42203"/>
                </a:tc>
              </a:tr>
              <a:tr h="597710">
                <a:tc>
                  <a:txBody>
                    <a:bodyPr/>
                    <a:lstStyle/>
                    <a:p>
                      <a:r>
                        <a:rPr lang="en-GB" sz="1700" b="1" dirty="0" smtClean="0">
                          <a:solidFill>
                            <a:schemeClr val="tx1"/>
                          </a:solidFill>
                          <a:latin typeface="Arial" panose="020B0604020202020204" pitchFamily="34" charset="0"/>
                          <a:cs typeface="Arial" panose="020B0604020202020204" pitchFamily="34" charset="0"/>
                        </a:rPr>
                        <a:t>Tax revenue</a:t>
                      </a:r>
                    </a:p>
                    <a:p>
                      <a:r>
                        <a:rPr lang="en-GB" sz="1300" dirty="0" smtClean="0">
                          <a:solidFill>
                            <a:schemeClr val="tx1"/>
                          </a:solidFill>
                          <a:latin typeface="Arial" panose="020B0604020202020204" pitchFamily="34" charset="0"/>
                          <a:cs typeface="Arial" panose="020B0604020202020204" pitchFamily="34" charset="0"/>
                        </a:rPr>
                        <a:t>(EUR, billion)</a:t>
                      </a:r>
                      <a:endParaRPr lang="en-GB" sz="1300" dirty="0">
                        <a:solidFill>
                          <a:schemeClr val="tx1"/>
                        </a:solidFill>
                        <a:latin typeface="Arial" panose="020B0604020202020204" pitchFamily="34" charset="0"/>
                        <a:cs typeface="Arial" panose="020B0604020202020204" pitchFamily="34" charset="0"/>
                      </a:endParaRPr>
                    </a:p>
                  </a:txBody>
                  <a:tcPr marL="84406" marR="84406" marT="42203" marB="42203">
                    <a:solidFill>
                      <a:srgbClr val="FFFF00"/>
                    </a:solidFill>
                  </a:tcPr>
                </a:tc>
                <a:tc>
                  <a:txBody>
                    <a:bodyPr/>
                    <a:lstStyle/>
                    <a:p>
                      <a:pPr algn="ctr"/>
                      <a:r>
                        <a:rPr lang="en-GB" sz="1700" dirty="0" smtClean="0">
                          <a:latin typeface="Arial" panose="020B0604020202020204" pitchFamily="34" charset="0"/>
                          <a:cs typeface="Arial" panose="020B0604020202020204" pitchFamily="34" charset="0"/>
                        </a:rPr>
                        <a:t>83</a:t>
                      </a:r>
                      <a:endParaRPr lang="en-GB" sz="1700" dirty="0">
                        <a:latin typeface="Arial" panose="020B0604020202020204" pitchFamily="34" charset="0"/>
                        <a:cs typeface="Arial" panose="020B0604020202020204" pitchFamily="34" charset="0"/>
                      </a:endParaRPr>
                    </a:p>
                  </a:txBody>
                  <a:tcPr marL="84406" marR="84406" marT="42203" marB="42203">
                    <a:solidFill>
                      <a:srgbClr val="FFFF00"/>
                    </a:solidFill>
                  </a:tcPr>
                </a:tc>
                <a:tc>
                  <a:txBody>
                    <a:bodyPr/>
                    <a:lstStyle/>
                    <a:p>
                      <a:pPr algn="ctr"/>
                      <a:r>
                        <a:rPr lang="en-GB" sz="1700" dirty="0" smtClean="0">
                          <a:latin typeface="Arial" panose="020B0604020202020204" pitchFamily="34" charset="0"/>
                          <a:cs typeface="Arial" panose="020B0604020202020204" pitchFamily="34" charset="0"/>
                        </a:rPr>
                        <a:t>104</a:t>
                      </a:r>
                      <a:endParaRPr lang="en-GB" sz="1700" dirty="0">
                        <a:latin typeface="Arial" panose="020B0604020202020204" pitchFamily="34" charset="0"/>
                        <a:cs typeface="Arial" panose="020B0604020202020204" pitchFamily="34" charset="0"/>
                      </a:endParaRPr>
                    </a:p>
                  </a:txBody>
                  <a:tcPr marL="84406" marR="84406" marT="42203" marB="42203">
                    <a:solidFill>
                      <a:srgbClr val="FFFF00"/>
                    </a:solidFill>
                  </a:tcPr>
                </a:tc>
              </a:tr>
              <a:tr h="807774">
                <a:tc>
                  <a:txBody>
                    <a:bodyPr/>
                    <a:lstStyle/>
                    <a:p>
                      <a:r>
                        <a:rPr lang="de-DE" sz="1700" b="1" dirty="0" err="1" smtClean="0">
                          <a:solidFill>
                            <a:schemeClr val="tx1"/>
                          </a:solidFill>
                          <a:latin typeface="Arial" panose="020B0604020202020204" pitchFamily="34" charset="0"/>
                          <a:cs typeface="Arial" panose="020B0604020202020204" pitchFamily="34" charset="0"/>
                        </a:rPr>
                        <a:t>Social</a:t>
                      </a:r>
                      <a:r>
                        <a:rPr lang="de-DE" sz="1700" b="1" dirty="0" smtClean="0">
                          <a:solidFill>
                            <a:schemeClr val="tx1"/>
                          </a:solidFill>
                          <a:latin typeface="Arial" panose="020B0604020202020204" pitchFamily="34" charset="0"/>
                          <a:cs typeface="Arial" panose="020B0604020202020204" pitchFamily="34" charset="0"/>
                        </a:rPr>
                        <a:t> </a:t>
                      </a:r>
                      <a:r>
                        <a:rPr lang="de-DE" sz="1700" b="1" dirty="0" err="1" smtClean="0">
                          <a:solidFill>
                            <a:schemeClr val="tx1"/>
                          </a:solidFill>
                          <a:latin typeface="Arial" panose="020B0604020202020204" pitchFamily="34" charset="0"/>
                          <a:cs typeface="Arial" panose="020B0604020202020204" pitchFamily="34" charset="0"/>
                        </a:rPr>
                        <a:t>security</a:t>
                      </a:r>
                      <a:r>
                        <a:rPr lang="de-DE" sz="1700" b="1" dirty="0" smtClean="0">
                          <a:solidFill>
                            <a:schemeClr val="tx1"/>
                          </a:solidFill>
                          <a:latin typeface="Arial" panose="020B0604020202020204" pitchFamily="34" charset="0"/>
                          <a:cs typeface="Arial" panose="020B0604020202020204" pitchFamily="34" charset="0"/>
                        </a:rPr>
                        <a:t> </a:t>
                      </a:r>
                      <a:r>
                        <a:rPr lang="de-DE" sz="1700" b="1" dirty="0" err="1" smtClean="0">
                          <a:solidFill>
                            <a:schemeClr val="tx1"/>
                          </a:solidFill>
                          <a:latin typeface="Arial" panose="020B0604020202020204" pitchFamily="34" charset="0"/>
                          <a:cs typeface="Arial" panose="020B0604020202020204" pitchFamily="34" charset="0"/>
                        </a:rPr>
                        <a:t>contributions</a:t>
                      </a:r>
                      <a:endParaRPr lang="de-DE" sz="1700" b="1" dirty="0" smtClean="0">
                        <a:solidFill>
                          <a:schemeClr val="tx1"/>
                        </a:solidFill>
                        <a:latin typeface="Arial" panose="020B0604020202020204" pitchFamily="34" charset="0"/>
                        <a:cs typeface="Arial" panose="020B0604020202020204" pitchFamily="34" charset="0"/>
                      </a:endParaRPr>
                    </a:p>
                    <a:p>
                      <a:r>
                        <a:rPr lang="en-GB" sz="1300" dirty="0" smtClean="0">
                          <a:solidFill>
                            <a:schemeClr val="tx1"/>
                          </a:solidFill>
                          <a:latin typeface="Arial" panose="020B0604020202020204" pitchFamily="34" charset="0"/>
                          <a:cs typeface="Arial" panose="020B0604020202020204" pitchFamily="34" charset="0"/>
                        </a:rPr>
                        <a:t>(EUR, billion)</a:t>
                      </a:r>
                      <a:endParaRPr lang="en-GB" sz="1300" dirty="0">
                        <a:solidFill>
                          <a:schemeClr val="tx1"/>
                        </a:solidFill>
                        <a:latin typeface="Arial" panose="020B0604020202020204" pitchFamily="34" charset="0"/>
                        <a:cs typeface="Arial" panose="020B0604020202020204" pitchFamily="34" charset="0"/>
                      </a:endParaRPr>
                    </a:p>
                  </a:txBody>
                  <a:tcPr marL="84406" marR="84406" marT="42203" marB="42203"/>
                </a:tc>
                <a:tc>
                  <a:txBody>
                    <a:bodyPr/>
                    <a:lstStyle/>
                    <a:p>
                      <a:pPr algn="ctr"/>
                      <a:r>
                        <a:rPr lang="en-GB" sz="1700" dirty="0" smtClean="0">
                          <a:latin typeface="Arial" panose="020B0604020202020204" pitchFamily="34" charset="0"/>
                          <a:cs typeface="Arial" panose="020B0604020202020204" pitchFamily="34" charset="0"/>
                        </a:rPr>
                        <a:t>45</a:t>
                      </a:r>
                      <a:endParaRPr lang="en-GB" sz="1700" dirty="0">
                        <a:latin typeface="Arial" panose="020B0604020202020204" pitchFamily="34" charset="0"/>
                        <a:cs typeface="Arial" panose="020B0604020202020204" pitchFamily="34" charset="0"/>
                      </a:endParaRPr>
                    </a:p>
                  </a:txBody>
                  <a:tcPr marL="84406" marR="84406" marT="42203" marB="42203"/>
                </a:tc>
                <a:tc>
                  <a:txBody>
                    <a:bodyPr/>
                    <a:lstStyle/>
                    <a:p>
                      <a:pPr algn="ctr"/>
                      <a:r>
                        <a:rPr lang="en-GB" sz="1700" dirty="0" smtClean="0">
                          <a:latin typeface="Arial" panose="020B0604020202020204" pitchFamily="34" charset="0"/>
                          <a:cs typeface="Arial" panose="020B0604020202020204" pitchFamily="34" charset="0"/>
                        </a:rPr>
                        <a:t>56</a:t>
                      </a:r>
                      <a:endParaRPr lang="en-GB" sz="1700" dirty="0">
                        <a:latin typeface="Arial" panose="020B0604020202020204" pitchFamily="34" charset="0"/>
                        <a:cs typeface="Arial" panose="020B0604020202020204" pitchFamily="34" charset="0"/>
                      </a:endParaRPr>
                    </a:p>
                  </a:txBody>
                  <a:tcPr marL="84406" marR="84406" marT="42203" marB="42203"/>
                </a:tc>
              </a:tr>
              <a:tr h="853871">
                <a:tc>
                  <a:txBody>
                    <a:bodyPr/>
                    <a:lstStyle/>
                    <a:p>
                      <a:r>
                        <a:rPr lang="de-DE" sz="1700" b="1" dirty="0" err="1" smtClean="0">
                          <a:solidFill>
                            <a:schemeClr val="tx1"/>
                          </a:solidFill>
                          <a:latin typeface="Arial" panose="020B0604020202020204" pitchFamily="34" charset="0"/>
                          <a:cs typeface="Arial" panose="020B0604020202020204" pitchFamily="34" charset="0"/>
                        </a:rPr>
                        <a:t>Savings</a:t>
                      </a:r>
                      <a:r>
                        <a:rPr lang="de-DE" sz="1700" b="1" dirty="0" smtClean="0">
                          <a:solidFill>
                            <a:schemeClr val="tx1"/>
                          </a:solidFill>
                          <a:latin typeface="Arial" panose="020B0604020202020204" pitchFamily="34" charset="0"/>
                          <a:cs typeface="Arial" panose="020B0604020202020204" pitchFamily="34" charset="0"/>
                        </a:rPr>
                        <a:t> in </a:t>
                      </a:r>
                      <a:r>
                        <a:rPr lang="de-DE" sz="1700" b="1" dirty="0" err="1" smtClean="0">
                          <a:solidFill>
                            <a:schemeClr val="tx1"/>
                          </a:solidFill>
                          <a:latin typeface="Arial" panose="020B0604020202020204" pitchFamily="34" charset="0"/>
                          <a:cs typeface="Arial" panose="020B0604020202020204" pitchFamily="34" charset="0"/>
                        </a:rPr>
                        <a:t>unemployment</a:t>
                      </a:r>
                      <a:r>
                        <a:rPr lang="de-DE" sz="1700" b="1" dirty="0" smtClean="0">
                          <a:solidFill>
                            <a:schemeClr val="tx1"/>
                          </a:solidFill>
                          <a:latin typeface="Arial" panose="020B0604020202020204" pitchFamily="34" charset="0"/>
                          <a:cs typeface="Arial" panose="020B0604020202020204" pitchFamily="34" charset="0"/>
                        </a:rPr>
                        <a:t> </a:t>
                      </a:r>
                      <a:r>
                        <a:rPr lang="de-DE" sz="1700" b="1" dirty="0" err="1" smtClean="0">
                          <a:solidFill>
                            <a:schemeClr val="tx1"/>
                          </a:solidFill>
                          <a:latin typeface="Arial" panose="020B0604020202020204" pitchFamily="34" charset="0"/>
                          <a:cs typeface="Arial" panose="020B0604020202020204" pitchFamily="34" charset="0"/>
                        </a:rPr>
                        <a:t>benefit</a:t>
                      </a:r>
                      <a:r>
                        <a:rPr lang="de-DE" sz="1700" b="1" dirty="0" smtClean="0">
                          <a:solidFill>
                            <a:schemeClr val="tx1"/>
                          </a:solidFill>
                          <a:latin typeface="Arial" panose="020B0604020202020204" pitchFamily="34" charset="0"/>
                          <a:cs typeface="Arial" panose="020B0604020202020204" pitchFamily="34" charset="0"/>
                        </a:rPr>
                        <a:t> </a:t>
                      </a:r>
                      <a:r>
                        <a:rPr lang="de-DE" sz="1700" b="1" dirty="0" err="1" smtClean="0">
                          <a:solidFill>
                            <a:schemeClr val="tx1"/>
                          </a:solidFill>
                          <a:latin typeface="Arial" panose="020B0604020202020204" pitchFamily="34" charset="0"/>
                          <a:cs typeface="Arial" panose="020B0604020202020204" pitchFamily="34" charset="0"/>
                        </a:rPr>
                        <a:t>expenditure</a:t>
                      </a:r>
                      <a:r>
                        <a:rPr lang="de-DE" sz="1700" b="1" baseline="0" dirty="0" smtClean="0">
                          <a:solidFill>
                            <a:schemeClr val="tx1"/>
                          </a:solidFill>
                          <a:latin typeface="Arial" panose="020B0604020202020204" pitchFamily="34" charset="0"/>
                          <a:cs typeface="Arial" panose="020B0604020202020204" pitchFamily="34" charset="0"/>
                        </a:rPr>
                        <a:t> </a:t>
                      </a:r>
                      <a:r>
                        <a:rPr lang="de-DE" sz="1300" b="1" dirty="0" smtClean="0">
                          <a:solidFill>
                            <a:schemeClr val="tx1"/>
                          </a:solidFill>
                          <a:latin typeface="Arial" panose="020B0604020202020204" pitchFamily="34" charset="0"/>
                          <a:cs typeface="Arial" panose="020B0604020202020204" pitchFamily="34" charset="0"/>
                        </a:rPr>
                        <a:t>(EUR,</a:t>
                      </a:r>
                      <a:r>
                        <a:rPr lang="de-DE" sz="1300" b="1" baseline="0" dirty="0" smtClean="0">
                          <a:solidFill>
                            <a:schemeClr val="tx1"/>
                          </a:solidFill>
                          <a:latin typeface="Arial" panose="020B0604020202020204" pitchFamily="34" charset="0"/>
                          <a:cs typeface="Arial" panose="020B0604020202020204" pitchFamily="34" charset="0"/>
                        </a:rPr>
                        <a:t> </a:t>
                      </a:r>
                      <a:r>
                        <a:rPr lang="de-DE" sz="1300" b="1" baseline="0" dirty="0" err="1" smtClean="0">
                          <a:solidFill>
                            <a:schemeClr val="tx1"/>
                          </a:solidFill>
                          <a:latin typeface="Arial" panose="020B0604020202020204" pitchFamily="34" charset="0"/>
                          <a:cs typeface="Arial" panose="020B0604020202020204" pitchFamily="34" charset="0"/>
                        </a:rPr>
                        <a:t>billion</a:t>
                      </a:r>
                      <a:r>
                        <a:rPr lang="de-DE" sz="1300" b="1" baseline="0" dirty="0" smtClean="0">
                          <a:solidFill>
                            <a:schemeClr val="tx1"/>
                          </a:solidFill>
                          <a:latin typeface="Arial" panose="020B0604020202020204" pitchFamily="34" charset="0"/>
                          <a:cs typeface="Arial" panose="020B0604020202020204" pitchFamily="34" charset="0"/>
                        </a:rPr>
                        <a:t>)</a:t>
                      </a:r>
                      <a:endParaRPr lang="en-GB" sz="1300" dirty="0">
                        <a:solidFill>
                          <a:schemeClr val="tx1"/>
                        </a:solidFill>
                        <a:latin typeface="Arial" panose="020B0604020202020204" pitchFamily="34" charset="0"/>
                        <a:cs typeface="Arial" panose="020B0604020202020204" pitchFamily="34" charset="0"/>
                      </a:endParaRPr>
                    </a:p>
                  </a:txBody>
                  <a:tcPr marL="84406" marR="84406" marT="42203" marB="42203">
                    <a:solidFill>
                      <a:srgbClr val="FFFF00"/>
                    </a:solidFill>
                  </a:tcPr>
                </a:tc>
                <a:tc>
                  <a:txBody>
                    <a:bodyPr/>
                    <a:lstStyle/>
                    <a:p>
                      <a:pPr algn="ctr"/>
                      <a:r>
                        <a:rPr lang="en-GB" sz="1700" dirty="0" smtClean="0">
                          <a:latin typeface="Arial" panose="020B0604020202020204" pitchFamily="34" charset="0"/>
                          <a:cs typeface="Arial" panose="020B0604020202020204" pitchFamily="34" charset="0"/>
                        </a:rPr>
                        <a:t>16</a:t>
                      </a:r>
                      <a:endParaRPr lang="en-GB" sz="1700" dirty="0">
                        <a:latin typeface="Arial" panose="020B0604020202020204" pitchFamily="34" charset="0"/>
                        <a:cs typeface="Arial" panose="020B0604020202020204" pitchFamily="34" charset="0"/>
                      </a:endParaRPr>
                    </a:p>
                  </a:txBody>
                  <a:tcPr marL="84406" marR="84406" marT="42203" marB="42203">
                    <a:solidFill>
                      <a:srgbClr val="FFFF00"/>
                    </a:solidFill>
                  </a:tcPr>
                </a:tc>
                <a:tc>
                  <a:txBody>
                    <a:bodyPr/>
                    <a:lstStyle/>
                    <a:p>
                      <a:pPr algn="ctr"/>
                      <a:r>
                        <a:rPr lang="en-GB" sz="1700" dirty="0" smtClean="0">
                          <a:latin typeface="Arial" panose="020B0604020202020204" pitchFamily="34" charset="0"/>
                          <a:cs typeface="Arial" panose="020B0604020202020204" pitchFamily="34" charset="0"/>
                        </a:rPr>
                        <a:t>20</a:t>
                      </a:r>
                      <a:endParaRPr lang="en-GB" sz="1700" dirty="0">
                        <a:latin typeface="Arial" panose="020B0604020202020204" pitchFamily="34" charset="0"/>
                        <a:cs typeface="Arial" panose="020B0604020202020204" pitchFamily="34" charset="0"/>
                      </a:endParaRPr>
                    </a:p>
                  </a:txBody>
                  <a:tcPr marL="84406" marR="84406" marT="42203" marB="42203">
                    <a:solidFill>
                      <a:srgbClr val="FFFF00"/>
                    </a:solidFill>
                  </a:tcPr>
                </a:tc>
              </a:tr>
              <a:tr h="519191">
                <a:tc>
                  <a:txBody>
                    <a:bodyPr/>
                    <a:lstStyle/>
                    <a:p>
                      <a:r>
                        <a:rPr lang="de-DE" sz="1700" b="1" dirty="0" err="1" smtClean="0">
                          <a:solidFill>
                            <a:schemeClr val="tx1"/>
                          </a:solidFill>
                          <a:latin typeface="Arial" panose="020B0604020202020204" pitchFamily="34" charset="0"/>
                          <a:cs typeface="Arial" panose="020B0604020202020204" pitchFamily="34" charset="0"/>
                        </a:rPr>
                        <a:t>Savings</a:t>
                      </a:r>
                      <a:r>
                        <a:rPr lang="de-DE" sz="1700" b="1" dirty="0" smtClean="0">
                          <a:solidFill>
                            <a:schemeClr val="tx1"/>
                          </a:solidFill>
                          <a:latin typeface="Arial" panose="020B0604020202020204" pitchFamily="34" charset="0"/>
                          <a:cs typeface="Arial" panose="020B0604020202020204" pitchFamily="34" charset="0"/>
                        </a:rPr>
                        <a:t> in fossil </a:t>
                      </a:r>
                      <a:r>
                        <a:rPr lang="de-DE" sz="1700" b="1" dirty="0" err="1" smtClean="0">
                          <a:solidFill>
                            <a:schemeClr val="tx1"/>
                          </a:solidFill>
                          <a:latin typeface="Arial" panose="020B0604020202020204" pitchFamily="34" charset="0"/>
                          <a:cs typeface="Arial" panose="020B0604020202020204" pitchFamily="34" charset="0"/>
                        </a:rPr>
                        <a:t>fuel</a:t>
                      </a:r>
                      <a:r>
                        <a:rPr lang="de-DE" sz="1700" b="1" dirty="0" smtClean="0">
                          <a:solidFill>
                            <a:schemeClr val="tx1"/>
                          </a:solidFill>
                          <a:latin typeface="Arial" panose="020B0604020202020204" pitchFamily="34" charset="0"/>
                          <a:cs typeface="Arial" panose="020B0604020202020204" pitchFamily="34" charset="0"/>
                        </a:rPr>
                        <a:t> </a:t>
                      </a:r>
                      <a:r>
                        <a:rPr lang="de-DE" sz="1700" b="1" dirty="0" err="1" smtClean="0">
                          <a:solidFill>
                            <a:schemeClr val="tx1"/>
                          </a:solidFill>
                          <a:latin typeface="Arial" panose="020B0604020202020204" pitchFamily="34" charset="0"/>
                          <a:cs typeface="Arial" panose="020B0604020202020204" pitchFamily="34" charset="0"/>
                        </a:rPr>
                        <a:t>imports</a:t>
                      </a:r>
                      <a:endParaRPr lang="de-DE" sz="1700" b="1" dirty="0" smtClean="0">
                        <a:solidFill>
                          <a:schemeClr val="tx1"/>
                        </a:solidFill>
                        <a:latin typeface="Arial" panose="020B0604020202020204" pitchFamily="34" charset="0"/>
                        <a:cs typeface="Arial" panose="020B0604020202020204" pitchFamily="34" charset="0"/>
                      </a:endParaRPr>
                    </a:p>
                    <a:p>
                      <a:r>
                        <a:rPr lang="de-DE" sz="1300" b="0" dirty="0" smtClean="0">
                          <a:solidFill>
                            <a:schemeClr val="tx1"/>
                          </a:solidFill>
                          <a:latin typeface="Arial" panose="020B0604020202020204" pitchFamily="34" charset="0"/>
                          <a:cs typeface="Arial" panose="020B0604020202020204" pitchFamily="34" charset="0"/>
                        </a:rPr>
                        <a:t>(EUR, </a:t>
                      </a:r>
                      <a:r>
                        <a:rPr lang="de-DE" sz="1300" b="0" dirty="0" err="1" smtClean="0">
                          <a:solidFill>
                            <a:schemeClr val="tx1"/>
                          </a:solidFill>
                          <a:latin typeface="Arial" panose="020B0604020202020204" pitchFamily="34" charset="0"/>
                          <a:cs typeface="Arial" panose="020B0604020202020204" pitchFamily="34" charset="0"/>
                        </a:rPr>
                        <a:t>billion</a:t>
                      </a:r>
                      <a:r>
                        <a:rPr lang="de-DE" sz="1300" b="0" dirty="0" smtClean="0">
                          <a:solidFill>
                            <a:schemeClr val="tx1"/>
                          </a:solidFill>
                          <a:latin typeface="Arial" panose="020B0604020202020204" pitchFamily="34" charset="0"/>
                          <a:cs typeface="Arial" panose="020B0604020202020204" pitchFamily="34" charset="0"/>
                        </a:rPr>
                        <a:t>)</a:t>
                      </a:r>
                      <a:endParaRPr lang="en-GB" sz="1300" b="0" dirty="0">
                        <a:solidFill>
                          <a:schemeClr val="tx1"/>
                        </a:solidFill>
                        <a:latin typeface="Arial" panose="020B0604020202020204" pitchFamily="34" charset="0"/>
                        <a:cs typeface="Arial" panose="020B0604020202020204" pitchFamily="34" charset="0"/>
                      </a:endParaRPr>
                    </a:p>
                  </a:txBody>
                  <a:tcPr marL="84406" marR="84406" marT="42203" marB="42203"/>
                </a:tc>
                <a:tc>
                  <a:txBody>
                    <a:bodyPr/>
                    <a:lstStyle/>
                    <a:p>
                      <a:pPr algn="ctr"/>
                      <a:r>
                        <a:rPr lang="en-GB" sz="1700" dirty="0" smtClean="0">
                          <a:latin typeface="Arial" panose="020B0604020202020204" pitchFamily="34" charset="0"/>
                          <a:cs typeface="Arial" panose="020B0604020202020204" pitchFamily="34" charset="0"/>
                        </a:rPr>
                        <a:t>300</a:t>
                      </a:r>
                      <a:endParaRPr lang="en-GB" sz="1700" dirty="0">
                        <a:latin typeface="Arial" panose="020B0604020202020204" pitchFamily="34" charset="0"/>
                        <a:cs typeface="Arial" panose="020B0604020202020204" pitchFamily="34" charset="0"/>
                      </a:endParaRPr>
                    </a:p>
                  </a:txBody>
                  <a:tcPr marL="84406" marR="84406" marT="42203" marB="42203"/>
                </a:tc>
                <a:tc>
                  <a:txBody>
                    <a:bodyPr/>
                    <a:lstStyle/>
                    <a:p>
                      <a:pPr algn="ctr"/>
                      <a:r>
                        <a:rPr lang="en-GB" sz="1700" dirty="0" smtClean="0">
                          <a:latin typeface="Arial" panose="020B0604020202020204" pitchFamily="34" charset="0"/>
                          <a:cs typeface="Arial" panose="020B0604020202020204" pitchFamily="34" charset="0"/>
                        </a:rPr>
                        <a:t>300</a:t>
                      </a:r>
                      <a:endParaRPr lang="en-GB" sz="1700" dirty="0">
                        <a:latin typeface="Arial" panose="020B0604020202020204" pitchFamily="34" charset="0"/>
                        <a:cs typeface="Arial" panose="020B0604020202020204" pitchFamily="34" charset="0"/>
                      </a:endParaRPr>
                    </a:p>
                  </a:txBody>
                  <a:tcPr marL="84406" marR="84406" marT="42203" marB="42203"/>
                </a:tc>
              </a:tr>
            </a:tbl>
          </a:graphicData>
        </a:graphic>
      </p:graphicFrame>
      <p:sp>
        <p:nvSpPr>
          <p:cNvPr id="4" name="Rechteck 3"/>
          <p:cNvSpPr/>
          <p:nvPr/>
        </p:nvSpPr>
        <p:spPr>
          <a:xfrm>
            <a:off x="6033415" y="1693959"/>
            <a:ext cx="1781848" cy="4632787"/>
          </a:xfrm>
          <a:prstGeom prst="rect">
            <a:avLst/>
          </a:prstGeom>
          <a:noFill/>
          <a:ln w="762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2215"/>
          </a:p>
        </p:txBody>
      </p:sp>
      <p:sp>
        <p:nvSpPr>
          <p:cNvPr id="7" name="Rechteck 6"/>
          <p:cNvSpPr/>
          <p:nvPr/>
        </p:nvSpPr>
        <p:spPr>
          <a:xfrm>
            <a:off x="7893106" y="1693959"/>
            <a:ext cx="1885950" cy="4632787"/>
          </a:xfrm>
          <a:prstGeom prst="rect">
            <a:avLst/>
          </a:prstGeom>
          <a:noFill/>
          <a:ln w="762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2215"/>
          </a:p>
        </p:txBody>
      </p:sp>
      <p:pic>
        <p:nvPicPr>
          <p:cNvPr id="8" name="Picture 6" descr="http://www.etuc.org/IMG/jpg/new_path_europe_EN.pn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0039739" y="1693959"/>
            <a:ext cx="1835020" cy="169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ußzeilenplatzhalter 3"/>
          <p:cNvSpPr>
            <a:spLocks noGrp="1"/>
          </p:cNvSpPr>
          <p:nvPr>
            <p:ph type="ftr" sz="quarter" idx="4294967295"/>
          </p:nvPr>
        </p:nvSpPr>
        <p:spPr>
          <a:xfrm>
            <a:off x="457881" y="6597350"/>
            <a:ext cx="6984000" cy="260649"/>
          </a:xfrm>
          <a:prstGeom prst="rect">
            <a:avLst/>
          </a:prstGeom>
        </p:spPr>
        <p:txBody>
          <a:bodyPr/>
          <a:lstStyle/>
          <a:p>
            <a:r>
              <a:rPr lang="de-DE" sz="1000" dirty="0" smtClean="0"/>
              <a:t>Reiner </a:t>
            </a:r>
            <a:r>
              <a:rPr lang="de-DE" sz="1000" dirty="0"/>
              <a:t>Hoffmann, VB05, Mitglied des Geschäftsführenden Bundesvorstandes, </a:t>
            </a:r>
            <a:r>
              <a:rPr lang="de-DE" sz="1000" dirty="0" smtClean="0"/>
              <a:t>11.04.2014</a:t>
            </a:r>
            <a:endParaRPr lang="de-DE" sz="1000" dirty="0"/>
          </a:p>
        </p:txBody>
      </p:sp>
    </p:spTree>
    <p:extLst>
      <p:ext uri="{BB962C8B-B14F-4D97-AF65-F5344CB8AC3E}">
        <p14:creationId xmlns:p14="http://schemas.microsoft.com/office/powerpoint/2010/main" val="351921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latin typeface="Arial" panose="020B0604020202020204" pitchFamily="34" charset="0"/>
                <a:cs typeface="Arial" panose="020B0604020202020204" pitchFamily="34" charset="0"/>
              </a:rPr>
              <a:t>4</a:t>
            </a:r>
            <a:r>
              <a:rPr lang="en-GB" dirty="0" smtClean="0">
                <a:latin typeface="Arial" panose="020B0604020202020204" pitchFamily="34" charset="0"/>
                <a:cs typeface="Arial" panose="020B0604020202020204" pitchFamily="34" charset="0"/>
              </a:rPr>
              <a:t>.	Funding the Investment Plan</a:t>
            </a:r>
            <a:endParaRPr lang="en-GB" dirty="0">
              <a:latin typeface="Arial" panose="020B0604020202020204" pitchFamily="34" charset="0"/>
              <a:cs typeface="Arial" panose="020B0604020202020204" pitchFamily="34" charset="0"/>
            </a:endParaRPr>
          </a:p>
        </p:txBody>
      </p:sp>
      <p:sp>
        <p:nvSpPr>
          <p:cNvPr id="3" name="Textplatzhalter 2"/>
          <p:cNvSpPr>
            <a:spLocks noGrp="1"/>
          </p:cNvSpPr>
          <p:nvPr>
            <p:ph type="body" idx="1"/>
          </p:nvPr>
        </p:nvSpPr>
        <p:spPr/>
        <p:txBody>
          <a:bodyPr/>
          <a:lstStyle/>
          <a:p>
            <a:endParaRPr lang="en-GB"/>
          </a:p>
        </p:txBody>
      </p:sp>
      <p:sp>
        <p:nvSpPr>
          <p:cNvPr id="4" name="Fußzeilenplatzhalter 3"/>
          <p:cNvSpPr>
            <a:spLocks noGrp="1"/>
          </p:cNvSpPr>
          <p:nvPr>
            <p:ph type="ftr" sz="quarter" idx="4294967295"/>
          </p:nvPr>
        </p:nvSpPr>
        <p:spPr>
          <a:xfrm>
            <a:off x="457881" y="6597350"/>
            <a:ext cx="6984000" cy="260649"/>
          </a:xfrm>
          <a:prstGeom prst="rect">
            <a:avLst/>
          </a:prstGeom>
        </p:spPr>
        <p:txBody>
          <a:bodyPr/>
          <a:lstStyle/>
          <a:p>
            <a:r>
              <a:rPr lang="de-DE" sz="1000" dirty="0" smtClean="0"/>
              <a:t>Reiner </a:t>
            </a:r>
            <a:r>
              <a:rPr lang="de-DE" sz="1000" dirty="0"/>
              <a:t>Hoffmann, VB05, Mitglied des Geschäftsführenden Bundesvorstandes, </a:t>
            </a:r>
            <a:r>
              <a:rPr lang="de-DE" sz="1000" dirty="0" smtClean="0"/>
              <a:t>11.04.2014</a:t>
            </a:r>
            <a:endParaRPr lang="de-DE" sz="1000" dirty="0"/>
          </a:p>
        </p:txBody>
      </p:sp>
    </p:spTree>
    <p:extLst>
      <p:ext uri="{BB962C8B-B14F-4D97-AF65-F5344CB8AC3E}">
        <p14:creationId xmlns:p14="http://schemas.microsoft.com/office/powerpoint/2010/main" val="1529460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ChangeArrowheads="1"/>
          </p:cNvSpPr>
          <p:nvPr/>
        </p:nvSpPr>
        <p:spPr bwMode="auto">
          <a:xfrm>
            <a:off x="2135067" y="263769"/>
            <a:ext cx="7694733" cy="112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lnSpc>
                <a:spcPct val="80000"/>
              </a:lnSpc>
            </a:pPr>
            <a:r>
              <a:rPr lang="de-DE" sz="2954" dirty="0" err="1">
                <a:solidFill>
                  <a:schemeClr val="bg1"/>
                </a:solidFill>
                <a:latin typeface="Arial" panose="020B0604020202020204" pitchFamily="34" charset="0"/>
                <a:cs typeface="Arial" panose="020B0604020202020204" pitchFamily="34" charset="0"/>
              </a:rPr>
              <a:t>Funding</a:t>
            </a:r>
            <a:r>
              <a:rPr lang="de-DE" sz="2954" dirty="0">
                <a:solidFill>
                  <a:schemeClr val="bg1"/>
                </a:solidFill>
                <a:latin typeface="Arial" panose="020B0604020202020204" pitchFamily="34" charset="0"/>
                <a:cs typeface="Arial" panose="020B0604020202020204" pitchFamily="34" charset="0"/>
              </a:rPr>
              <a:t> </a:t>
            </a:r>
            <a:r>
              <a:rPr lang="de-DE" sz="2954" dirty="0" err="1">
                <a:solidFill>
                  <a:schemeClr val="bg1"/>
                </a:solidFill>
                <a:latin typeface="Arial" panose="020B0604020202020204" pitchFamily="34" charset="0"/>
                <a:cs typeface="Arial" panose="020B0604020202020204" pitchFamily="34" charset="0"/>
              </a:rPr>
              <a:t>the</a:t>
            </a:r>
            <a:r>
              <a:rPr lang="de-DE" sz="2954" dirty="0">
                <a:solidFill>
                  <a:schemeClr val="bg1"/>
                </a:solidFill>
                <a:latin typeface="Arial" panose="020B0604020202020204" pitchFamily="34" charset="0"/>
                <a:cs typeface="Arial" panose="020B0604020202020204" pitchFamily="34" charset="0"/>
              </a:rPr>
              <a:t> </a:t>
            </a:r>
            <a:r>
              <a:rPr lang="de-DE" sz="2954" dirty="0" smtClean="0">
                <a:solidFill>
                  <a:schemeClr val="bg1"/>
                </a:solidFill>
                <a:latin typeface="Arial" panose="020B0604020202020204" pitchFamily="34" charset="0"/>
                <a:cs typeface="Arial" panose="020B0604020202020204" pitchFamily="34" charset="0"/>
              </a:rPr>
              <a:t>Investment Plan</a:t>
            </a:r>
          </a:p>
          <a:p>
            <a:pPr eaLnBrk="1" hangingPunct="1">
              <a:lnSpc>
                <a:spcPct val="80000"/>
              </a:lnSpc>
            </a:pPr>
            <a:r>
              <a:rPr lang="de-DE" dirty="0" err="1" smtClean="0">
                <a:solidFill>
                  <a:schemeClr val="bg1"/>
                </a:solidFill>
                <a:latin typeface="Arial" panose="020B0604020202020204" pitchFamily="34" charset="0"/>
                <a:cs typeface="Arial" panose="020B0604020202020204" pitchFamily="34" charset="0"/>
              </a:rPr>
              <a:t>Moblising</a:t>
            </a:r>
            <a:r>
              <a:rPr lang="de-DE" dirty="0" smtClean="0">
                <a:solidFill>
                  <a:schemeClr val="bg1"/>
                </a:solidFill>
                <a:latin typeface="Arial" panose="020B0604020202020204" pitchFamily="34" charset="0"/>
                <a:cs typeface="Arial" panose="020B0604020202020204" pitchFamily="34" charset="0"/>
              </a:rPr>
              <a:t> European Capital </a:t>
            </a:r>
            <a:r>
              <a:rPr lang="de-DE" dirty="0" err="1" smtClean="0">
                <a:solidFill>
                  <a:schemeClr val="bg1"/>
                </a:solidFill>
                <a:latin typeface="Arial" panose="020B0604020202020204" pitchFamily="34" charset="0"/>
                <a:cs typeface="Arial" panose="020B0604020202020204" pitchFamily="34" charset="0"/>
              </a:rPr>
              <a:t>for</a:t>
            </a:r>
            <a:r>
              <a:rPr lang="de-DE" dirty="0" smtClean="0">
                <a:solidFill>
                  <a:schemeClr val="bg1"/>
                </a:solidFill>
                <a:latin typeface="Arial" panose="020B0604020202020204" pitchFamily="34" charset="0"/>
                <a:cs typeface="Arial" panose="020B0604020202020204" pitchFamily="34" charset="0"/>
              </a:rPr>
              <a:t> European Investment</a:t>
            </a:r>
            <a:endParaRPr lang="de-DE" dirty="0">
              <a:solidFill>
                <a:schemeClr val="bg1"/>
              </a:solidFill>
              <a:latin typeface="Arial" panose="020B0604020202020204" pitchFamily="34" charset="0"/>
              <a:cs typeface="Arial" panose="020B0604020202020204" pitchFamily="34" charset="0"/>
            </a:endParaRPr>
          </a:p>
        </p:txBody>
      </p:sp>
      <p:sp>
        <p:nvSpPr>
          <p:cNvPr id="20484" name="AutoShape 3"/>
          <p:cNvSpPr>
            <a:spLocks noChangeAspect="1" noChangeArrowheads="1"/>
          </p:cNvSpPr>
          <p:nvPr/>
        </p:nvSpPr>
        <p:spPr bwMode="auto">
          <a:xfrm>
            <a:off x="2933701" y="4632081"/>
            <a:ext cx="6189785" cy="1805354"/>
          </a:xfrm>
          <a:prstGeom prst="rect">
            <a:avLst/>
          </a:prstGeom>
          <a:solidFill>
            <a:schemeClr val="bg1">
              <a:lumMod val="50000"/>
            </a:schemeClr>
          </a:solidFill>
          <a:ln>
            <a:headEnd/>
            <a:tailEnd/>
          </a:ln>
        </p:spPr>
        <p:style>
          <a:lnRef idx="0">
            <a:schemeClr val="accent5"/>
          </a:lnRef>
          <a:fillRef idx="3">
            <a:schemeClr val="accent5"/>
          </a:fillRef>
          <a:effectRef idx="3">
            <a:schemeClr val="accent5"/>
          </a:effectRef>
          <a:fontRef idx="minor">
            <a:schemeClr val="lt1"/>
          </a:fontRef>
        </p:style>
        <p:txBody>
          <a:bodyP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endParaRPr lang="en-US" sz="2215"/>
          </a:p>
        </p:txBody>
      </p:sp>
      <p:sp>
        <p:nvSpPr>
          <p:cNvPr id="20485" name="Text Box 4"/>
          <p:cNvSpPr txBox="1">
            <a:spLocks noChangeArrowheads="1"/>
          </p:cNvSpPr>
          <p:nvPr/>
        </p:nvSpPr>
        <p:spPr bwMode="auto">
          <a:xfrm rot="-5400000">
            <a:off x="1601666" y="5221445"/>
            <a:ext cx="2007577" cy="43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r>
              <a:rPr lang="de-DE" sz="2215" b="1" dirty="0">
                <a:solidFill>
                  <a:schemeClr val="hlink"/>
                </a:solidFill>
                <a:latin typeface="Arial" panose="020B0604020202020204" pitchFamily="34" charset="0"/>
                <a:cs typeface="Arial" panose="020B0604020202020204" pitchFamily="34" charset="0"/>
              </a:rPr>
              <a:t>real </a:t>
            </a:r>
            <a:r>
              <a:rPr lang="de-DE" sz="2215" b="1" dirty="0" err="1">
                <a:solidFill>
                  <a:schemeClr val="hlink"/>
                </a:solidFill>
                <a:latin typeface="Arial" panose="020B0604020202020204" pitchFamily="34" charset="0"/>
                <a:cs typeface="Arial" panose="020B0604020202020204" pitchFamily="34" charset="0"/>
              </a:rPr>
              <a:t>economy</a:t>
            </a:r>
            <a:endParaRPr lang="de-DE" sz="2215" b="1" dirty="0">
              <a:solidFill>
                <a:schemeClr val="hlink"/>
              </a:solidFill>
              <a:latin typeface="Arial" panose="020B0604020202020204" pitchFamily="34" charset="0"/>
              <a:cs typeface="Arial" panose="020B0604020202020204" pitchFamily="34" charset="0"/>
            </a:endParaRPr>
          </a:p>
        </p:txBody>
      </p:sp>
      <p:sp>
        <p:nvSpPr>
          <p:cNvPr id="755717" name="AutoShape 5"/>
          <p:cNvSpPr>
            <a:spLocks noChangeAspect="1" noChangeArrowheads="1"/>
          </p:cNvSpPr>
          <p:nvPr/>
        </p:nvSpPr>
        <p:spPr bwMode="auto">
          <a:xfrm>
            <a:off x="2957146" y="2098432"/>
            <a:ext cx="6166338" cy="201636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endParaRPr lang="en-US" sz="2215"/>
          </a:p>
        </p:txBody>
      </p:sp>
      <p:sp>
        <p:nvSpPr>
          <p:cNvPr id="755718" name="Text Box 6"/>
          <p:cNvSpPr txBox="1">
            <a:spLocks noChangeArrowheads="1"/>
          </p:cNvSpPr>
          <p:nvPr/>
        </p:nvSpPr>
        <p:spPr bwMode="auto">
          <a:xfrm rot="-5400000">
            <a:off x="1315141" y="2852887"/>
            <a:ext cx="2580628" cy="43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r>
              <a:rPr lang="de-DE" sz="2215" b="1" dirty="0" err="1">
                <a:solidFill>
                  <a:schemeClr val="hlink"/>
                </a:solidFill>
                <a:latin typeface="Arial" panose="020B0604020202020204" pitchFamily="34" charset="0"/>
                <a:cs typeface="Arial" panose="020B0604020202020204" pitchFamily="34" charset="0"/>
              </a:rPr>
              <a:t>financial</a:t>
            </a:r>
            <a:r>
              <a:rPr lang="de-DE" sz="2215" b="1" dirty="0">
                <a:solidFill>
                  <a:schemeClr val="hlink"/>
                </a:solidFill>
                <a:latin typeface="Arial" panose="020B0604020202020204" pitchFamily="34" charset="0"/>
                <a:cs typeface="Arial" panose="020B0604020202020204" pitchFamily="34" charset="0"/>
              </a:rPr>
              <a:t> </a:t>
            </a:r>
            <a:r>
              <a:rPr lang="de-DE" sz="2215" b="1" dirty="0" err="1">
                <a:solidFill>
                  <a:schemeClr val="hlink"/>
                </a:solidFill>
                <a:latin typeface="Arial" panose="020B0604020202020204" pitchFamily="34" charset="0"/>
                <a:cs typeface="Arial" panose="020B0604020202020204" pitchFamily="34" charset="0"/>
              </a:rPr>
              <a:t>markets</a:t>
            </a:r>
            <a:endParaRPr lang="de-DE" sz="2215" b="1" dirty="0">
              <a:solidFill>
                <a:schemeClr val="hlink"/>
              </a:solidFill>
              <a:latin typeface="Arial" panose="020B0604020202020204" pitchFamily="34" charset="0"/>
              <a:cs typeface="Arial" panose="020B0604020202020204" pitchFamily="34" charset="0"/>
            </a:endParaRPr>
          </a:p>
        </p:txBody>
      </p:sp>
      <p:sp>
        <p:nvSpPr>
          <p:cNvPr id="755719" name="Rectangle 7"/>
          <p:cNvSpPr>
            <a:spLocks noChangeArrowheads="1"/>
          </p:cNvSpPr>
          <p:nvPr/>
        </p:nvSpPr>
        <p:spPr bwMode="auto">
          <a:xfrm>
            <a:off x="2945589" y="2066193"/>
            <a:ext cx="6189785" cy="473320"/>
          </a:xfrm>
          <a:prstGeom prst="rect">
            <a:avLst/>
          </a:prstGeom>
          <a:solidFill>
            <a:srgbClr val="FF9900"/>
          </a:solidFill>
          <a:ln/>
          <a:extLst/>
        </p:spPr>
        <p:style>
          <a:lnRef idx="0">
            <a:schemeClr val="accent3"/>
          </a:lnRef>
          <a:fillRef idx="3">
            <a:schemeClr val="accent3"/>
          </a:fillRef>
          <a:effectRef idx="3">
            <a:schemeClr val="accent3"/>
          </a:effectRef>
          <a:fontRef idx="minor">
            <a:schemeClr val="lt1"/>
          </a:fontRef>
        </p:style>
        <p:txBody>
          <a:bodyPr wrap="none" anchor="ct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algn="ctr" eaLnBrk="1" hangingPunct="1"/>
            <a:r>
              <a:rPr lang="de-DE" sz="1846" b="1" dirty="0">
                <a:latin typeface="Arial" panose="020B0604020202020204" pitchFamily="34" charset="0"/>
                <a:cs typeface="Arial" panose="020B0604020202020204" pitchFamily="34" charset="0"/>
              </a:rPr>
              <a:t>27,000 </a:t>
            </a:r>
            <a:r>
              <a:rPr lang="de-DE" sz="1846" b="1" dirty="0" err="1">
                <a:latin typeface="Arial" panose="020B0604020202020204" pitchFamily="34" charset="0"/>
                <a:cs typeface="Arial" panose="020B0604020202020204" pitchFamily="34" charset="0"/>
              </a:rPr>
              <a:t>billion</a:t>
            </a:r>
            <a:r>
              <a:rPr lang="de-DE" sz="1846" b="1" dirty="0">
                <a:latin typeface="Arial" panose="020B0604020202020204" pitchFamily="34" charset="0"/>
                <a:cs typeface="Arial" panose="020B0604020202020204" pitchFamily="34" charset="0"/>
              </a:rPr>
              <a:t> Euro</a:t>
            </a:r>
            <a:r>
              <a:rPr lang="de-DE" sz="1292" b="1" dirty="0">
                <a:latin typeface="Arial" panose="020B0604020202020204" pitchFamily="34" charset="0"/>
                <a:cs typeface="Arial" panose="020B0604020202020204" pitchFamily="34" charset="0"/>
              </a:rPr>
              <a:t>  </a:t>
            </a:r>
          </a:p>
          <a:p>
            <a:pPr algn="ctr" eaLnBrk="1" hangingPunct="1"/>
            <a:r>
              <a:rPr lang="de-DE" sz="1292" b="1" dirty="0" err="1">
                <a:latin typeface="Arial" panose="020B0604020202020204" pitchFamily="34" charset="0"/>
                <a:cs typeface="Arial" panose="020B0604020202020204" pitchFamily="34" charset="0"/>
              </a:rPr>
              <a:t>net</a:t>
            </a:r>
            <a:r>
              <a:rPr lang="de-DE" sz="1292" b="1" dirty="0">
                <a:latin typeface="Arial" panose="020B0604020202020204" pitchFamily="34" charset="0"/>
                <a:cs typeface="Arial" panose="020B0604020202020204" pitchFamily="34" charset="0"/>
              </a:rPr>
              <a:t> </a:t>
            </a:r>
            <a:r>
              <a:rPr lang="de-DE" sz="1292" b="1" dirty="0" err="1">
                <a:latin typeface="Arial" panose="020B0604020202020204" pitchFamily="34" charset="0"/>
                <a:cs typeface="Arial" panose="020B0604020202020204" pitchFamily="34" charset="0"/>
              </a:rPr>
              <a:t>assets</a:t>
            </a:r>
            <a:r>
              <a:rPr lang="de-DE" sz="1292" b="1" dirty="0">
                <a:latin typeface="Arial" panose="020B0604020202020204" pitchFamily="34" charset="0"/>
                <a:cs typeface="Arial" panose="020B0604020202020204" pitchFamily="34" charset="0"/>
              </a:rPr>
              <a:t> </a:t>
            </a:r>
            <a:r>
              <a:rPr lang="de-DE" sz="1292" b="1" dirty="0" err="1">
                <a:latin typeface="Arial" panose="020B0604020202020204" pitchFamily="34" charset="0"/>
                <a:cs typeface="Arial" panose="020B0604020202020204" pitchFamily="34" charset="0"/>
              </a:rPr>
              <a:t>under</a:t>
            </a:r>
            <a:r>
              <a:rPr lang="de-DE" sz="1292" b="1" dirty="0">
                <a:latin typeface="Arial" panose="020B0604020202020204" pitchFamily="34" charset="0"/>
                <a:cs typeface="Arial" panose="020B0604020202020204" pitchFamily="34" charset="0"/>
              </a:rPr>
              <a:t> </a:t>
            </a:r>
            <a:r>
              <a:rPr lang="de-DE" sz="1292" b="1" dirty="0" err="1">
                <a:latin typeface="Arial" panose="020B0604020202020204" pitchFamily="34" charset="0"/>
                <a:cs typeface="Arial" panose="020B0604020202020204" pitchFamily="34" charset="0"/>
              </a:rPr>
              <a:t>management</a:t>
            </a:r>
            <a:r>
              <a:rPr lang="de-DE" sz="1292" b="1" dirty="0">
                <a:latin typeface="Arial" panose="020B0604020202020204" pitchFamily="34" charset="0"/>
                <a:cs typeface="Arial" panose="020B0604020202020204" pitchFamily="34" charset="0"/>
              </a:rPr>
              <a:t> in Western Europe</a:t>
            </a:r>
          </a:p>
        </p:txBody>
      </p:sp>
      <p:sp>
        <p:nvSpPr>
          <p:cNvPr id="755734" name="Rectangle 22"/>
          <p:cNvSpPr>
            <a:spLocks noChangeArrowheads="1"/>
          </p:cNvSpPr>
          <p:nvPr/>
        </p:nvSpPr>
        <p:spPr bwMode="auto">
          <a:xfrm>
            <a:off x="6698274" y="4973384"/>
            <a:ext cx="1052146" cy="1543050"/>
          </a:xfrm>
          <a:prstGeom prst="rect">
            <a:avLst/>
          </a:prstGeom>
          <a:solidFill>
            <a:srgbClr val="FFC000"/>
          </a:solidFill>
          <a:ln/>
          <a:extLst/>
        </p:spPr>
        <p:style>
          <a:lnRef idx="0">
            <a:schemeClr val="accent6"/>
          </a:lnRef>
          <a:fillRef idx="3">
            <a:schemeClr val="accent6"/>
          </a:fillRef>
          <a:effectRef idx="3">
            <a:schemeClr val="accent6"/>
          </a:effectRef>
          <a:fontRef idx="minor">
            <a:schemeClr val="lt1"/>
          </a:fontRef>
        </p:style>
        <p:txBody>
          <a:bodyPr wrap="none"/>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algn="ctr" eaLnBrk="1" hangingPunct="1"/>
            <a:r>
              <a:rPr lang="de-DE" sz="1477" b="1" dirty="0">
                <a:latin typeface="Arial" panose="020B0604020202020204" pitchFamily="34" charset="0"/>
                <a:cs typeface="Arial" panose="020B0604020202020204" pitchFamily="34" charset="0"/>
              </a:rPr>
              <a:t>Supply</a:t>
            </a:r>
          </a:p>
        </p:txBody>
      </p:sp>
      <p:sp>
        <p:nvSpPr>
          <p:cNvPr id="755735" name="Rectangle 23"/>
          <p:cNvSpPr>
            <a:spLocks noChangeArrowheads="1"/>
          </p:cNvSpPr>
          <p:nvPr/>
        </p:nvSpPr>
        <p:spPr bwMode="auto">
          <a:xfrm>
            <a:off x="4118495" y="5045319"/>
            <a:ext cx="1561057" cy="1225062"/>
          </a:xfrm>
          <a:prstGeom prst="rect">
            <a:avLst/>
          </a:prstGeom>
          <a:solidFill>
            <a:srgbClr val="006600"/>
          </a:solidFill>
          <a:ln/>
          <a:extLst/>
        </p:spPr>
        <p:style>
          <a:lnRef idx="0">
            <a:schemeClr val="accent6"/>
          </a:lnRef>
          <a:fillRef idx="3">
            <a:schemeClr val="accent6"/>
          </a:fillRef>
          <a:effectRef idx="3">
            <a:schemeClr val="accent6"/>
          </a:effectRef>
          <a:fontRef idx="minor">
            <a:schemeClr val="lt1"/>
          </a:fontRef>
        </p:style>
        <p:txBody>
          <a:bodyPr wrap="none" anchor="ct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r>
              <a:rPr lang="de-DE" sz="1477" b="1" dirty="0">
                <a:solidFill>
                  <a:schemeClr val="bg1"/>
                </a:solidFill>
                <a:latin typeface="Arial" panose="020B0604020202020204" pitchFamily="34" charset="0"/>
                <a:cs typeface="Arial" panose="020B0604020202020204" pitchFamily="34" charset="0"/>
              </a:rPr>
              <a:t>Demand</a:t>
            </a:r>
          </a:p>
          <a:p>
            <a:pPr marL="263776" indent="-263776">
              <a:buFont typeface="Wingdings" panose="05000000000000000000" pitchFamily="2" charset="2"/>
              <a:buChar char="§"/>
            </a:pPr>
            <a:r>
              <a:rPr lang="de-DE" sz="1477" dirty="0">
                <a:solidFill>
                  <a:schemeClr val="bg1"/>
                </a:solidFill>
                <a:latin typeface="Arial" panose="020B0604020202020204" pitchFamily="34" charset="0"/>
                <a:cs typeface="Arial" panose="020B0604020202020204" pitchFamily="34" charset="0"/>
              </a:rPr>
              <a:t>State</a:t>
            </a:r>
          </a:p>
          <a:p>
            <a:pPr marL="263776" indent="-263776">
              <a:buFont typeface="Wingdings" panose="05000000000000000000" pitchFamily="2" charset="2"/>
              <a:buChar char="§"/>
            </a:pPr>
            <a:r>
              <a:rPr lang="de-DE" sz="1477" dirty="0">
                <a:solidFill>
                  <a:schemeClr val="bg1"/>
                </a:solidFill>
                <a:latin typeface="Arial" panose="020B0604020202020204" pitchFamily="34" charset="0"/>
                <a:cs typeface="Arial" panose="020B0604020202020204" pitchFamily="34" charset="0"/>
              </a:rPr>
              <a:t>Private</a:t>
            </a:r>
          </a:p>
          <a:p>
            <a:pPr eaLnBrk="1" hangingPunct="1"/>
            <a:r>
              <a:rPr lang="de-DE" sz="1477" dirty="0">
                <a:solidFill>
                  <a:schemeClr val="bg1"/>
                </a:solidFill>
                <a:latin typeface="Arial" panose="020B0604020202020204" pitchFamily="34" charset="0"/>
                <a:cs typeface="Arial" panose="020B0604020202020204" pitchFamily="34" charset="0"/>
              </a:rPr>
              <a:t>      </a:t>
            </a:r>
            <a:r>
              <a:rPr lang="de-DE" sz="1477" dirty="0" err="1">
                <a:solidFill>
                  <a:schemeClr val="bg1"/>
                </a:solidFill>
                <a:latin typeface="Arial" panose="020B0604020202020204" pitchFamily="34" charset="0"/>
                <a:cs typeface="Arial" panose="020B0604020202020204" pitchFamily="34" charset="0"/>
              </a:rPr>
              <a:t>Households</a:t>
            </a:r>
            <a:endParaRPr lang="de-DE" sz="1477" dirty="0">
              <a:solidFill>
                <a:schemeClr val="bg1"/>
              </a:solidFill>
              <a:latin typeface="Arial" panose="020B0604020202020204" pitchFamily="34" charset="0"/>
              <a:cs typeface="Arial" panose="020B0604020202020204" pitchFamily="34" charset="0"/>
            </a:endParaRPr>
          </a:p>
          <a:p>
            <a:pPr marL="263776" indent="-263776">
              <a:buFont typeface="Wingdings" panose="05000000000000000000" pitchFamily="2" charset="2"/>
              <a:buChar char="§"/>
            </a:pPr>
            <a:r>
              <a:rPr lang="de-DE" sz="1477" dirty="0">
                <a:solidFill>
                  <a:schemeClr val="bg1"/>
                </a:solidFill>
                <a:latin typeface="Arial" panose="020B0604020202020204" pitchFamily="34" charset="0"/>
                <a:cs typeface="Arial" panose="020B0604020202020204" pitchFamily="34" charset="0"/>
              </a:rPr>
              <a:t>Companies</a:t>
            </a:r>
          </a:p>
        </p:txBody>
      </p:sp>
      <p:sp>
        <p:nvSpPr>
          <p:cNvPr id="755736" name="AutoShape 24"/>
          <p:cNvSpPr>
            <a:spLocks noChangeArrowheads="1"/>
          </p:cNvSpPr>
          <p:nvPr/>
        </p:nvSpPr>
        <p:spPr bwMode="auto">
          <a:xfrm rot="5400000">
            <a:off x="4429858" y="4513385"/>
            <a:ext cx="615462" cy="448408"/>
          </a:xfrm>
          <a:prstGeom prst="rightArrow">
            <a:avLst>
              <a:gd name="adj1" fmla="val 50000"/>
              <a:gd name="adj2" fmla="val 34314"/>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endParaRPr lang="en-GB" sz="2215"/>
          </a:p>
        </p:txBody>
      </p:sp>
      <p:sp>
        <p:nvSpPr>
          <p:cNvPr id="755741" name="AutoShape 29"/>
          <p:cNvSpPr>
            <a:spLocks noChangeArrowheads="1"/>
          </p:cNvSpPr>
          <p:nvPr/>
        </p:nvSpPr>
        <p:spPr bwMode="auto">
          <a:xfrm>
            <a:off x="5791200" y="5339862"/>
            <a:ext cx="539262" cy="448408"/>
          </a:xfrm>
          <a:prstGeom prst="leftRightArrow">
            <a:avLst>
              <a:gd name="adj1" fmla="val 50000"/>
              <a:gd name="adj2" fmla="val 24052"/>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endParaRPr lang="en-GB" sz="2215"/>
          </a:p>
        </p:txBody>
      </p:sp>
      <p:grpSp>
        <p:nvGrpSpPr>
          <p:cNvPr id="20493" name="Group 32"/>
          <p:cNvGrpSpPr>
            <a:grpSpLocks/>
          </p:cNvGrpSpPr>
          <p:nvPr/>
        </p:nvGrpSpPr>
        <p:grpSpPr bwMode="auto">
          <a:xfrm>
            <a:off x="4119197" y="3619501"/>
            <a:ext cx="3846634" cy="929054"/>
            <a:chOff x="1771" y="1877"/>
            <a:chExt cx="2625" cy="634"/>
          </a:xfrm>
          <a:solidFill>
            <a:srgbClr val="0000FF"/>
          </a:solidFill>
        </p:grpSpPr>
        <p:sp>
          <p:nvSpPr>
            <p:cNvPr id="20508" name="AutoShape 33"/>
            <p:cNvSpPr>
              <a:spLocks noChangeArrowheads="1"/>
            </p:cNvSpPr>
            <p:nvPr/>
          </p:nvSpPr>
          <p:spPr bwMode="auto">
            <a:xfrm>
              <a:off x="1880" y="1877"/>
              <a:ext cx="2388" cy="203"/>
            </a:xfrm>
            <a:prstGeom prst="triangle">
              <a:avLst>
                <a:gd name="adj" fmla="val 50000"/>
              </a:avLst>
            </a:prstGeom>
            <a:grpFill/>
            <a:ln>
              <a:headEnd/>
              <a:tailEnd/>
            </a:ln>
            <a:extLst/>
          </p:spPr>
          <p:style>
            <a:lnRef idx="0">
              <a:schemeClr val="accent5"/>
            </a:lnRef>
            <a:fillRef idx="3">
              <a:schemeClr val="accent5"/>
            </a:fillRef>
            <a:effectRef idx="3">
              <a:schemeClr val="accent5"/>
            </a:effectRef>
            <a:fontRef idx="minor">
              <a:schemeClr val="lt1"/>
            </a:fontRef>
          </p:style>
          <p:txBody>
            <a:bodyPr wrap="none" anchor="ct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algn="ctr" eaLnBrk="1" hangingPunct="1"/>
              <a:endParaRPr lang="en-US" sz="1108" b="1">
                <a:latin typeface="Arial" panose="020B0604020202020204" pitchFamily="34" charset="0"/>
                <a:cs typeface="Arial" panose="020B0604020202020204" pitchFamily="34" charset="0"/>
              </a:endParaRPr>
            </a:p>
          </p:txBody>
        </p:sp>
        <p:sp>
          <p:nvSpPr>
            <p:cNvPr id="9241" name="Text Box 34"/>
            <p:cNvSpPr txBox="1">
              <a:spLocks noChangeArrowheads="1"/>
            </p:cNvSpPr>
            <p:nvPr/>
          </p:nvSpPr>
          <p:spPr bwMode="auto">
            <a:xfrm>
              <a:off x="1771" y="2099"/>
              <a:ext cx="2625" cy="412"/>
            </a:xfrm>
            <a:prstGeom prst="rect">
              <a:avLst/>
            </a:prstGeom>
            <a:grpFill/>
            <a:ln>
              <a:headEnd/>
              <a:tailEnd/>
            </a:ln>
            <a:extLst/>
          </p:spPr>
          <p:style>
            <a:lnRef idx="0">
              <a:schemeClr val="accent5"/>
            </a:lnRef>
            <a:fillRef idx="3">
              <a:schemeClr val="accent5"/>
            </a:fillRef>
            <a:effectRef idx="3">
              <a:schemeClr val="accent5"/>
            </a:effectRef>
            <a:fontRef idx="minor">
              <a:schemeClr val="lt1"/>
            </a:fontRef>
          </p:style>
          <p:txBody>
            <a:bodyPr wrap="none">
              <a:spAutoFit/>
            </a:bodyPr>
            <a:lstStyle>
              <a:lvl1pPr eaLnBrk="0" hangingPunct="0">
                <a:defRPr sz="2400">
                  <a:solidFill>
                    <a:schemeClr val="tx1"/>
                  </a:solidFill>
                  <a:latin typeface="DGB" panose="020B0406020204020204" pitchFamily="34" charset="0"/>
                  <a:cs typeface="Times New Roman" panose="02020603050405020304" pitchFamily="18" charset="0"/>
                </a:defRPr>
              </a:lvl1pPr>
              <a:lvl2pPr marL="742950" indent="-285750" eaLnBrk="0" hangingPunct="0">
                <a:defRPr sz="2400">
                  <a:solidFill>
                    <a:schemeClr val="tx1"/>
                  </a:solidFill>
                  <a:latin typeface="DGB" panose="020B0406020204020204" pitchFamily="34" charset="0"/>
                  <a:cs typeface="Times New Roman" panose="02020603050405020304" pitchFamily="18" charset="0"/>
                </a:defRPr>
              </a:lvl2pPr>
              <a:lvl3pPr marL="1143000" indent="-228600" eaLnBrk="0" hangingPunct="0">
                <a:defRPr sz="2400">
                  <a:solidFill>
                    <a:schemeClr val="tx1"/>
                  </a:solidFill>
                  <a:latin typeface="DGB" panose="020B0406020204020204" pitchFamily="34" charset="0"/>
                  <a:cs typeface="Times New Roman" panose="02020603050405020304" pitchFamily="18" charset="0"/>
                </a:defRPr>
              </a:lvl3pPr>
              <a:lvl4pPr marL="1600200" indent="-228600" eaLnBrk="0" hangingPunct="0">
                <a:defRPr sz="2400">
                  <a:solidFill>
                    <a:schemeClr val="tx1"/>
                  </a:solidFill>
                  <a:latin typeface="DGB" panose="020B0406020204020204" pitchFamily="34" charset="0"/>
                  <a:cs typeface="Times New Roman" panose="02020603050405020304" pitchFamily="18" charset="0"/>
                </a:defRPr>
              </a:lvl4pPr>
              <a:lvl5pPr marL="2057400" indent="-228600" eaLnBrk="0" hangingPunct="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algn="ctr" eaLnBrk="1" hangingPunct="1">
                <a:defRPr/>
              </a:pPr>
              <a:r>
                <a:rPr lang="en-GB" sz="221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European Investment Fund</a:t>
              </a:r>
            </a:p>
            <a:p>
              <a:pPr algn="ctr" eaLnBrk="1" hangingPunct="1">
                <a:defRPr/>
              </a:pPr>
              <a:r>
                <a:rPr lang="en-GB" sz="1108"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promotes investments and demand</a:t>
              </a:r>
            </a:p>
          </p:txBody>
        </p:sp>
      </p:grpSp>
      <p:sp>
        <p:nvSpPr>
          <p:cNvPr id="755747" name="AutoShape 35"/>
          <p:cNvSpPr>
            <a:spLocks noChangeArrowheads="1"/>
          </p:cNvSpPr>
          <p:nvPr/>
        </p:nvSpPr>
        <p:spPr bwMode="auto">
          <a:xfrm>
            <a:off x="4819652" y="2748896"/>
            <a:ext cx="2458915" cy="435220"/>
          </a:xfrm>
          <a:prstGeom prst="ellipseRibbon">
            <a:avLst>
              <a:gd name="adj1" fmla="val 25000"/>
              <a:gd name="adj2" fmla="val 50000"/>
              <a:gd name="adj3" fmla="val 12500"/>
            </a:avLst>
          </a:prstGeom>
          <a:solidFill>
            <a:srgbClr val="008000"/>
          </a:solidFill>
          <a:ln>
            <a:headEnd/>
            <a:tailEnd/>
          </a:ln>
          <a:extLst/>
        </p:spPr>
        <p:style>
          <a:lnRef idx="0">
            <a:schemeClr val="accent4"/>
          </a:lnRef>
          <a:fillRef idx="3">
            <a:schemeClr val="accent4"/>
          </a:fillRef>
          <a:effectRef idx="3">
            <a:schemeClr val="accent4"/>
          </a:effectRef>
          <a:fontRef idx="minor">
            <a:schemeClr val="lt1"/>
          </a:fontRef>
        </p:style>
        <p:txBody>
          <a:bodyPr wrap="none" anchor="ct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algn="ctr" eaLnBrk="1" hangingPunct="1"/>
            <a:r>
              <a:rPr lang="en-GB" sz="1108" b="1" dirty="0">
                <a:solidFill>
                  <a:schemeClr val="bg1"/>
                </a:solidFill>
                <a:latin typeface="Arial" panose="020B0604020202020204" pitchFamily="34" charset="0"/>
                <a:cs typeface="Arial" panose="020B0604020202020204" pitchFamily="34" charset="0"/>
              </a:rPr>
              <a:t>10 years </a:t>
            </a:r>
            <a:r>
              <a:rPr lang="en-GB" sz="1108" b="1" dirty="0" smtClean="0">
                <a:solidFill>
                  <a:schemeClr val="bg1"/>
                </a:solidFill>
                <a:latin typeface="Arial" panose="020B0604020202020204" pitchFamily="34" charset="0"/>
                <a:cs typeface="Arial" panose="020B0604020202020204" pitchFamily="34" charset="0"/>
              </a:rPr>
              <a:t>Bonds</a:t>
            </a:r>
            <a:endParaRPr lang="en-GB" sz="1108" b="1" dirty="0">
              <a:solidFill>
                <a:schemeClr val="bg1"/>
              </a:solidFill>
              <a:latin typeface="Arial" panose="020B0604020202020204" pitchFamily="34" charset="0"/>
              <a:cs typeface="Arial" panose="020B0604020202020204" pitchFamily="34" charset="0"/>
            </a:endParaRPr>
          </a:p>
        </p:txBody>
      </p:sp>
      <p:sp>
        <p:nvSpPr>
          <p:cNvPr id="755751" name="Line 39"/>
          <p:cNvSpPr>
            <a:spLocks noChangeShapeType="1"/>
          </p:cNvSpPr>
          <p:nvPr/>
        </p:nvSpPr>
        <p:spPr bwMode="auto">
          <a:xfrm>
            <a:off x="7861073" y="4114800"/>
            <a:ext cx="661605" cy="0"/>
          </a:xfrm>
          <a:prstGeom prst="line">
            <a:avLst/>
          </a:prstGeom>
          <a:noFill/>
          <a:ln w="1143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662"/>
          </a:p>
        </p:txBody>
      </p:sp>
      <p:sp>
        <p:nvSpPr>
          <p:cNvPr id="755752" name="Line 40"/>
          <p:cNvSpPr>
            <a:spLocks noChangeShapeType="1"/>
          </p:cNvSpPr>
          <p:nvPr/>
        </p:nvSpPr>
        <p:spPr bwMode="auto">
          <a:xfrm flipV="1">
            <a:off x="8522677" y="2913186"/>
            <a:ext cx="0" cy="1201615"/>
          </a:xfrm>
          <a:prstGeom prst="line">
            <a:avLst/>
          </a:prstGeom>
          <a:noFill/>
          <a:ln w="1143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662"/>
          </a:p>
        </p:txBody>
      </p:sp>
      <p:sp>
        <p:nvSpPr>
          <p:cNvPr id="755753" name="Line 41"/>
          <p:cNvSpPr>
            <a:spLocks noChangeShapeType="1"/>
          </p:cNvSpPr>
          <p:nvPr/>
        </p:nvSpPr>
        <p:spPr bwMode="auto">
          <a:xfrm flipH="1">
            <a:off x="7033847" y="2936631"/>
            <a:ext cx="1488831" cy="0"/>
          </a:xfrm>
          <a:prstGeom prst="line">
            <a:avLst/>
          </a:prstGeom>
          <a:noFill/>
          <a:ln w="1143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662"/>
          </a:p>
        </p:txBody>
      </p:sp>
      <p:sp>
        <p:nvSpPr>
          <p:cNvPr id="755754" name="Text Box 42"/>
          <p:cNvSpPr txBox="1">
            <a:spLocks noChangeArrowheads="1"/>
          </p:cNvSpPr>
          <p:nvPr/>
        </p:nvSpPr>
        <p:spPr bwMode="auto">
          <a:xfrm>
            <a:off x="8253046" y="3291254"/>
            <a:ext cx="709040" cy="43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r>
              <a:rPr lang="de-DE" sz="2215" b="1" dirty="0">
                <a:latin typeface="Arial" panose="020B0604020202020204" pitchFamily="34" charset="0"/>
                <a:cs typeface="Arial" panose="020B0604020202020204" pitchFamily="34" charset="0"/>
              </a:rPr>
              <a:t>FTT</a:t>
            </a:r>
          </a:p>
        </p:txBody>
      </p:sp>
      <p:sp>
        <p:nvSpPr>
          <p:cNvPr id="755758" name="Line 46"/>
          <p:cNvSpPr>
            <a:spLocks noChangeShapeType="1"/>
          </p:cNvSpPr>
          <p:nvPr/>
        </p:nvSpPr>
        <p:spPr bwMode="auto">
          <a:xfrm flipH="1">
            <a:off x="3505200" y="2913185"/>
            <a:ext cx="1606062" cy="0"/>
          </a:xfrm>
          <a:prstGeom prst="line">
            <a:avLst/>
          </a:prstGeom>
          <a:noFill/>
          <a:ln w="11430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662"/>
          </a:p>
        </p:txBody>
      </p:sp>
      <p:sp>
        <p:nvSpPr>
          <p:cNvPr id="755759" name="Line 47"/>
          <p:cNvSpPr>
            <a:spLocks noChangeShapeType="1"/>
          </p:cNvSpPr>
          <p:nvPr/>
        </p:nvSpPr>
        <p:spPr bwMode="auto">
          <a:xfrm>
            <a:off x="3505200" y="2913186"/>
            <a:ext cx="0" cy="1201615"/>
          </a:xfrm>
          <a:prstGeom prst="line">
            <a:avLst/>
          </a:prstGeom>
          <a:noFill/>
          <a:ln w="11430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662">
              <a:latin typeface="Arial" panose="020B0604020202020204" pitchFamily="34" charset="0"/>
              <a:cs typeface="Arial" panose="020B0604020202020204" pitchFamily="34" charset="0"/>
            </a:endParaRPr>
          </a:p>
        </p:txBody>
      </p:sp>
      <p:sp>
        <p:nvSpPr>
          <p:cNvPr id="755760" name="Line 48"/>
          <p:cNvSpPr>
            <a:spLocks noChangeShapeType="1"/>
          </p:cNvSpPr>
          <p:nvPr/>
        </p:nvSpPr>
        <p:spPr bwMode="auto">
          <a:xfrm>
            <a:off x="3505201" y="4114800"/>
            <a:ext cx="751743" cy="0"/>
          </a:xfrm>
          <a:prstGeom prst="line">
            <a:avLst/>
          </a:prstGeom>
          <a:noFill/>
          <a:ln w="11430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662"/>
          </a:p>
        </p:txBody>
      </p:sp>
      <p:sp>
        <p:nvSpPr>
          <p:cNvPr id="755765" name="AutoShape 53"/>
          <p:cNvSpPr>
            <a:spLocks noChangeArrowheads="1"/>
          </p:cNvSpPr>
          <p:nvPr/>
        </p:nvSpPr>
        <p:spPr bwMode="auto">
          <a:xfrm>
            <a:off x="5835162" y="2516067"/>
            <a:ext cx="448408" cy="373673"/>
          </a:xfrm>
          <a:prstGeom prst="upDownArrow">
            <a:avLst>
              <a:gd name="adj1" fmla="val 50000"/>
              <a:gd name="adj2" fmla="val 20000"/>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endParaRPr lang="en-GB" sz="2215"/>
          </a:p>
        </p:txBody>
      </p:sp>
      <p:sp>
        <p:nvSpPr>
          <p:cNvPr id="755766" name="Text Box 54"/>
          <p:cNvSpPr txBox="1">
            <a:spLocks noChangeArrowheads="1"/>
          </p:cNvSpPr>
          <p:nvPr/>
        </p:nvSpPr>
        <p:spPr bwMode="auto">
          <a:xfrm>
            <a:off x="2986454" y="3185746"/>
            <a:ext cx="1132041" cy="43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r>
              <a:rPr lang="de-DE" sz="2215" b="1" dirty="0">
                <a:latin typeface="Arial" panose="020B0604020202020204" pitchFamily="34" charset="0"/>
                <a:cs typeface="Arial" panose="020B0604020202020204" pitchFamily="34" charset="0"/>
              </a:rPr>
              <a:t>Capital</a:t>
            </a:r>
          </a:p>
        </p:txBody>
      </p:sp>
      <p:sp>
        <p:nvSpPr>
          <p:cNvPr id="20504" name="Text Box 27"/>
          <p:cNvSpPr txBox="1">
            <a:spLocks noChangeArrowheads="1"/>
          </p:cNvSpPr>
          <p:nvPr/>
        </p:nvSpPr>
        <p:spPr bwMode="auto">
          <a:xfrm>
            <a:off x="8437686" y="4275992"/>
            <a:ext cx="184731" cy="43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endParaRPr lang="de-DE" sz="2215"/>
          </a:p>
        </p:txBody>
      </p:sp>
      <p:grpSp>
        <p:nvGrpSpPr>
          <p:cNvPr id="9247" name="Group 31"/>
          <p:cNvGrpSpPr>
            <a:grpSpLocks/>
          </p:cNvGrpSpPr>
          <p:nvPr/>
        </p:nvGrpSpPr>
        <p:grpSpPr bwMode="auto">
          <a:xfrm>
            <a:off x="7861073" y="4359799"/>
            <a:ext cx="4282311" cy="1512277"/>
            <a:chOff x="3927" y="2754"/>
            <a:chExt cx="3091" cy="1032"/>
          </a:xfrm>
          <a:solidFill>
            <a:srgbClr val="FF0000"/>
          </a:solidFill>
        </p:grpSpPr>
        <p:sp>
          <p:nvSpPr>
            <p:cNvPr id="9245" name="Text Box 29"/>
            <p:cNvSpPr txBox="1">
              <a:spLocks noChangeArrowheads="1"/>
            </p:cNvSpPr>
            <p:nvPr/>
          </p:nvSpPr>
          <p:spPr bwMode="auto">
            <a:xfrm>
              <a:off x="4249" y="2754"/>
              <a:ext cx="2769" cy="1032"/>
            </a:xfrm>
            <a:prstGeom prst="rect">
              <a:avLst/>
            </a:prstGeom>
            <a:grpFill/>
            <a:ln/>
            <a:extLst/>
          </p:spPr>
          <p:style>
            <a:lnRef idx="0">
              <a:schemeClr val="accent5"/>
            </a:lnRef>
            <a:fillRef idx="3">
              <a:schemeClr val="accent5"/>
            </a:fillRef>
            <a:effectRef idx="3">
              <a:schemeClr val="accent5"/>
            </a:effectRef>
            <a:fontRef idx="minor">
              <a:schemeClr val="lt1"/>
            </a:fontRef>
          </p:style>
          <p:txBody>
            <a:bodyPr wrap="none">
              <a:spAutoFit/>
            </a:bodyPr>
            <a:lstStyle/>
            <a:p>
              <a:pPr eaLnBrk="1" hangingPunct="1">
                <a:defRPr/>
              </a:pPr>
              <a:r>
                <a:rPr lang="en-GB" sz="1846" b="1" dirty="0">
                  <a:solidFill>
                    <a:schemeClr val="bg1"/>
                  </a:solidFill>
                  <a:latin typeface="Arial" panose="020B0604020202020204" pitchFamily="34" charset="0"/>
                  <a:cs typeface="Arial" panose="020B0604020202020204" pitchFamily="34" charset="0"/>
                </a:rPr>
                <a:t>Fund needs </a:t>
              </a:r>
              <a:r>
                <a:rPr lang="en-GB" sz="1846" b="1" dirty="0" smtClean="0">
                  <a:solidFill>
                    <a:schemeClr val="bg1"/>
                  </a:solidFill>
                  <a:latin typeface="Arial" panose="020B0604020202020204" pitchFamily="34" charset="0"/>
                  <a:cs typeface="Arial" panose="020B0604020202020204" pitchFamily="34" charset="0"/>
                </a:rPr>
                <a:t>Initial / Own Capital:</a:t>
              </a:r>
              <a:endParaRPr lang="en-GB" sz="1846" b="1" dirty="0">
                <a:solidFill>
                  <a:schemeClr val="bg1"/>
                </a:solidFill>
                <a:latin typeface="Arial" panose="020B0604020202020204" pitchFamily="34" charset="0"/>
                <a:cs typeface="Arial" panose="020B0604020202020204" pitchFamily="34" charset="0"/>
              </a:endParaRPr>
            </a:p>
            <a:p>
              <a:pPr eaLnBrk="1" hangingPunct="1">
                <a:defRPr/>
              </a:pPr>
              <a:r>
                <a:rPr lang="en-GB" sz="1846" u="sng" dirty="0">
                  <a:solidFill>
                    <a:schemeClr val="bg1"/>
                  </a:solidFill>
                  <a:latin typeface="Arial" panose="020B0604020202020204" pitchFamily="34" charset="0"/>
                  <a:cs typeface="Arial" panose="020B0604020202020204" pitchFamily="34" charset="0"/>
                </a:rPr>
                <a:t>Proposal for Germany:</a:t>
              </a:r>
            </a:p>
            <a:p>
              <a:pPr eaLnBrk="1" hangingPunct="1">
                <a:defRPr/>
              </a:pPr>
              <a:r>
                <a:rPr lang="en-GB" sz="1846" dirty="0">
                  <a:solidFill>
                    <a:schemeClr val="bg1"/>
                  </a:solidFill>
                  <a:latin typeface="Arial" panose="020B0604020202020204" pitchFamily="34" charset="0"/>
                  <a:cs typeface="Arial" panose="020B0604020202020204" pitchFamily="34" charset="0"/>
                </a:rPr>
                <a:t>3% one-off wealth levy on private </a:t>
              </a:r>
            </a:p>
            <a:p>
              <a:pPr eaLnBrk="1" hangingPunct="1">
                <a:defRPr/>
              </a:pPr>
              <a:r>
                <a:rPr lang="en-GB" sz="1846" dirty="0">
                  <a:solidFill>
                    <a:schemeClr val="bg1"/>
                  </a:solidFill>
                  <a:latin typeface="Arial" panose="020B0604020202020204" pitchFamily="34" charset="0"/>
                  <a:cs typeface="Arial" panose="020B0604020202020204" pitchFamily="34" charset="0"/>
                </a:rPr>
                <a:t>assets above 500.000€  (single)/ </a:t>
              </a:r>
            </a:p>
            <a:p>
              <a:pPr eaLnBrk="1" hangingPunct="1">
                <a:defRPr/>
              </a:pPr>
              <a:r>
                <a:rPr lang="en-GB" sz="1846" dirty="0">
                  <a:solidFill>
                    <a:schemeClr val="bg1"/>
                  </a:solidFill>
                  <a:latin typeface="Arial" panose="020B0604020202020204" pitchFamily="34" charset="0"/>
                  <a:cs typeface="Arial" panose="020B0604020202020204" pitchFamily="34" charset="0"/>
                </a:rPr>
                <a:t>1 Million (couple)</a:t>
              </a:r>
            </a:p>
          </p:txBody>
        </p:sp>
        <p:sp>
          <p:nvSpPr>
            <p:cNvPr id="20507" name="Line 30"/>
            <p:cNvSpPr>
              <a:spLocks noChangeShapeType="1"/>
            </p:cNvSpPr>
            <p:nvPr/>
          </p:nvSpPr>
          <p:spPr bwMode="auto">
            <a:xfrm flipH="1" flipV="1">
              <a:off x="3927" y="2834"/>
              <a:ext cx="322" cy="192"/>
            </a:xfrm>
            <a:prstGeom prst="line">
              <a:avLst/>
            </a:prstGeom>
            <a:grpFill/>
            <a:ln w="50800">
              <a:solidFill>
                <a:schemeClr val="tx1"/>
              </a:solidFill>
              <a:round/>
              <a:headEnd/>
              <a:tailEnd type="triangle" w="med" len="med"/>
            </a:ln>
            <a:effectLst/>
            <a:extLst/>
          </p:spPr>
          <p:txBody>
            <a:bodyPr/>
            <a:lstStyle/>
            <a:p>
              <a:endParaRPr lang="de-DE" sz="1662">
                <a:latin typeface="Arial" panose="020B0604020202020204" pitchFamily="34" charset="0"/>
                <a:cs typeface="Arial" panose="020B0604020202020204" pitchFamily="34" charset="0"/>
              </a:endParaRPr>
            </a:p>
          </p:txBody>
        </p:sp>
      </p:grpSp>
      <p:sp>
        <p:nvSpPr>
          <p:cNvPr id="30" name="Fußzeilenplatzhalter 3"/>
          <p:cNvSpPr>
            <a:spLocks noGrp="1"/>
          </p:cNvSpPr>
          <p:nvPr>
            <p:ph type="ftr" sz="quarter" idx="4294967295"/>
          </p:nvPr>
        </p:nvSpPr>
        <p:spPr>
          <a:xfrm>
            <a:off x="457881" y="6597350"/>
            <a:ext cx="6984000" cy="260649"/>
          </a:xfrm>
          <a:prstGeom prst="rect">
            <a:avLst/>
          </a:prstGeom>
        </p:spPr>
        <p:txBody>
          <a:bodyPr/>
          <a:lstStyle/>
          <a:p>
            <a:r>
              <a:rPr lang="de-DE" sz="1000" dirty="0" smtClean="0"/>
              <a:t>Reiner </a:t>
            </a:r>
            <a:r>
              <a:rPr lang="de-DE" sz="1000" dirty="0"/>
              <a:t>Hoffmann, VB05, Mitglied des Geschäftsführenden Bundesvorstandes, </a:t>
            </a:r>
            <a:r>
              <a:rPr lang="de-DE" sz="1000" dirty="0" smtClean="0"/>
              <a:t>11.04.2014</a:t>
            </a:r>
            <a:endParaRPr lang="de-DE" sz="1000" dirty="0"/>
          </a:p>
        </p:txBody>
      </p:sp>
    </p:spTree>
    <p:extLst>
      <p:ext uri="{BB962C8B-B14F-4D97-AF65-F5344CB8AC3E}">
        <p14:creationId xmlns:p14="http://schemas.microsoft.com/office/powerpoint/2010/main" val="324627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5736"/>
                                        </p:tgtEl>
                                        <p:attrNameLst>
                                          <p:attrName>style.visibility</p:attrName>
                                        </p:attrNameLst>
                                      </p:cBhvr>
                                      <p:to>
                                        <p:strVal val="visible"/>
                                      </p:to>
                                    </p:set>
                                    <p:animEffect transition="in" filter="blinds(horizontal)">
                                      <p:cBhvr>
                                        <p:cTn id="7" dur="500"/>
                                        <p:tgtEl>
                                          <p:spTgt spid="75573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55735"/>
                                        </p:tgtEl>
                                        <p:attrNameLst>
                                          <p:attrName>style.visibility</p:attrName>
                                        </p:attrNameLst>
                                      </p:cBhvr>
                                      <p:to>
                                        <p:strVal val="visible"/>
                                      </p:to>
                                    </p:set>
                                    <p:animEffect transition="in" filter="blinds(horizontal)">
                                      <p:cBhvr>
                                        <p:cTn id="10" dur="500"/>
                                        <p:tgtEl>
                                          <p:spTgt spid="75573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55741"/>
                                        </p:tgtEl>
                                        <p:attrNameLst>
                                          <p:attrName>style.visibility</p:attrName>
                                        </p:attrNameLst>
                                      </p:cBhvr>
                                      <p:to>
                                        <p:strVal val="visible"/>
                                      </p:to>
                                    </p:set>
                                    <p:animEffect transition="in" filter="blinds(horizontal)">
                                      <p:cBhvr>
                                        <p:cTn id="13" dur="500"/>
                                        <p:tgtEl>
                                          <p:spTgt spid="75574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55734"/>
                                        </p:tgtEl>
                                        <p:attrNameLst>
                                          <p:attrName>style.visibility</p:attrName>
                                        </p:attrNameLst>
                                      </p:cBhvr>
                                      <p:to>
                                        <p:strVal val="visible"/>
                                      </p:to>
                                    </p:set>
                                    <p:animEffect transition="in" filter="blinds(horizontal)">
                                      <p:cBhvr>
                                        <p:cTn id="16" dur="500"/>
                                        <p:tgtEl>
                                          <p:spTgt spid="75573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mph" presetSubtype="0" fill="hold" grpId="1" nodeType="clickEffect">
                                  <p:stCondLst>
                                    <p:cond delay="0"/>
                                  </p:stCondLst>
                                  <p:childTnLst>
                                    <p:animScale>
                                      <p:cBhvr>
                                        <p:cTn id="20" dur="2000" fill="hold"/>
                                        <p:tgtEl>
                                          <p:spTgt spid="755735"/>
                                        </p:tgtEl>
                                      </p:cBhvr>
                                      <p:by x="150000" y="150000"/>
                                    </p:animScale>
                                  </p:childTnLst>
                                </p:cTn>
                              </p:par>
                              <p:par>
                                <p:cTn id="21" presetID="6" presetClass="emph" presetSubtype="0" fill="hold" grpId="1" nodeType="withEffect">
                                  <p:stCondLst>
                                    <p:cond delay="0"/>
                                  </p:stCondLst>
                                  <p:childTnLst>
                                    <p:animScale>
                                      <p:cBhvr>
                                        <p:cTn id="22" dur="2000" fill="hold"/>
                                        <p:tgtEl>
                                          <p:spTgt spid="755741"/>
                                        </p:tgtEl>
                                      </p:cBhvr>
                                      <p:by x="150000" y="150000"/>
                                    </p:animScale>
                                  </p:childTnLst>
                                </p:cTn>
                              </p:par>
                              <p:par>
                                <p:cTn id="23" presetID="6" presetClass="emph" presetSubtype="0" fill="hold" grpId="1" nodeType="withEffect">
                                  <p:stCondLst>
                                    <p:cond delay="0"/>
                                  </p:stCondLst>
                                  <p:childTnLst>
                                    <p:animScale>
                                      <p:cBhvr>
                                        <p:cTn id="24" dur="2000" fill="hold"/>
                                        <p:tgtEl>
                                          <p:spTgt spid="755734"/>
                                        </p:tgtEl>
                                      </p:cBhvr>
                                      <p:by x="150000" y="150000"/>
                                    </p:animScale>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9247"/>
                                        </p:tgtEl>
                                        <p:attrNameLst>
                                          <p:attrName>style.visibility</p:attrName>
                                        </p:attrNameLst>
                                      </p:cBhvr>
                                      <p:to>
                                        <p:strVal val="visible"/>
                                      </p:to>
                                    </p:set>
                                    <p:animEffect transition="in" filter="blinds(horizontal)">
                                      <p:cBhvr>
                                        <p:cTn id="29" dur="500"/>
                                        <p:tgtEl>
                                          <p:spTgt spid="9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34" grpId="0" animBg="1"/>
      <p:bldP spid="755734" grpId="1" animBg="1"/>
      <p:bldP spid="755735" grpId="0" animBg="1"/>
      <p:bldP spid="755735" grpId="1" animBg="1"/>
      <p:bldP spid="755736" grpId="0" animBg="1"/>
      <p:bldP spid="755741" grpId="0" animBg="1"/>
      <p:bldP spid="75574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Karte-Europa"/>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243072" y="2186589"/>
            <a:ext cx="3813681" cy="416122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7218" name="Rectangle 2"/>
          <p:cNvSpPr>
            <a:spLocks noGrp="1" noChangeArrowheads="1"/>
          </p:cNvSpPr>
          <p:nvPr>
            <p:ph sz="quarter" idx="14"/>
          </p:nvPr>
        </p:nvSpPr>
        <p:spPr>
          <a:xfrm>
            <a:off x="5891897" y="1551543"/>
            <a:ext cx="5013667" cy="3272340"/>
          </a:xfrm>
        </p:spPr>
        <p:txBody>
          <a:bodyPr rtlCol="0">
            <a:normAutofit fontScale="25000" lnSpcReduction="20000"/>
          </a:bodyPr>
          <a:lstStyle/>
          <a:p>
            <a:pPr marL="269874" indent="-269874" defTabSz="914395">
              <a:buNone/>
              <a:defRPr/>
            </a:pPr>
            <a:r>
              <a:rPr lang="de-DE" sz="7200" b="1" u="sng" dirty="0">
                <a:latin typeface="Arial" panose="020B0604020202020204" pitchFamily="34" charset="0"/>
                <a:cs typeface="Arial" panose="020B0604020202020204" pitchFamily="34" charset="0"/>
              </a:rPr>
              <a:t>3% </a:t>
            </a:r>
            <a:r>
              <a:rPr lang="de-DE" sz="7200" b="1" u="sng" dirty="0" err="1">
                <a:latin typeface="Arial" panose="020B0604020202020204" pitchFamily="34" charset="0"/>
                <a:cs typeface="Arial" panose="020B0604020202020204" pitchFamily="34" charset="0"/>
              </a:rPr>
              <a:t>one</a:t>
            </a:r>
            <a:r>
              <a:rPr lang="de-DE" sz="7200" b="1" u="sng" dirty="0">
                <a:latin typeface="Arial" panose="020B0604020202020204" pitchFamily="34" charset="0"/>
                <a:cs typeface="Arial" panose="020B0604020202020204" pitchFamily="34" charset="0"/>
              </a:rPr>
              <a:t>-off </a:t>
            </a:r>
            <a:r>
              <a:rPr lang="de-DE" sz="7200" b="1" u="sng" dirty="0" err="1">
                <a:latin typeface="Arial" panose="020B0604020202020204" pitchFamily="34" charset="0"/>
                <a:cs typeface="Arial" panose="020B0604020202020204" pitchFamily="34" charset="0"/>
              </a:rPr>
              <a:t>levy</a:t>
            </a:r>
            <a:r>
              <a:rPr lang="de-DE" sz="7200" b="1" u="sng" dirty="0">
                <a:latin typeface="Arial" panose="020B0604020202020204" pitchFamily="34" charset="0"/>
                <a:cs typeface="Arial" panose="020B0604020202020204" pitchFamily="34" charset="0"/>
              </a:rPr>
              <a:t> on </a:t>
            </a:r>
            <a:r>
              <a:rPr lang="de-DE" sz="7200" b="1" u="sng" dirty="0" smtClean="0">
                <a:latin typeface="Arial" panose="020B0604020202020204" pitchFamily="34" charset="0"/>
                <a:cs typeface="Arial" panose="020B0604020202020204" pitchFamily="34" charset="0"/>
              </a:rPr>
              <a:t>Ultra-</a:t>
            </a:r>
            <a:r>
              <a:rPr lang="de-DE" sz="7200" b="1" u="sng" dirty="0" err="1" smtClean="0">
                <a:latin typeface="Arial" panose="020B0604020202020204" pitchFamily="34" charset="0"/>
                <a:cs typeface="Arial" panose="020B0604020202020204" pitchFamily="34" charset="0"/>
              </a:rPr>
              <a:t>Wealth</a:t>
            </a:r>
            <a:r>
              <a:rPr lang="de-DE" sz="7200" b="1" u="sng" dirty="0" smtClean="0">
                <a:latin typeface="Arial" panose="020B0604020202020204" pitchFamily="34" charset="0"/>
                <a:cs typeface="Arial" panose="020B0604020202020204" pitchFamily="34" charset="0"/>
              </a:rPr>
              <a:t> </a:t>
            </a:r>
          </a:p>
          <a:p>
            <a:pPr marL="269874" indent="-269874" defTabSz="914395">
              <a:buNone/>
              <a:defRPr/>
            </a:pPr>
            <a:r>
              <a:rPr lang="de-DE" sz="6400" u="sng" dirty="0" smtClean="0">
                <a:latin typeface="Arial" panose="020B0604020202020204" pitchFamily="34" charset="0"/>
                <a:cs typeface="Arial" panose="020B0604020202020204" pitchFamily="34" charset="0"/>
              </a:rPr>
              <a:t>(</a:t>
            </a:r>
            <a:r>
              <a:rPr lang="de-DE" sz="6400" u="sng" dirty="0" err="1" smtClean="0">
                <a:latin typeface="Arial" panose="020B0604020202020204" pitchFamily="34" charset="0"/>
                <a:cs typeface="Arial" panose="020B0604020202020204" pitchFamily="34" charset="0"/>
              </a:rPr>
              <a:t>individuals</a:t>
            </a:r>
            <a:r>
              <a:rPr lang="de-DE" sz="6400" u="sng" dirty="0" smtClean="0">
                <a:latin typeface="Arial" panose="020B0604020202020204" pitchFamily="34" charset="0"/>
                <a:cs typeface="Arial" panose="020B0604020202020204" pitchFamily="34" charset="0"/>
              </a:rPr>
              <a:t> </a:t>
            </a:r>
            <a:r>
              <a:rPr lang="de-DE" sz="6400" u="sng" dirty="0" err="1" smtClean="0">
                <a:latin typeface="Arial" panose="020B0604020202020204" pitchFamily="34" charset="0"/>
                <a:cs typeface="Arial" panose="020B0604020202020204" pitchFamily="34" charset="0"/>
              </a:rPr>
              <a:t>with</a:t>
            </a:r>
            <a:r>
              <a:rPr lang="de-DE" sz="6400" u="sng" dirty="0" smtClean="0">
                <a:latin typeface="Arial" panose="020B0604020202020204" pitchFamily="34" charset="0"/>
                <a:cs typeface="Arial" panose="020B0604020202020204" pitchFamily="34" charset="0"/>
              </a:rPr>
              <a:t> </a:t>
            </a:r>
            <a:r>
              <a:rPr lang="de-DE" sz="6400" u="sng" dirty="0" err="1" smtClean="0">
                <a:latin typeface="Arial" panose="020B0604020202020204" pitchFamily="34" charset="0"/>
                <a:cs typeface="Arial" panose="020B0604020202020204" pitchFamily="34" charset="0"/>
              </a:rPr>
              <a:t>minimum</a:t>
            </a:r>
            <a:r>
              <a:rPr lang="de-DE" sz="6400" u="sng" dirty="0" smtClean="0">
                <a:latin typeface="Arial" panose="020B0604020202020204" pitchFamily="34" charset="0"/>
                <a:cs typeface="Arial" panose="020B0604020202020204" pitchFamily="34" charset="0"/>
              </a:rPr>
              <a:t> US-$ 30 </a:t>
            </a:r>
            <a:r>
              <a:rPr lang="de-DE" sz="6400" u="sng" dirty="0" err="1" smtClean="0">
                <a:latin typeface="Arial" panose="020B0604020202020204" pitchFamily="34" charset="0"/>
                <a:cs typeface="Arial" panose="020B0604020202020204" pitchFamily="34" charset="0"/>
              </a:rPr>
              <a:t>million</a:t>
            </a:r>
            <a:r>
              <a:rPr lang="de-DE" sz="6400" u="sng" dirty="0" smtClean="0">
                <a:latin typeface="Arial" panose="020B0604020202020204" pitchFamily="34" charset="0"/>
                <a:cs typeface="Arial" panose="020B0604020202020204" pitchFamily="34" charset="0"/>
              </a:rPr>
              <a:t> </a:t>
            </a:r>
            <a:r>
              <a:rPr lang="de-DE" sz="6400" u="sng" dirty="0" err="1" smtClean="0">
                <a:latin typeface="Arial" panose="020B0604020202020204" pitchFamily="34" charset="0"/>
                <a:cs typeface="Arial" panose="020B0604020202020204" pitchFamily="34" charset="0"/>
              </a:rPr>
              <a:t>net-wealth</a:t>
            </a:r>
            <a:r>
              <a:rPr lang="de-DE" sz="6400" u="sng" dirty="0" smtClean="0">
                <a:latin typeface="Arial" panose="020B0604020202020204" pitchFamily="34" charset="0"/>
                <a:cs typeface="Arial" panose="020B0604020202020204" pitchFamily="34" charset="0"/>
              </a:rPr>
              <a:t>)</a:t>
            </a:r>
            <a:endParaRPr lang="de-DE" sz="6400" u="sng" dirty="0">
              <a:latin typeface="Arial" panose="020B0604020202020204" pitchFamily="34" charset="0"/>
              <a:cs typeface="Arial" panose="020B0604020202020204" pitchFamily="34" charset="0"/>
            </a:endParaRPr>
          </a:p>
          <a:p>
            <a:pPr marL="269874" indent="-269874" defTabSz="914395">
              <a:buNone/>
              <a:defRPr/>
            </a:pPr>
            <a:endParaRPr lang="de-DE" sz="1477" dirty="0">
              <a:latin typeface="Arial" panose="020B0604020202020204" pitchFamily="34" charset="0"/>
              <a:cs typeface="Arial" panose="020B0604020202020204" pitchFamily="34" charset="0"/>
            </a:endParaRPr>
          </a:p>
          <a:p>
            <a:pPr marL="269874" indent="-269874" defTabSz="914395">
              <a:defRPr/>
            </a:pPr>
            <a:endParaRPr lang="de-DE" sz="1477" dirty="0">
              <a:latin typeface="Arial" panose="020B0604020202020204" pitchFamily="34" charset="0"/>
              <a:cs typeface="Arial" panose="020B0604020202020204" pitchFamily="34" charset="0"/>
            </a:endParaRPr>
          </a:p>
          <a:p>
            <a:pPr marL="269874" indent="-269874" defTabSz="914395">
              <a:defRPr/>
            </a:pPr>
            <a:endParaRPr lang="de-DE" sz="1477" dirty="0">
              <a:latin typeface="Arial" panose="020B0604020202020204" pitchFamily="34" charset="0"/>
              <a:cs typeface="Arial" panose="020B0604020202020204" pitchFamily="34" charset="0"/>
            </a:endParaRPr>
          </a:p>
          <a:p>
            <a:pPr marL="269874" indent="-269874" defTabSz="914395">
              <a:defRPr/>
            </a:pPr>
            <a:endParaRPr lang="de-DE" sz="1477" dirty="0">
              <a:latin typeface="Arial" panose="020B0604020202020204" pitchFamily="34" charset="0"/>
              <a:cs typeface="Arial" panose="020B0604020202020204" pitchFamily="34" charset="0"/>
            </a:endParaRPr>
          </a:p>
          <a:p>
            <a:pPr marL="269874" indent="-269874" defTabSz="914395">
              <a:defRPr/>
            </a:pPr>
            <a:endParaRPr lang="de-DE" sz="1477" dirty="0">
              <a:latin typeface="Arial" panose="020B0604020202020204" pitchFamily="34" charset="0"/>
              <a:cs typeface="Arial" panose="020B0604020202020204" pitchFamily="34" charset="0"/>
            </a:endParaRPr>
          </a:p>
          <a:p>
            <a:pPr marL="269874" indent="-269874" defTabSz="914395">
              <a:buNone/>
              <a:defRPr/>
            </a:pPr>
            <a:endParaRPr lang="de-DE" sz="1477" dirty="0">
              <a:latin typeface="Arial" panose="020B0604020202020204" pitchFamily="34" charset="0"/>
              <a:cs typeface="Arial" panose="020B0604020202020204" pitchFamily="34" charset="0"/>
            </a:endParaRPr>
          </a:p>
          <a:p>
            <a:pPr marL="269874" indent="-269874" defTabSz="914395">
              <a:defRPr/>
            </a:pPr>
            <a:endParaRPr lang="de-DE" sz="1477" dirty="0">
              <a:latin typeface="Arial" panose="020B0604020202020204" pitchFamily="34" charset="0"/>
              <a:cs typeface="Arial" panose="020B0604020202020204" pitchFamily="34" charset="0"/>
            </a:endParaRPr>
          </a:p>
          <a:p>
            <a:pPr marL="269874" indent="-269874" defTabSz="914395">
              <a:defRPr/>
            </a:pPr>
            <a:endParaRPr lang="de-DE" sz="1477" dirty="0">
              <a:latin typeface="Arial" panose="020B0604020202020204" pitchFamily="34" charset="0"/>
              <a:cs typeface="Arial" panose="020B0604020202020204" pitchFamily="34" charset="0"/>
            </a:endParaRPr>
          </a:p>
          <a:p>
            <a:pPr marL="269874" indent="-269874" defTabSz="914395">
              <a:defRPr/>
            </a:pPr>
            <a:endParaRPr lang="de-DE" sz="1477" dirty="0">
              <a:latin typeface="Arial" panose="020B0604020202020204" pitchFamily="34" charset="0"/>
              <a:cs typeface="Arial" panose="020B0604020202020204" pitchFamily="34" charset="0"/>
            </a:endParaRPr>
          </a:p>
          <a:p>
            <a:pPr marL="269874" indent="-269874" defTabSz="914395">
              <a:buNone/>
              <a:defRPr/>
            </a:pPr>
            <a:endParaRPr lang="de-DE" sz="2954" b="1" u="sng" dirty="0" smtClean="0">
              <a:latin typeface="Arial" panose="020B0604020202020204" pitchFamily="34" charset="0"/>
              <a:cs typeface="Arial" panose="020B0604020202020204" pitchFamily="34" charset="0"/>
            </a:endParaRPr>
          </a:p>
          <a:p>
            <a:pPr marL="269874" indent="-269874" defTabSz="914395">
              <a:buNone/>
              <a:defRPr/>
            </a:pPr>
            <a:r>
              <a:rPr lang="de-DE" sz="7200" b="1" u="sng" dirty="0" smtClean="0">
                <a:latin typeface="Arial" panose="020B0604020202020204" pitchFamily="34" charset="0"/>
                <a:cs typeface="Arial" panose="020B0604020202020204" pitchFamily="34" charset="0"/>
              </a:rPr>
              <a:t>3% </a:t>
            </a:r>
            <a:r>
              <a:rPr lang="de-DE" sz="7200" b="1" u="sng" dirty="0" err="1" smtClean="0">
                <a:latin typeface="Arial" panose="020B0604020202020204" pitchFamily="34" charset="0"/>
                <a:cs typeface="Arial" panose="020B0604020202020204" pitchFamily="34" charset="0"/>
              </a:rPr>
              <a:t>one</a:t>
            </a:r>
            <a:r>
              <a:rPr lang="de-DE" sz="7200" b="1" u="sng" dirty="0" smtClean="0">
                <a:latin typeface="Arial" panose="020B0604020202020204" pitchFamily="34" charset="0"/>
                <a:cs typeface="Arial" panose="020B0604020202020204" pitchFamily="34" charset="0"/>
              </a:rPr>
              <a:t>-off </a:t>
            </a:r>
            <a:r>
              <a:rPr lang="de-DE" sz="7200" b="1" u="sng" dirty="0" err="1">
                <a:latin typeface="Arial" panose="020B0604020202020204" pitchFamily="34" charset="0"/>
                <a:cs typeface="Arial" panose="020B0604020202020204" pitchFamily="34" charset="0"/>
              </a:rPr>
              <a:t>levy</a:t>
            </a:r>
            <a:r>
              <a:rPr lang="de-DE" sz="7200" b="1" u="sng" dirty="0">
                <a:latin typeface="Arial" panose="020B0604020202020204" pitchFamily="34" charset="0"/>
                <a:cs typeface="Arial" panose="020B0604020202020204" pitchFamily="34" charset="0"/>
              </a:rPr>
              <a:t> on </a:t>
            </a:r>
            <a:r>
              <a:rPr lang="de-DE" sz="7200" b="1" u="sng" dirty="0" err="1">
                <a:latin typeface="Arial" panose="020B0604020202020204" pitchFamily="34" charset="0"/>
                <a:cs typeface="Arial" panose="020B0604020202020204" pitchFamily="34" charset="0"/>
              </a:rPr>
              <a:t>Wealth</a:t>
            </a:r>
            <a:r>
              <a:rPr lang="de-DE" sz="7200" b="1" u="sng" dirty="0">
                <a:latin typeface="Arial" panose="020B0604020202020204" pitchFamily="34" charset="0"/>
                <a:cs typeface="Arial" panose="020B0604020202020204" pitchFamily="34" charset="0"/>
              </a:rPr>
              <a:t> (</a:t>
            </a:r>
            <a:r>
              <a:rPr lang="de-DE" sz="7200" b="1" u="sng" dirty="0" smtClean="0">
                <a:latin typeface="Arial" panose="020B0604020202020204" pitchFamily="34" charset="0"/>
                <a:cs typeface="Arial" panose="020B0604020202020204" pitchFamily="34" charset="0"/>
              </a:rPr>
              <a:t>DGB </a:t>
            </a:r>
            <a:r>
              <a:rPr lang="de-DE" sz="7200" b="1" u="sng" dirty="0" err="1" smtClean="0">
                <a:latin typeface="Arial" panose="020B0604020202020204" pitchFamily="34" charset="0"/>
                <a:cs typeface="Arial" panose="020B0604020202020204" pitchFamily="34" charset="0"/>
              </a:rPr>
              <a:t>Proposal</a:t>
            </a:r>
            <a:r>
              <a:rPr lang="de-DE" sz="7200" b="1" u="sng" dirty="0" smtClean="0">
                <a:latin typeface="Arial" panose="020B0604020202020204" pitchFamily="34" charset="0"/>
                <a:cs typeface="Arial" panose="020B0604020202020204" pitchFamily="34" charset="0"/>
              </a:rPr>
              <a:t>)</a:t>
            </a:r>
            <a:endParaRPr lang="de-DE" sz="7200" u="sng" dirty="0" smtClean="0">
              <a:latin typeface="Arial" panose="020B0604020202020204" pitchFamily="34" charset="0"/>
              <a:cs typeface="Arial" panose="020B0604020202020204" pitchFamily="34" charset="0"/>
            </a:endParaRPr>
          </a:p>
          <a:p>
            <a:pPr marL="269874" indent="-269874" defTabSz="914395">
              <a:buNone/>
              <a:defRPr/>
            </a:pPr>
            <a:r>
              <a:rPr lang="de-DE" sz="6400" u="sng" dirty="0" smtClean="0">
                <a:latin typeface="Arial" panose="020B0604020202020204" pitchFamily="34" charset="0"/>
                <a:cs typeface="Arial" panose="020B0604020202020204" pitchFamily="34" charset="0"/>
              </a:rPr>
              <a:t>(</a:t>
            </a:r>
            <a:r>
              <a:rPr lang="de-DE" sz="6400" u="sng" dirty="0" err="1">
                <a:latin typeface="Arial" panose="020B0604020202020204" pitchFamily="34" charset="0"/>
                <a:cs typeface="Arial" panose="020B0604020202020204" pitchFamily="34" charset="0"/>
              </a:rPr>
              <a:t>individuals</a:t>
            </a:r>
            <a:r>
              <a:rPr lang="de-DE" sz="6400" u="sng" dirty="0">
                <a:latin typeface="Arial" panose="020B0604020202020204" pitchFamily="34" charset="0"/>
                <a:cs typeface="Arial" panose="020B0604020202020204" pitchFamily="34" charset="0"/>
              </a:rPr>
              <a:t> </a:t>
            </a:r>
            <a:r>
              <a:rPr lang="de-DE" sz="6400" u="sng" dirty="0" err="1">
                <a:latin typeface="Arial" panose="020B0604020202020204" pitchFamily="34" charset="0"/>
                <a:cs typeface="Arial" panose="020B0604020202020204" pitchFamily="34" charset="0"/>
              </a:rPr>
              <a:t>with</a:t>
            </a:r>
            <a:r>
              <a:rPr lang="de-DE" sz="6400" u="sng" dirty="0">
                <a:latin typeface="Arial" panose="020B0604020202020204" pitchFamily="34" charset="0"/>
                <a:cs typeface="Arial" panose="020B0604020202020204" pitchFamily="34" charset="0"/>
              </a:rPr>
              <a:t> </a:t>
            </a:r>
            <a:r>
              <a:rPr lang="de-DE" sz="6400" u="sng" dirty="0" err="1">
                <a:latin typeface="Arial" panose="020B0604020202020204" pitchFamily="34" charset="0"/>
                <a:cs typeface="Arial" panose="020B0604020202020204" pitchFamily="34" charset="0"/>
              </a:rPr>
              <a:t>minimum</a:t>
            </a:r>
            <a:r>
              <a:rPr lang="de-DE" sz="6400" u="sng" dirty="0">
                <a:latin typeface="Arial" panose="020B0604020202020204" pitchFamily="34" charset="0"/>
                <a:cs typeface="Arial" panose="020B0604020202020204" pitchFamily="34" charset="0"/>
              </a:rPr>
              <a:t> US-$ </a:t>
            </a:r>
            <a:r>
              <a:rPr lang="de-DE" sz="6400" u="sng" dirty="0" err="1" smtClean="0">
                <a:latin typeface="Arial" panose="020B0604020202020204" pitchFamily="34" charset="0"/>
                <a:cs typeface="Arial" panose="020B0604020202020204" pitchFamily="34" charset="0"/>
              </a:rPr>
              <a:t>one</a:t>
            </a:r>
            <a:r>
              <a:rPr lang="de-DE" sz="6400" u="sng" dirty="0" smtClean="0">
                <a:latin typeface="Arial" panose="020B0604020202020204" pitchFamily="34" charset="0"/>
                <a:cs typeface="Arial" panose="020B0604020202020204" pitchFamily="34" charset="0"/>
              </a:rPr>
              <a:t> </a:t>
            </a:r>
            <a:r>
              <a:rPr lang="de-DE" sz="6400" u="sng" dirty="0" err="1">
                <a:latin typeface="Arial" panose="020B0604020202020204" pitchFamily="34" charset="0"/>
                <a:cs typeface="Arial" panose="020B0604020202020204" pitchFamily="34" charset="0"/>
              </a:rPr>
              <a:t>million</a:t>
            </a:r>
            <a:r>
              <a:rPr lang="de-DE" sz="6400" u="sng" dirty="0">
                <a:latin typeface="Arial" panose="020B0604020202020204" pitchFamily="34" charset="0"/>
                <a:cs typeface="Arial" panose="020B0604020202020204" pitchFamily="34" charset="0"/>
              </a:rPr>
              <a:t> </a:t>
            </a:r>
            <a:r>
              <a:rPr lang="de-DE" sz="6400" u="sng" dirty="0" err="1">
                <a:latin typeface="Arial" panose="020B0604020202020204" pitchFamily="34" charset="0"/>
                <a:cs typeface="Arial" panose="020B0604020202020204" pitchFamily="34" charset="0"/>
              </a:rPr>
              <a:t>net-wealth</a:t>
            </a:r>
            <a:r>
              <a:rPr lang="de-DE" sz="6400" u="sng" dirty="0">
                <a:latin typeface="Arial" panose="020B0604020202020204" pitchFamily="34" charset="0"/>
                <a:cs typeface="Arial" panose="020B0604020202020204" pitchFamily="34" charset="0"/>
              </a:rPr>
              <a:t>)</a:t>
            </a:r>
          </a:p>
          <a:p>
            <a:pPr marL="269874" indent="-269874" defTabSz="914395">
              <a:buNone/>
              <a:defRPr/>
            </a:pPr>
            <a:r>
              <a:rPr lang="de-DE" sz="7200" b="1" u="sng" dirty="0" smtClean="0">
                <a:latin typeface="Arial" panose="020B0604020202020204" pitchFamily="34" charset="0"/>
                <a:cs typeface="Arial" panose="020B0604020202020204" pitchFamily="34" charset="0"/>
              </a:rPr>
              <a:t> </a:t>
            </a:r>
            <a:endParaRPr lang="de-DE" sz="7200" b="1" u="sng" dirty="0">
              <a:latin typeface="Arial" panose="020B0604020202020204" pitchFamily="34" charset="0"/>
              <a:cs typeface="Arial" panose="020B0604020202020204" pitchFamily="34" charset="0"/>
            </a:endParaRPr>
          </a:p>
        </p:txBody>
      </p:sp>
      <p:sp>
        <p:nvSpPr>
          <p:cNvPr id="21506" name="Rectangle 16"/>
          <p:cNvSpPr>
            <a:spLocks noGrp="1" noChangeArrowheads="1"/>
          </p:cNvSpPr>
          <p:nvPr>
            <p:ph type="title"/>
          </p:nvPr>
        </p:nvSpPr>
        <p:spPr>
          <a:xfrm>
            <a:off x="2271347" y="367479"/>
            <a:ext cx="6286500" cy="1019109"/>
          </a:xfrm>
        </p:spPr>
        <p:txBody>
          <a:bodyPr/>
          <a:lstStyle/>
          <a:p>
            <a:pPr eaLnBrk="1" hangingPunct="1"/>
            <a:r>
              <a:rPr lang="de-DE" sz="2954" dirty="0">
                <a:latin typeface="Arial" panose="020B0604020202020204" pitchFamily="34" charset="0"/>
                <a:cs typeface="Arial" panose="020B0604020202020204" pitchFamily="34" charset="0"/>
              </a:rPr>
              <a:t>3% </a:t>
            </a:r>
            <a:r>
              <a:rPr lang="de-DE" sz="2954" dirty="0" err="1">
                <a:latin typeface="Arial" panose="020B0604020202020204" pitchFamily="34" charset="0"/>
                <a:cs typeface="Arial" panose="020B0604020202020204" pitchFamily="34" charset="0"/>
              </a:rPr>
              <a:t>one</a:t>
            </a:r>
            <a:r>
              <a:rPr lang="de-DE" sz="2954" dirty="0">
                <a:latin typeface="Arial" panose="020B0604020202020204" pitchFamily="34" charset="0"/>
                <a:cs typeface="Arial" panose="020B0604020202020204" pitchFamily="34" charset="0"/>
              </a:rPr>
              <a:t>-off Levy on </a:t>
            </a:r>
            <a:r>
              <a:rPr lang="de-DE" sz="2954" dirty="0" err="1">
                <a:latin typeface="Arial" panose="020B0604020202020204" pitchFamily="34" charset="0"/>
                <a:cs typeface="Arial" panose="020B0604020202020204" pitchFamily="34" charset="0"/>
              </a:rPr>
              <a:t>Wealth</a:t>
            </a:r>
            <a:r>
              <a:rPr lang="de-DE" sz="2954" dirty="0">
                <a:latin typeface="Arial" panose="020B0604020202020204" pitchFamily="34" charset="0"/>
                <a:cs typeface="Arial" panose="020B0604020202020204" pitchFamily="34" charset="0"/>
              </a:rPr>
              <a:t/>
            </a:r>
            <a:br>
              <a:rPr lang="de-DE" sz="2954" dirty="0">
                <a:latin typeface="Arial" panose="020B0604020202020204" pitchFamily="34" charset="0"/>
                <a:cs typeface="Arial" panose="020B0604020202020204" pitchFamily="34" charset="0"/>
              </a:rPr>
            </a:br>
            <a:r>
              <a:rPr lang="de-DE" sz="2954" dirty="0">
                <a:latin typeface="Arial" panose="020B0604020202020204" pitchFamily="34" charset="0"/>
                <a:cs typeface="Arial" panose="020B0604020202020204" pitchFamily="34" charset="0"/>
              </a:rPr>
              <a:t>Who </a:t>
            </a:r>
            <a:r>
              <a:rPr lang="de-DE" sz="2954" dirty="0" err="1" smtClean="0">
                <a:latin typeface="Arial" panose="020B0604020202020204" pitchFamily="34" charset="0"/>
                <a:cs typeface="Arial" panose="020B0604020202020204" pitchFamily="34" charset="0"/>
              </a:rPr>
              <a:t>pays</a:t>
            </a:r>
            <a:r>
              <a:rPr lang="de-DE" sz="2954" dirty="0" smtClean="0">
                <a:latin typeface="Arial" panose="020B0604020202020204" pitchFamily="34" charset="0"/>
                <a:cs typeface="Arial" panose="020B0604020202020204" pitchFamily="34" charset="0"/>
              </a:rPr>
              <a:t>?</a:t>
            </a:r>
            <a:endParaRPr lang="de-DE" sz="2954" dirty="0">
              <a:latin typeface="Arial" panose="020B0604020202020204" pitchFamily="34" charset="0"/>
              <a:cs typeface="Arial" panose="020B0604020202020204" pitchFamily="34" charset="0"/>
            </a:endParaRPr>
          </a:p>
        </p:txBody>
      </p:sp>
      <p:sp>
        <p:nvSpPr>
          <p:cNvPr id="777220" name="AutoShape 4"/>
          <p:cNvSpPr>
            <a:spLocks noChangeArrowheads="1"/>
          </p:cNvSpPr>
          <p:nvPr/>
        </p:nvSpPr>
        <p:spPr bwMode="auto">
          <a:xfrm>
            <a:off x="5949461" y="3431926"/>
            <a:ext cx="640374" cy="448408"/>
          </a:xfrm>
          <a:prstGeom prst="rightArrow">
            <a:avLst>
              <a:gd name="adj1" fmla="val 50000"/>
              <a:gd name="adj2" fmla="val 35703"/>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endParaRPr lang="de-DE" sz="2215">
              <a:latin typeface="Arial" panose="020B0604020202020204" pitchFamily="34" charset="0"/>
            </a:endParaRPr>
          </a:p>
        </p:txBody>
      </p:sp>
      <p:sp>
        <p:nvSpPr>
          <p:cNvPr id="777221" name="Text Box 5"/>
          <p:cNvSpPr txBox="1">
            <a:spLocks noChangeArrowheads="1"/>
          </p:cNvSpPr>
          <p:nvPr/>
        </p:nvSpPr>
        <p:spPr bwMode="auto">
          <a:xfrm>
            <a:off x="6601558" y="3405548"/>
            <a:ext cx="3556488" cy="774058"/>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r>
              <a:rPr lang="de-DE" sz="2215" b="1" dirty="0">
                <a:latin typeface="Calibri" panose="020F0502020204030204" pitchFamily="34" charset="0"/>
              </a:rPr>
              <a:t>EU28 =	</a:t>
            </a:r>
            <a:r>
              <a:rPr lang="de-DE" sz="2215" b="1" dirty="0" smtClean="0">
                <a:latin typeface="Calibri" panose="020F0502020204030204" pitchFamily="34" charset="0"/>
              </a:rPr>
              <a:t>3% x € 4,130</a:t>
            </a:r>
            <a:r>
              <a:rPr lang="de-DE" sz="2215" b="1" dirty="0">
                <a:latin typeface="Calibri" panose="020F0502020204030204" pitchFamily="34" charset="0"/>
              </a:rPr>
              <a:t>	 </a:t>
            </a:r>
            <a:r>
              <a:rPr lang="de-DE" sz="2215" dirty="0" err="1">
                <a:latin typeface="Calibri" panose="020F0502020204030204" pitchFamily="34" charset="0"/>
              </a:rPr>
              <a:t>billion</a:t>
            </a:r>
            <a:endParaRPr lang="de-DE" sz="2215" dirty="0">
              <a:latin typeface="Calibri" panose="020F0502020204030204" pitchFamily="34" charset="0"/>
            </a:endParaRPr>
          </a:p>
        </p:txBody>
      </p:sp>
      <p:sp>
        <p:nvSpPr>
          <p:cNvPr id="777222" name="AutoShape 6"/>
          <p:cNvSpPr>
            <a:spLocks noChangeArrowheads="1"/>
          </p:cNvSpPr>
          <p:nvPr/>
        </p:nvSpPr>
        <p:spPr bwMode="auto">
          <a:xfrm>
            <a:off x="5949461" y="3871541"/>
            <a:ext cx="640374" cy="448408"/>
          </a:xfrm>
          <a:prstGeom prst="rightArrow">
            <a:avLst>
              <a:gd name="adj1" fmla="val 50000"/>
              <a:gd name="adj2" fmla="val 35703"/>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endParaRPr lang="de-DE" sz="2215">
              <a:latin typeface="Arial" panose="020B0604020202020204" pitchFamily="34" charset="0"/>
            </a:endParaRPr>
          </a:p>
        </p:txBody>
      </p:sp>
      <p:sp>
        <p:nvSpPr>
          <p:cNvPr id="777223" name="Text Box 7"/>
          <p:cNvSpPr txBox="1">
            <a:spLocks noChangeArrowheads="1"/>
          </p:cNvSpPr>
          <p:nvPr/>
        </p:nvSpPr>
        <p:spPr bwMode="auto">
          <a:xfrm>
            <a:off x="6601558" y="3833442"/>
            <a:ext cx="3556488" cy="490134"/>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r>
              <a:rPr lang="de-DE" sz="2585" b="1" dirty="0">
                <a:latin typeface="Calibri" panose="020F0502020204030204" pitchFamily="34" charset="0"/>
              </a:rPr>
              <a:t> </a:t>
            </a:r>
            <a:r>
              <a:rPr lang="de-DE" sz="2215" b="1" dirty="0">
                <a:latin typeface="Calibri" panose="020F0502020204030204" pitchFamily="34" charset="0"/>
              </a:rPr>
              <a:t>	</a:t>
            </a:r>
            <a:r>
              <a:rPr lang="de-DE" sz="2215" b="1" dirty="0" smtClean="0">
                <a:latin typeface="Calibri" panose="020F0502020204030204" pitchFamily="34" charset="0"/>
              </a:rPr>
              <a:t>= </a:t>
            </a:r>
            <a:r>
              <a:rPr lang="de-DE" sz="2215" b="1" dirty="0" smtClean="0">
                <a:solidFill>
                  <a:srgbClr val="FF0000"/>
                </a:solidFill>
                <a:latin typeface="Calibri" panose="020F0502020204030204" pitchFamily="34" charset="0"/>
              </a:rPr>
              <a:t> </a:t>
            </a:r>
            <a:r>
              <a:rPr lang="de-DE" sz="2215" b="1" dirty="0">
                <a:solidFill>
                  <a:srgbClr val="FF0000"/>
                </a:solidFill>
                <a:latin typeface="Calibri" panose="020F0502020204030204" pitchFamily="34" charset="0"/>
              </a:rPr>
              <a:t>€ 124</a:t>
            </a:r>
            <a:r>
              <a:rPr lang="de-DE" sz="2215" dirty="0">
                <a:solidFill>
                  <a:srgbClr val="FF0000"/>
                </a:solidFill>
                <a:latin typeface="Calibri" panose="020F0502020204030204" pitchFamily="34" charset="0"/>
              </a:rPr>
              <a:t>	</a:t>
            </a:r>
            <a:r>
              <a:rPr lang="de-DE" sz="2215" dirty="0">
                <a:latin typeface="Calibri" panose="020F0502020204030204" pitchFamily="34" charset="0"/>
              </a:rPr>
              <a:t> </a:t>
            </a:r>
            <a:r>
              <a:rPr lang="de-DE" sz="2215" dirty="0" err="1" smtClean="0">
                <a:latin typeface="Calibri" panose="020F0502020204030204" pitchFamily="34" charset="0"/>
              </a:rPr>
              <a:t>billion</a:t>
            </a:r>
            <a:endParaRPr lang="de-DE" sz="2215" dirty="0">
              <a:latin typeface="Calibri" panose="020F0502020204030204" pitchFamily="34" charset="0"/>
            </a:endParaRPr>
          </a:p>
        </p:txBody>
      </p:sp>
      <p:sp>
        <p:nvSpPr>
          <p:cNvPr id="777224" name="AutoShape 8"/>
          <p:cNvSpPr>
            <a:spLocks noChangeArrowheads="1"/>
          </p:cNvSpPr>
          <p:nvPr/>
        </p:nvSpPr>
        <p:spPr bwMode="auto">
          <a:xfrm>
            <a:off x="5947997" y="2381247"/>
            <a:ext cx="641838" cy="448408"/>
          </a:xfrm>
          <a:prstGeom prst="rightArrow">
            <a:avLst>
              <a:gd name="adj1" fmla="val 50000"/>
              <a:gd name="adj2" fmla="val 35784"/>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endParaRPr lang="de-DE" sz="2215">
              <a:latin typeface="Arial" panose="020B0604020202020204" pitchFamily="34" charset="0"/>
            </a:endParaRPr>
          </a:p>
        </p:txBody>
      </p:sp>
      <p:sp>
        <p:nvSpPr>
          <p:cNvPr id="777225" name="Text Box 9"/>
          <p:cNvSpPr txBox="1">
            <a:spLocks noChangeArrowheads="1"/>
          </p:cNvSpPr>
          <p:nvPr/>
        </p:nvSpPr>
        <p:spPr bwMode="auto">
          <a:xfrm>
            <a:off x="6589836" y="2343147"/>
            <a:ext cx="3568211" cy="774058"/>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r>
              <a:rPr lang="de-DE" sz="2215" b="1" dirty="0">
                <a:latin typeface="Calibri" panose="020F0502020204030204" pitchFamily="34" charset="0"/>
              </a:rPr>
              <a:t>€-Zone = </a:t>
            </a:r>
            <a:r>
              <a:rPr lang="de-DE" sz="2215" b="1" dirty="0" smtClean="0">
                <a:latin typeface="Calibri" panose="020F0502020204030204" pitchFamily="34" charset="0"/>
              </a:rPr>
              <a:t>3% x € 3,800</a:t>
            </a:r>
            <a:r>
              <a:rPr lang="de-DE" sz="2215" b="1" dirty="0">
                <a:latin typeface="Calibri" panose="020F0502020204030204" pitchFamily="34" charset="0"/>
              </a:rPr>
              <a:t>	 </a:t>
            </a:r>
            <a:r>
              <a:rPr lang="de-DE" sz="2215" dirty="0" err="1">
                <a:latin typeface="Calibri" panose="020F0502020204030204" pitchFamily="34" charset="0"/>
              </a:rPr>
              <a:t>billion</a:t>
            </a:r>
            <a:endParaRPr lang="de-DE" sz="2215" dirty="0">
              <a:latin typeface="Calibri" panose="020F0502020204030204" pitchFamily="34" charset="0"/>
            </a:endParaRPr>
          </a:p>
        </p:txBody>
      </p:sp>
      <p:sp>
        <p:nvSpPr>
          <p:cNvPr id="777226" name="AutoShape 10"/>
          <p:cNvSpPr>
            <a:spLocks noChangeArrowheads="1"/>
          </p:cNvSpPr>
          <p:nvPr/>
        </p:nvSpPr>
        <p:spPr bwMode="auto">
          <a:xfrm>
            <a:off x="5947997" y="2825258"/>
            <a:ext cx="641838" cy="448408"/>
          </a:xfrm>
          <a:prstGeom prst="rightArrow">
            <a:avLst>
              <a:gd name="adj1" fmla="val 50000"/>
              <a:gd name="adj2" fmla="val 35784"/>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endParaRPr lang="de-DE" sz="2215">
              <a:latin typeface="Arial" panose="020B0604020202020204" pitchFamily="34" charset="0"/>
            </a:endParaRPr>
          </a:p>
        </p:txBody>
      </p:sp>
      <p:sp>
        <p:nvSpPr>
          <p:cNvPr id="777227" name="Text Box 11"/>
          <p:cNvSpPr txBox="1">
            <a:spLocks noChangeArrowheads="1"/>
          </p:cNvSpPr>
          <p:nvPr/>
        </p:nvSpPr>
        <p:spPr bwMode="auto">
          <a:xfrm>
            <a:off x="6589836" y="2765177"/>
            <a:ext cx="3568211" cy="490134"/>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r>
              <a:rPr lang="de-DE" sz="2585" b="1" dirty="0">
                <a:latin typeface="Calibri" panose="020F0502020204030204" pitchFamily="34" charset="0"/>
              </a:rPr>
              <a:t> </a:t>
            </a:r>
            <a:r>
              <a:rPr lang="de-DE" sz="2215" b="1" dirty="0">
                <a:latin typeface="Calibri" panose="020F0502020204030204" pitchFamily="34" charset="0"/>
              </a:rPr>
              <a:t>	</a:t>
            </a:r>
            <a:r>
              <a:rPr lang="de-DE" sz="2215" b="1" dirty="0" smtClean="0">
                <a:latin typeface="Calibri" panose="020F0502020204030204" pitchFamily="34" charset="0"/>
              </a:rPr>
              <a:t>=  </a:t>
            </a:r>
            <a:r>
              <a:rPr lang="de-DE" sz="2215" b="1" dirty="0" smtClean="0">
                <a:solidFill>
                  <a:srgbClr val="FF0000"/>
                </a:solidFill>
                <a:latin typeface="Calibri" panose="020F0502020204030204" pitchFamily="34" charset="0"/>
              </a:rPr>
              <a:t>€ 114</a:t>
            </a:r>
            <a:r>
              <a:rPr lang="de-DE" sz="2585" b="1" dirty="0">
                <a:solidFill>
                  <a:srgbClr val="FF0000"/>
                </a:solidFill>
                <a:latin typeface="Calibri" panose="020F0502020204030204" pitchFamily="34" charset="0"/>
              </a:rPr>
              <a:t> </a:t>
            </a:r>
            <a:r>
              <a:rPr lang="de-DE" sz="2215" dirty="0" err="1" smtClean="0">
                <a:latin typeface="Calibri" panose="020F0502020204030204" pitchFamily="34" charset="0"/>
              </a:rPr>
              <a:t>billion</a:t>
            </a:r>
            <a:endParaRPr lang="de-DE" sz="2215" dirty="0">
              <a:latin typeface="Calibri" panose="020F0502020204030204" pitchFamily="34" charset="0"/>
            </a:endParaRPr>
          </a:p>
        </p:txBody>
      </p:sp>
      <p:sp>
        <p:nvSpPr>
          <p:cNvPr id="777228" name="AutoShape 12"/>
          <p:cNvSpPr>
            <a:spLocks noChangeArrowheads="1"/>
          </p:cNvSpPr>
          <p:nvPr/>
        </p:nvSpPr>
        <p:spPr bwMode="auto">
          <a:xfrm>
            <a:off x="6005319" y="5695256"/>
            <a:ext cx="643304" cy="448408"/>
          </a:xfrm>
          <a:prstGeom prst="rightArrow">
            <a:avLst>
              <a:gd name="adj1" fmla="val 50000"/>
              <a:gd name="adj2" fmla="val 35866"/>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endParaRPr lang="de-DE" sz="2215">
              <a:latin typeface="Arial" panose="020B0604020202020204" pitchFamily="34" charset="0"/>
            </a:endParaRPr>
          </a:p>
        </p:txBody>
      </p:sp>
      <p:sp>
        <p:nvSpPr>
          <p:cNvPr id="777229" name="Text Box 13"/>
          <p:cNvSpPr txBox="1">
            <a:spLocks noChangeArrowheads="1"/>
          </p:cNvSpPr>
          <p:nvPr/>
        </p:nvSpPr>
        <p:spPr bwMode="auto">
          <a:xfrm>
            <a:off x="6666213" y="5666582"/>
            <a:ext cx="3538723" cy="433196"/>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r>
              <a:rPr lang="de-DE" sz="2215" b="1" dirty="0">
                <a:latin typeface="Calibri" panose="020F0502020204030204" pitchFamily="34" charset="0"/>
                <a:cs typeface="Arial" panose="020B0604020202020204" pitchFamily="34" charset="0"/>
              </a:rPr>
              <a:t>Europa = </a:t>
            </a:r>
            <a:r>
              <a:rPr lang="de-DE" sz="2215" b="1" dirty="0" smtClean="0">
                <a:latin typeface="Calibri" panose="020F0502020204030204" pitchFamily="34" charset="0"/>
                <a:cs typeface="Arial" panose="020B0604020202020204" pitchFamily="34" charset="0"/>
              </a:rPr>
              <a:t>3% x € 8,400</a:t>
            </a:r>
            <a:endParaRPr lang="de-DE" sz="2215" dirty="0">
              <a:latin typeface="Calibri" panose="020F0502020204030204" pitchFamily="34" charset="0"/>
              <a:cs typeface="Arial" panose="020B0604020202020204" pitchFamily="34" charset="0"/>
            </a:endParaRPr>
          </a:p>
        </p:txBody>
      </p:sp>
      <p:sp>
        <p:nvSpPr>
          <p:cNvPr id="777230" name="AutoShape 14"/>
          <p:cNvSpPr>
            <a:spLocks noChangeArrowheads="1"/>
          </p:cNvSpPr>
          <p:nvPr/>
        </p:nvSpPr>
        <p:spPr bwMode="auto">
          <a:xfrm>
            <a:off x="6014114" y="6122801"/>
            <a:ext cx="643304" cy="448408"/>
          </a:xfrm>
          <a:prstGeom prst="rightArrow">
            <a:avLst>
              <a:gd name="adj1" fmla="val 50000"/>
              <a:gd name="adj2" fmla="val 35866"/>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endParaRPr lang="de-DE" sz="2215">
              <a:latin typeface="Arial" panose="020B0604020202020204" pitchFamily="34" charset="0"/>
            </a:endParaRPr>
          </a:p>
        </p:txBody>
      </p:sp>
      <p:sp>
        <p:nvSpPr>
          <p:cNvPr id="777231" name="Text Box 15"/>
          <p:cNvSpPr txBox="1">
            <a:spLocks noChangeArrowheads="1"/>
          </p:cNvSpPr>
          <p:nvPr/>
        </p:nvSpPr>
        <p:spPr bwMode="auto">
          <a:xfrm>
            <a:off x="6671149" y="6101938"/>
            <a:ext cx="3533042" cy="490134"/>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r>
              <a:rPr lang="de-DE" sz="2585" b="1" dirty="0">
                <a:latin typeface="Calibri" panose="020F0502020204030204" pitchFamily="34" charset="0"/>
              </a:rPr>
              <a:t> </a:t>
            </a:r>
            <a:r>
              <a:rPr lang="de-DE" sz="2215" b="1" dirty="0">
                <a:latin typeface="Calibri" panose="020F0502020204030204" pitchFamily="34" charset="0"/>
              </a:rPr>
              <a:t>	</a:t>
            </a:r>
            <a:r>
              <a:rPr lang="de-DE" sz="2215" b="1" dirty="0" smtClean="0">
                <a:latin typeface="Calibri" panose="020F0502020204030204" pitchFamily="34" charset="0"/>
              </a:rPr>
              <a:t>=  </a:t>
            </a:r>
            <a:r>
              <a:rPr lang="de-DE" sz="2215" b="1" dirty="0">
                <a:solidFill>
                  <a:srgbClr val="FF0000"/>
                </a:solidFill>
                <a:latin typeface="Calibri" panose="020F0502020204030204" pitchFamily="34" charset="0"/>
              </a:rPr>
              <a:t>€ 252</a:t>
            </a:r>
            <a:r>
              <a:rPr lang="de-DE" sz="2215" dirty="0">
                <a:latin typeface="Calibri" panose="020F0502020204030204" pitchFamily="34" charset="0"/>
              </a:rPr>
              <a:t>	</a:t>
            </a:r>
            <a:r>
              <a:rPr lang="de-DE" sz="2215" dirty="0" smtClean="0">
                <a:latin typeface="Calibri" panose="020F0502020204030204" pitchFamily="34" charset="0"/>
              </a:rPr>
              <a:t> </a:t>
            </a:r>
            <a:r>
              <a:rPr lang="de-DE" sz="2215" dirty="0" err="1" smtClean="0">
                <a:latin typeface="Calibri" panose="020F0502020204030204" pitchFamily="34" charset="0"/>
              </a:rPr>
              <a:t>billion</a:t>
            </a:r>
            <a:endParaRPr lang="de-DE" sz="2215" dirty="0">
              <a:latin typeface="Calibri" panose="020F0502020204030204" pitchFamily="34" charset="0"/>
            </a:endParaRPr>
          </a:p>
        </p:txBody>
      </p:sp>
      <p:pic>
        <p:nvPicPr>
          <p:cNvPr id="18" name="Picture 6" descr="http://www.etuc.org/IMG/jpg/new_path_europe_EN.pn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240593" y="223414"/>
            <a:ext cx="17145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e 1"/>
          <p:cNvSpPr/>
          <p:nvPr/>
        </p:nvSpPr>
        <p:spPr>
          <a:xfrm>
            <a:off x="7805324" y="2682680"/>
            <a:ext cx="1552989" cy="688944"/>
          </a:xfrm>
          <a:prstGeom prst="ellipse">
            <a:avLst/>
          </a:prstGeom>
          <a:noFill/>
          <a:ln w="9525">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smtClean="0"/>
          </a:p>
        </p:txBody>
      </p:sp>
      <p:sp>
        <p:nvSpPr>
          <p:cNvPr id="20" name="Ellipse 19"/>
          <p:cNvSpPr/>
          <p:nvPr/>
        </p:nvSpPr>
        <p:spPr>
          <a:xfrm>
            <a:off x="7805324" y="3734037"/>
            <a:ext cx="1552989" cy="688944"/>
          </a:xfrm>
          <a:prstGeom prst="ellipse">
            <a:avLst/>
          </a:prstGeom>
          <a:noFill/>
          <a:ln w="9525">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smtClean="0"/>
          </a:p>
        </p:txBody>
      </p:sp>
      <p:sp>
        <p:nvSpPr>
          <p:cNvPr id="21" name="Ellipse 20"/>
          <p:cNvSpPr/>
          <p:nvPr/>
        </p:nvSpPr>
        <p:spPr>
          <a:xfrm>
            <a:off x="7911565" y="6037517"/>
            <a:ext cx="1552989" cy="688944"/>
          </a:xfrm>
          <a:prstGeom prst="ellipse">
            <a:avLst/>
          </a:prstGeom>
          <a:noFill/>
          <a:ln w="9525">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smtClean="0"/>
          </a:p>
        </p:txBody>
      </p:sp>
      <p:sp>
        <p:nvSpPr>
          <p:cNvPr id="22" name="Fußzeilenplatzhalter 3"/>
          <p:cNvSpPr>
            <a:spLocks noGrp="1"/>
          </p:cNvSpPr>
          <p:nvPr>
            <p:ph type="ftr" sz="quarter" idx="4294967295"/>
          </p:nvPr>
        </p:nvSpPr>
        <p:spPr>
          <a:xfrm>
            <a:off x="457881" y="6597350"/>
            <a:ext cx="6984000" cy="260649"/>
          </a:xfrm>
          <a:prstGeom prst="rect">
            <a:avLst/>
          </a:prstGeom>
        </p:spPr>
        <p:txBody>
          <a:bodyPr/>
          <a:lstStyle/>
          <a:p>
            <a:r>
              <a:rPr lang="de-DE" sz="1000" dirty="0" smtClean="0"/>
              <a:t>Reiner </a:t>
            </a:r>
            <a:r>
              <a:rPr lang="de-DE" sz="1000" dirty="0"/>
              <a:t>Hoffmann, VB05, Mitglied des Geschäftsführenden Bundesvorstandes, </a:t>
            </a:r>
            <a:r>
              <a:rPr lang="de-DE" sz="1000" dirty="0" smtClean="0"/>
              <a:t>11.04.2014</a:t>
            </a:r>
            <a:endParaRPr lang="de-DE" sz="1000" dirty="0"/>
          </a:p>
        </p:txBody>
      </p:sp>
    </p:spTree>
    <p:extLst>
      <p:ext uri="{BB962C8B-B14F-4D97-AF65-F5344CB8AC3E}">
        <p14:creationId xmlns:p14="http://schemas.microsoft.com/office/powerpoint/2010/main" val="55943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77218">
                                            <p:txEl>
                                              <p:pRg st="0" end="0"/>
                                            </p:txEl>
                                          </p:spTgt>
                                        </p:tgtEl>
                                        <p:attrNameLst>
                                          <p:attrName>style.visibility</p:attrName>
                                        </p:attrNameLst>
                                      </p:cBhvr>
                                      <p:to>
                                        <p:strVal val="visible"/>
                                      </p:to>
                                    </p:set>
                                    <p:animEffect transition="in" filter="blinds(horizontal)">
                                      <p:cBhvr>
                                        <p:cTn id="7" dur="500"/>
                                        <p:tgtEl>
                                          <p:spTgt spid="77721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77218">
                                            <p:txEl>
                                              <p:pRg st="1" end="1"/>
                                            </p:txEl>
                                          </p:spTgt>
                                        </p:tgtEl>
                                        <p:attrNameLst>
                                          <p:attrName>style.visibility</p:attrName>
                                        </p:attrNameLst>
                                      </p:cBhvr>
                                      <p:to>
                                        <p:strVal val="visible"/>
                                      </p:to>
                                    </p:set>
                                    <p:animEffect transition="in" filter="blinds(horizontal)">
                                      <p:cBhvr>
                                        <p:cTn id="10" dur="500"/>
                                        <p:tgtEl>
                                          <p:spTgt spid="777218">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77224"/>
                                        </p:tgtEl>
                                        <p:attrNameLst>
                                          <p:attrName>style.visibility</p:attrName>
                                        </p:attrNameLst>
                                      </p:cBhvr>
                                      <p:to>
                                        <p:strVal val="visible"/>
                                      </p:to>
                                    </p:set>
                                    <p:animEffect transition="in" filter="blinds(horizontal)">
                                      <p:cBhvr>
                                        <p:cTn id="13" dur="500"/>
                                        <p:tgtEl>
                                          <p:spTgt spid="77722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77225"/>
                                        </p:tgtEl>
                                        <p:attrNameLst>
                                          <p:attrName>style.visibility</p:attrName>
                                        </p:attrNameLst>
                                      </p:cBhvr>
                                      <p:to>
                                        <p:strVal val="visible"/>
                                      </p:to>
                                    </p:set>
                                    <p:animEffect transition="in" filter="blinds(horizontal)">
                                      <p:cBhvr>
                                        <p:cTn id="16" dur="500"/>
                                        <p:tgtEl>
                                          <p:spTgt spid="77722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77226"/>
                                        </p:tgtEl>
                                        <p:attrNameLst>
                                          <p:attrName>style.visibility</p:attrName>
                                        </p:attrNameLst>
                                      </p:cBhvr>
                                      <p:to>
                                        <p:strVal val="visible"/>
                                      </p:to>
                                    </p:set>
                                    <p:animEffect transition="in" filter="blinds(horizontal)">
                                      <p:cBhvr>
                                        <p:cTn id="19" dur="500"/>
                                        <p:tgtEl>
                                          <p:spTgt spid="77722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77227"/>
                                        </p:tgtEl>
                                        <p:attrNameLst>
                                          <p:attrName>style.visibility</p:attrName>
                                        </p:attrNameLst>
                                      </p:cBhvr>
                                      <p:to>
                                        <p:strVal val="visible"/>
                                      </p:to>
                                    </p:set>
                                    <p:animEffect transition="in" filter="blinds(horizontal)">
                                      <p:cBhvr>
                                        <p:cTn id="22" dur="500"/>
                                        <p:tgtEl>
                                          <p:spTgt spid="77722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77220"/>
                                        </p:tgtEl>
                                        <p:attrNameLst>
                                          <p:attrName>style.visibility</p:attrName>
                                        </p:attrNameLst>
                                      </p:cBhvr>
                                      <p:to>
                                        <p:strVal val="visible"/>
                                      </p:to>
                                    </p:set>
                                    <p:animEffect transition="in" filter="blinds(horizontal)">
                                      <p:cBhvr>
                                        <p:cTn id="25" dur="500"/>
                                        <p:tgtEl>
                                          <p:spTgt spid="77722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77221"/>
                                        </p:tgtEl>
                                        <p:attrNameLst>
                                          <p:attrName>style.visibility</p:attrName>
                                        </p:attrNameLst>
                                      </p:cBhvr>
                                      <p:to>
                                        <p:strVal val="visible"/>
                                      </p:to>
                                    </p:set>
                                    <p:animEffect transition="in" filter="blinds(horizontal)">
                                      <p:cBhvr>
                                        <p:cTn id="28" dur="500"/>
                                        <p:tgtEl>
                                          <p:spTgt spid="77722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77222"/>
                                        </p:tgtEl>
                                        <p:attrNameLst>
                                          <p:attrName>style.visibility</p:attrName>
                                        </p:attrNameLst>
                                      </p:cBhvr>
                                      <p:to>
                                        <p:strVal val="visible"/>
                                      </p:to>
                                    </p:set>
                                    <p:animEffect transition="in" filter="blinds(horizontal)">
                                      <p:cBhvr>
                                        <p:cTn id="31" dur="500"/>
                                        <p:tgtEl>
                                          <p:spTgt spid="77722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77223"/>
                                        </p:tgtEl>
                                        <p:attrNameLst>
                                          <p:attrName>style.visibility</p:attrName>
                                        </p:attrNameLst>
                                      </p:cBhvr>
                                      <p:to>
                                        <p:strVal val="visible"/>
                                      </p:to>
                                    </p:set>
                                    <p:animEffect transition="in" filter="blinds(horizontal)">
                                      <p:cBhvr>
                                        <p:cTn id="34" dur="500"/>
                                        <p:tgtEl>
                                          <p:spTgt spid="77722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777218">
                                            <p:txEl>
                                              <p:pRg st="12" end="12"/>
                                            </p:txEl>
                                          </p:spTgt>
                                        </p:tgtEl>
                                        <p:attrNameLst>
                                          <p:attrName>style.visibility</p:attrName>
                                        </p:attrNameLst>
                                      </p:cBhvr>
                                      <p:to>
                                        <p:strVal val="visible"/>
                                      </p:to>
                                    </p:set>
                                    <p:animEffect transition="in" filter="blinds(horizontal)">
                                      <p:cBhvr>
                                        <p:cTn id="39" dur="500"/>
                                        <p:tgtEl>
                                          <p:spTgt spid="777218">
                                            <p:txEl>
                                              <p:pRg st="12" end="12"/>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777218">
                                            <p:txEl>
                                              <p:pRg st="13" end="13"/>
                                            </p:txEl>
                                          </p:spTgt>
                                        </p:tgtEl>
                                        <p:attrNameLst>
                                          <p:attrName>style.visibility</p:attrName>
                                        </p:attrNameLst>
                                      </p:cBhvr>
                                      <p:to>
                                        <p:strVal val="visible"/>
                                      </p:to>
                                    </p:set>
                                    <p:animEffect transition="in" filter="blinds(horizontal)">
                                      <p:cBhvr>
                                        <p:cTn id="42" dur="500"/>
                                        <p:tgtEl>
                                          <p:spTgt spid="777218">
                                            <p:txEl>
                                              <p:pRg st="13" end="13"/>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777218">
                                            <p:txEl>
                                              <p:pRg st="14" end="14"/>
                                            </p:txEl>
                                          </p:spTgt>
                                        </p:tgtEl>
                                        <p:attrNameLst>
                                          <p:attrName>style.visibility</p:attrName>
                                        </p:attrNameLst>
                                      </p:cBhvr>
                                      <p:to>
                                        <p:strVal val="visible"/>
                                      </p:to>
                                    </p:set>
                                    <p:animEffect transition="in" filter="blinds(horizontal)">
                                      <p:cBhvr>
                                        <p:cTn id="45" dur="500"/>
                                        <p:tgtEl>
                                          <p:spTgt spid="777218">
                                            <p:txEl>
                                              <p:pRg st="14" end="14"/>
                                            </p:txEl>
                                          </p:spTgt>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77228"/>
                                        </p:tgtEl>
                                        <p:attrNameLst>
                                          <p:attrName>style.visibility</p:attrName>
                                        </p:attrNameLst>
                                      </p:cBhvr>
                                      <p:to>
                                        <p:strVal val="visible"/>
                                      </p:to>
                                    </p:set>
                                    <p:animEffect transition="in" filter="blinds(horizontal)">
                                      <p:cBhvr>
                                        <p:cTn id="48" dur="500"/>
                                        <p:tgtEl>
                                          <p:spTgt spid="77722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777229"/>
                                        </p:tgtEl>
                                        <p:attrNameLst>
                                          <p:attrName>style.visibility</p:attrName>
                                        </p:attrNameLst>
                                      </p:cBhvr>
                                      <p:to>
                                        <p:strVal val="visible"/>
                                      </p:to>
                                    </p:set>
                                    <p:animEffect transition="in" filter="blinds(horizontal)">
                                      <p:cBhvr>
                                        <p:cTn id="51" dur="500"/>
                                        <p:tgtEl>
                                          <p:spTgt spid="777229"/>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777230"/>
                                        </p:tgtEl>
                                        <p:attrNameLst>
                                          <p:attrName>style.visibility</p:attrName>
                                        </p:attrNameLst>
                                      </p:cBhvr>
                                      <p:to>
                                        <p:strVal val="visible"/>
                                      </p:to>
                                    </p:set>
                                    <p:animEffect transition="in" filter="blinds(horizontal)">
                                      <p:cBhvr>
                                        <p:cTn id="54" dur="500"/>
                                        <p:tgtEl>
                                          <p:spTgt spid="777230"/>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777231"/>
                                        </p:tgtEl>
                                        <p:attrNameLst>
                                          <p:attrName>style.visibility</p:attrName>
                                        </p:attrNameLst>
                                      </p:cBhvr>
                                      <p:to>
                                        <p:strVal val="visible"/>
                                      </p:to>
                                    </p:set>
                                    <p:animEffect transition="in" filter="blinds(horizontal)">
                                      <p:cBhvr>
                                        <p:cTn id="57" dur="500"/>
                                        <p:tgtEl>
                                          <p:spTgt spid="777231"/>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20" grpId="0" animBg="1"/>
      <p:bldP spid="777221" grpId="0" animBg="1"/>
      <p:bldP spid="777222" grpId="0" animBg="1"/>
      <p:bldP spid="777223" grpId="0" animBg="1"/>
      <p:bldP spid="777224" grpId="0" animBg="1"/>
      <p:bldP spid="777225" grpId="0" animBg="1"/>
      <p:bldP spid="777226" grpId="0" animBg="1"/>
      <p:bldP spid="777227" grpId="0" animBg="1"/>
      <p:bldP spid="777228" grpId="0" animBg="1"/>
      <p:bldP spid="777229" grpId="0" animBg="1"/>
      <p:bldP spid="777230" grpId="0" animBg="1"/>
      <p:bldP spid="777231" grpId="0" animBg="1"/>
      <p:bldP spid="2"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1.	Understanding the Crisis</a:t>
            </a:r>
            <a:br>
              <a:rPr lang="en-GB" dirty="0" smtClean="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3" name="Textplatzhalter 2"/>
          <p:cNvSpPr>
            <a:spLocks noGrp="1"/>
          </p:cNvSpPr>
          <p:nvPr>
            <p:ph type="body" idx="1"/>
          </p:nvPr>
        </p:nvSpPr>
        <p:spPr/>
        <p:txBody>
          <a:bodyPr/>
          <a:lstStyle/>
          <a:p>
            <a:endParaRPr lang="en-GB"/>
          </a:p>
        </p:txBody>
      </p:sp>
      <p:sp>
        <p:nvSpPr>
          <p:cNvPr id="4" name="Fußzeilenplatzhalter 3"/>
          <p:cNvSpPr>
            <a:spLocks noGrp="1"/>
          </p:cNvSpPr>
          <p:nvPr>
            <p:ph type="ftr" sz="quarter" idx="4294967295"/>
          </p:nvPr>
        </p:nvSpPr>
        <p:spPr>
          <a:xfrm>
            <a:off x="457881" y="6597350"/>
            <a:ext cx="6984000" cy="260649"/>
          </a:xfrm>
          <a:prstGeom prst="rect">
            <a:avLst/>
          </a:prstGeom>
        </p:spPr>
        <p:txBody>
          <a:bodyPr/>
          <a:lstStyle/>
          <a:p>
            <a:r>
              <a:rPr lang="de-DE" sz="1000" dirty="0" smtClean="0"/>
              <a:t>Reiner </a:t>
            </a:r>
            <a:r>
              <a:rPr lang="de-DE" sz="1000" dirty="0"/>
              <a:t>Hoffmann, VB05, Mitglied des Geschäftsführenden Bundesvorstandes, </a:t>
            </a:r>
            <a:r>
              <a:rPr lang="de-DE" sz="1000" dirty="0" smtClean="0"/>
              <a:t>11.04.2014</a:t>
            </a:r>
            <a:endParaRPr lang="de-DE" sz="1000" dirty="0"/>
          </a:p>
        </p:txBody>
      </p:sp>
    </p:spTree>
    <p:extLst>
      <p:ext uri="{BB962C8B-B14F-4D97-AF65-F5344CB8AC3E}">
        <p14:creationId xmlns:p14="http://schemas.microsoft.com/office/powerpoint/2010/main" val="153673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latin typeface="Arial" panose="020B0604020202020204" pitchFamily="34" charset="0"/>
                <a:cs typeface="Arial" panose="020B0604020202020204" pitchFamily="34" charset="0"/>
              </a:rPr>
              <a:t>5</a:t>
            </a:r>
            <a:r>
              <a:rPr lang="en-GB" dirty="0" smtClean="0">
                <a:latin typeface="Arial" panose="020B0604020202020204" pitchFamily="34" charset="0"/>
                <a:cs typeface="Arial" panose="020B0604020202020204" pitchFamily="34" charset="0"/>
              </a:rPr>
              <a:t>.	Conclusion</a:t>
            </a:r>
            <a:endParaRPr lang="en-GB" dirty="0">
              <a:latin typeface="Arial" panose="020B0604020202020204" pitchFamily="34" charset="0"/>
              <a:cs typeface="Arial" panose="020B0604020202020204" pitchFamily="34" charset="0"/>
            </a:endParaRPr>
          </a:p>
        </p:txBody>
      </p:sp>
      <p:sp>
        <p:nvSpPr>
          <p:cNvPr id="3" name="Textplatzhalter 2"/>
          <p:cNvSpPr>
            <a:spLocks noGrp="1"/>
          </p:cNvSpPr>
          <p:nvPr>
            <p:ph type="body" idx="1"/>
          </p:nvPr>
        </p:nvSpPr>
        <p:spPr/>
        <p:txBody>
          <a:bodyPr/>
          <a:lstStyle/>
          <a:p>
            <a:endParaRPr lang="en-GB" dirty="0"/>
          </a:p>
        </p:txBody>
      </p:sp>
      <p:sp>
        <p:nvSpPr>
          <p:cNvPr id="4" name="Fußzeilenplatzhalter 3"/>
          <p:cNvSpPr>
            <a:spLocks noGrp="1"/>
          </p:cNvSpPr>
          <p:nvPr>
            <p:ph type="ftr" sz="quarter" idx="4294967295"/>
          </p:nvPr>
        </p:nvSpPr>
        <p:spPr>
          <a:xfrm>
            <a:off x="457881" y="6597350"/>
            <a:ext cx="6984000" cy="260649"/>
          </a:xfrm>
          <a:prstGeom prst="rect">
            <a:avLst/>
          </a:prstGeom>
        </p:spPr>
        <p:txBody>
          <a:bodyPr/>
          <a:lstStyle/>
          <a:p>
            <a:r>
              <a:rPr lang="de-DE" sz="1000" dirty="0" smtClean="0"/>
              <a:t>Reiner </a:t>
            </a:r>
            <a:r>
              <a:rPr lang="de-DE" sz="1000" dirty="0"/>
              <a:t>Hoffmann, VB05, Mitglied des Geschäftsführenden Bundesvorstandes, </a:t>
            </a:r>
            <a:r>
              <a:rPr lang="de-DE" sz="1000" dirty="0" smtClean="0"/>
              <a:t>11.04.2014</a:t>
            </a:r>
            <a:endParaRPr lang="de-DE" sz="1000" dirty="0"/>
          </a:p>
        </p:txBody>
      </p:sp>
    </p:spTree>
    <p:extLst>
      <p:ext uri="{BB962C8B-B14F-4D97-AF65-F5344CB8AC3E}">
        <p14:creationId xmlns:p14="http://schemas.microsoft.com/office/powerpoint/2010/main" val="2170627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2" name="Oval 4"/>
          <p:cNvSpPr>
            <a:spLocks noGrp="1" noChangeArrowheads="1"/>
          </p:cNvSpPr>
          <p:nvPr>
            <p:ph sz="quarter" idx="19"/>
          </p:nvPr>
        </p:nvSpPr>
        <p:spPr>
          <a:xfrm>
            <a:off x="1524000" y="1701313"/>
            <a:ext cx="4106008" cy="3788019"/>
          </a:xfrm>
          <a:prstGeom prst="ellipse">
            <a:avLst/>
          </a:prstGeom>
          <a:solidFill>
            <a:srgbClr val="0000FF"/>
          </a:solidFill>
          <a:extLst/>
        </p:spPr>
        <p:style>
          <a:lnRef idx="0">
            <a:schemeClr val="accent5"/>
          </a:lnRef>
          <a:fillRef idx="3">
            <a:schemeClr val="accent5"/>
          </a:fillRef>
          <a:effectRef idx="3">
            <a:schemeClr val="accent5"/>
          </a:effectRef>
          <a:fontRef idx="minor">
            <a:schemeClr val="lt1"/>
          </a:fontRef>
        </p:style>
        <p:txBody>
          <a:bodyPr vert="horz" lIns="84406" tIns="45720" rIns="84406" bIns="45720" rtlCol="0">
            <a:normAutofit/>
          </a:bodyPr>
          <a:lstStyle/>
          <a:p>
            <a:pPr eaLnBrk="1" hangingPunct="1">
              <a:buFontTx/>
              <a:buNone/>
            </a:pPr>
            <a:endParaRPr lang="de-DE" sz="923" dirty="0">
              <a:latin typeface="Arial" panose="020B0604020202020204" pitchFamily="34" charset="0"/>
              <a:cs typeface="Arial" panose="020B0604020202020204" pitchFamily="34" charset="0"/>
            </a:endParaRPr>
          </a:p>
          <a:p>
            <a:pPr eaLnBrk="1" hangingPunct="1">
              <a:buFontTx/>
              <a:buNone/>
            </a:pPr>
            <a:endParaRPr lang="de-DE" sz="923" dirty="0">
              <a:latin typeface="Arial" panose="020B0604020202020204" pitchFamily="34" charset="0"/>
              <a:cs typeface="Arial" panose="020B0604020202020204" pitchFamily="34" charset="0"/>
            </a:endParaRPr>
          </a:p>
          <a:p>
            <a:pPr algn="ctr" eaLnBrk="1" hangingPunct="1">
              <a:buFontTx/>
              <a:buNone/>
            </a:pPr>
            <a:r>
              <a:rPr lang="en-GB" sz="2585" b="1" dirty="0">
                <a:latin typeface="Arial" panose="020B0604020202020204" pitchFamily="34" charset="0"/>
                <a:cs typeface="Arial" panose="020B0604020202020204" pitchFamily="34" charset="0"/>
              </a:rPr>
              <a:t>Net </a:t>
            </a:r>
            <a:r>
              <a:rPr lang="en-GB" sz="2585" b="1" dirty="0" smtClean="0">
                <a:latin typeface="Arial" panose="020B0604020202020204" pitchFamily="34" charset="0"/>
                <a:cs typeface="Arial" panose="020B0604020202020204" pitchFamily="34" charset="0"/>
              </a:rPr>
              <a:t>Wealth</a:t>
            </a:r>
            <a:endParaRPr lang="en-GB" sz="2585" b="1" dirty="0">
              <a:latin typeface="Arial" panose="020B0604020202020204" pitchFamily="34" charset="0"/>
              <a:cs typeface="Arial" panose="020B0604020202020204" pitchFamily="34" charset="0"/>
            </a:endParaRPr>
          </a:p>
        </p:txBody>
      </p:sp>
      <p:sp>
        <p:nvSpPr>
          <p:cNvPr id="25602" name="Fußzeilenplatzhalter 3"/>
          <p:cNvSpPr>
            <a:spLocks noGrp="1"/>
          </p:cNvSpPr>
          <p:nvPr>
            <p:ph type="ftr" sz="quarter" idx="20"/>
          </p:nvPr>
        </p:nvSpPr>
        <p:spPr bwMode="auto">
          <a:xfrm>
            <a:off x="1962151" y="6406662"/>
            <a:ext cx="5600700" cy="215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215">
                <a:solidFill>
                  <a:schemeClr val="tx1"/>
                </a:solidFill>
                <a:latin typeface="DGB" panose="020B0406020204020204" pitchFamily="34" charset="0"/>
                <a:cs typeface="Times New Roman" panose="02020603050405020304" pitchFamily="18" charset="0"/>
              </a:defRPr>
            </a:lvl1pPr>
            <a:lvl2pPr marL="685817" indent="-263776">
              <a:defRPr sz="2215">
                <a:solidFill>
                  <a:schemeClr val="tx1"/>
                </a:solidFill>
                <a:latin typeface="DGB" panose="020B0406020204020204" pitchFamily="34" charset="0"/>
                <a:cs typeface="Times New Roman" panose="02020603050405020304" pitchFamily="18" charset="0"/>
              </a:defRPr>
            </a:lvl2pPr>
            <a:lvl3pPr marL="1055103" indent="-211021">
              <a:defRPr sz="2215">
                <a:solidFill>
                  <a:schemeClr val="tx1"/>
                </a:solidFill>
                <a:latin typeface="DGB" panose="020B0406020204020204" pitchFamily="34" charset="0"/>
                <a:cs typeface="Times New Roman" panose="02020603050405020304" pitchFamily="18" charset="0"/>
              </a:defRPr>
            </a:lvl3pPr>
            <a:lvl4pPr marL="1477145" indent="-211021">
              <a:defRPr sz="2215">
                <a:solidFill>
                  <a:schemeClr val="tx1"/>
                </a:solidFill>
                <a:latin typeface="DGB" panose="020B0406020204020204" pitchFamily="34" charset="0"/>
                <a:cs typeface="Times New Roman" panose="02020603050405020304" pitchFamily="18" charset="0"/>
              </a:defRPr>
            </a:lvl4pPr>
            <a:lvl5pPr marL="1899186" indent="-211021">
              <a:defRPr sz="2215">
                <a:solidFill>
                  <a:schemeClr val="tx1"/>
                </a:solidFill>
                <a:latin typeface="DGB" panose="020B0406020204020204" pitchFamily="34" charset="0"/>
                <a:cs typeface="Times New Roman" panose="02020603050405020304" pitchFamily="18" charset="0"/>
              </a:defRPr>
            </a:lvl5pPr>
            <a:lvl6pPr marL="2321227" indent="-211021" eaLnBrk="0" fontAlgn="base" hangingPunct="0">
              <a:spcBef>
                <a:spcPct val="0"/>
              </a:spcBef>
              <a:spcAft>
                <a:spcPct val="0"/>
              </a:spcAft>
              <a:defRPr sz="2215">
                <a:solidFill>
                  <a:schemeClr val="tx1"/>
                </a:solidFill>
                <a:latin typeface="DGB" panose="020B0406020204020204" pitchFamily="34" charset="0"/>
                <a:cs typeface="Times New Roman" panose="02020603050405020304" pitchFamily="18" charset="0"/>
              </a:defRPr>
            </a:lvl6pPr>
            <a:lvl7pPr marL="2743269" indent="-211021" eaLnBrk="0" fontAlgn="base" hangingPunct="0">
              <a:spcBef>
                <a:spcPct val="0"/>
              </a:spcBef>
              <a:spcAft>
                <a:spcPct val="0"/>
              </a:spcAft>
              <a:defRPr sz="2215">
                <a:solidFill>
                  <a:schemeClr val="tx1"/>
                </a:solidFill>
                <a:latin typeface="DGB" panose="020B0406020204020204" pitchFamily="34" charset="0"/>
                <a:cs typeface="Times New Roman" panose="02020603050405020304" pitchFamily="18" charset="0"/>
              </a:defRPr>
            </a:lvl7pPr>
            <a:lvl8pPr marL="3165310" indent="-211021" eaLnBrk="0" fontAlgn="base" hangingPunct="0">
              <a:spcBef>
                <a:spcPct val="0"/>
              </a:spcBef>
              <a:spcAft>
                <a:spcPct val="0"/>
              </a:spcAft>
              <a:defRPr sz="2215">
                <a:solidFill>
                  <a:schemeClr val="tx1"/>
                </a:solidFill>
                <a:latin typeface="DGB" panose="020B0406020204020204" pitchFamily="34" charset="0"/>
                <a:cs typeface="Times New Roman" panose="02020603050405020304" pitchFamily="18" charset="0"/>
              </a:defRPr>
            </a:lvl8pPr>
            <a:lvl9pPr marL="3587351" indent="-211021" eaLnBrk="0" fontAlgn="base" hangingPunct="0">
              <a:spcBef>
                <a:spcPct val="0"/>
              </a:spcBef>
              <a:spcAft>
                <a:spcPct val="0"/>
              </a:spcAft>
              <a:defRPr sz="2215">
                <a:solidFill>
                  <a:schemeClr val="tx1"/>
                </a:solidFill>
                <a:latin typeface="DGB" panose="020B0406020204020204" pitchFamily="34" charset="0"/>
                <a:cs typeface="Times New Roman" panose="02020603050405020304" pitchFamily="18" charset="0"/>
              </a:defRPr>
            </a:lvl9pPr>
          </a:lstStyle>
          <a:p>
            <a:pPr algn="ctr"/>
            <a:r>
              <a:rPr lang="de-DE" sz="738">
                <a:solidFill>
                  <a:schemeClr val="bg1"/>
                </a:solidFill>
                <a:latin typeface="Arial" panose="020B0604020202020204" pitchFamily="34" charset="0"/>
              </a:rPr>
              <a:t>Investment in</a:t>
            </a:r>
          </a:p>
          <a:p>
            <a:pPr algn="ctr"/>
            <a:r>
              <a:rPr lang="de-DE" sz="738">
                <a:solidFill>
                  <a:schemeClr val="bg1"/>
                </a:solidFill>
                <a:latin typeface="Arial" panose="020B0604020202020204" pitchFamily="34" charset="0"/>
              </a:rPr>
              <a:t>real economy</a:t>
            </a:r>
          </a:p>
          <a:p>
            <a:endParaRPr lang="de-DE" sz="738"/>
          </a:p>
        </p:txBody>
      </p:sp>
      <p:sp>
        <p:nvSpPr>
          <p:cNvPr id="25603" name="Rectangle 2"/>
          <p:cNvSpPr>
            <a:spLocks noGrp="1" noChangeArrowheads="1"/>
          </p:cNvSpPr>
          <p:nvPr>
            <p:ph type="title"/>
          </p:nvPr>
        </p:nvSpPr>
        <p:spPr>
          <a:xfrm>
            <a:off x="1832143" y="427893"/>
            <a:ext cx="6301154" cy="1055077"/>
          </a:xfrm>
        </p:spPr>
        <p:txBody>
          <a:bodyPr>
            <a:normAutofit fontScale="90000"/>
          </a:bodyPr>
          <a:lstStyle/>
          <a:p>
            <a:pPr eaLnBrk="1" hangingPunct="1"/>
            <a:r>
              <a:rPr lang="de-DE" sz="2585" dirty="0" smtClean="0">
                <a:latin typeface="Arial" panose="020B0604020202020204" pitchFamily="34" charset="0"/>
                <a:cs typeface="Arial" panose="020B0604020202020204" pitchFamily="34" charset="0"/>
              </a:rPr>
              <a:t>„</a:t>
            </a:r>
            <a:r>
              <a:rPr lang="en-GB" sz="2585" dirty="0" smtClean="0">
                <a:latin typeface="Arial" panose="020B0604020202020204" pitchFamily="34" charset="0"/>
                <a:cs typeface="Arial" panose="020B0604020202020204" pitchFamily="34" charset="0"/>
              </a:rPr>
              <a:t>ETUC Investment Plan </a:t>
            </a:r>
            <a:r>
              <a:rPr lang="en-GB" sz="2585" dirty="0">
                <a:latin typeface="Arial" panose="020B0604020202020204" pitchFamily="34" charset="0"/>
                <a:cs typeface="Arial" panose="020B0604020202020204" pitchFamily="34" charset="0"/>
              </a:rPr>
              <a:t>for Europe“ provides investment in economy of tomorrow</a:t>
            </a:r>
          </a:p>
        </p:txBody>
      </p:sp>
      <p:sp>
        <p:nvSpPr>
          <p:cNvPr id="759811" name="Oval 3"/>
          <p:cNvSpPr>
            <a:spLocks noChangeArrowheads="1"/>
          </p:cNvSpPr>
          <p:nvPr/>
        </p:nvSpPr>
        <p:spPr bwMode="auto">
          <a:xfrm>
            <a:off x="7825154" y="1434613"/>
            <a:ext cx="2447192" cy="2392973"/>
          </a:xfrm>
          <a:prstGeom prst="ellipse">
            <a:avLst/>
          </a:prstGeom>
          <a:solidFill>
            <a:srgbClr val="008000"/>
          </a:solidFill>
          <a:ln/>
          <a:extLst/>
        </p:spPr>
        <p:style>
          <a:lnRef idx="0">
            <a:schemeClr val="accent4"/>
          </a:lnRef>
          <a:fillRef idx="3">
            <a:schemeClr val="accent4"/>
          </a:fillRef>
          <a:effectRef idx="3">
            <a:schemeClr val="accent4"/>
          </a:effectRef>
          <a:fontRef idx="minor">
            <a:schemeClr val="lt1"/>
          </a:fontRef>
        </p:style>
        <p:txBody>
          <a:bodyPr wrap="none" anchor="ct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algn="ctr" eaLnBrk="1" hangingPunct="1"/>
            <a:r>
              <a:rPr lang="en-GB" sz="1662" dirty="0">
                <a:solidFill>
                  <a:schemeClr val="bg1"/>
                </a:solidFill>
                <a:latin typeface="Arial" panose="020B0604020202020204" pitchFamily="34" charset="0"/>
                <a:cs typeface="Arial" panose="020B0604020202020204" pitchFamily="34" charset="0"/>
              </a:rPr>
              <a:t>Investment in</a:t>
            </a:r>
          </a:p>
          <a:p>
            <a:pPr algn="ctr" eaLnBrk="1" hangingPunct="1"/>
            <a:r>
              <a:rPr lang="en-GB" sz="1662" dirty="0">
                <a:solidFill>
                  <a:schemeClr val="bg1"/>
                </a:solidFill>
                <a:latin typeface="Arial" panose="020B0604020202020204" pitchFamily="34" charset="0"/>
                <a:cs typeface="Arial" panose="020B0604020202020204" pitchFamily="34" charset="0"/>
              </a:rPr>
              <a:t>Economy of </a:t>
            </a:r>
          </a:p>
          <a:p>
            <a:pPr algn="ctr" eaLnBrk="1" hangingPunct="1"/>
            <a:r>
              <a:rPr lang="en-GB" sz="1662" dirty="0">
                <a:solidFill>
                  <a:schemeClr val="bg1"/>
                </a:solidFill>
                <a:latin typeface="Arial" panose="020B0604020202020204" pitchFamily="34" charset="0"/>
                <a:cs typeface="Arial" panose="020B0604020202020204" pitchFamily="34" charset="0"/>
              </a:rPr>
              <a:t>tomorrow</a:t>
            </a:r>
          </a:p>
        </p:txBody>
      </p:sp>
      <p:sp>
        <p:nvSpPr>
          <p:cNvPr id="759813" name="Oval 5"/>
          <p:cNvSpPr>
            <a:spLocks noChangeArrowheads="1"/>
          </p:cNvSpPr>
          <p:nvPr/>
        </p:nvSpPr>
        <p:spPr bwMode="auto">
          <a:xfrm>
            <a:off x="6024197" y="1824405"/>
            <a:ext cx="1059473" cy="3722077"/>
          </a:xfrm>
          <a:prstGeom prst="ellipse">
            <a:avLst/>
          </a:prstGeom>
          <a:solidFill>
            <a:srgbClr val="FFFF00"/>
          </a:solidFill>
          <a:ln/>
          <a:extLst/>
        </p:spPr>
        <p:style>
          <a:lnRef idx="0">
            <a:schemeClr val="accent4"/>
          </a:lnRef>
          <a:fillRef idx="3">
            <a:schemeClr val="accent4"/>
          </a:fillRef>
          <a:effectRef idx="3">
            <a:schemeClr val="accent4"/>
          </a:effectRef>
          <a:fontRef idx="minor">
            <a:schemeClr val="lt1"/>
          </a:fontRef>
        </p:style>
        <p:txBody>
          <a:bodyPr wrap="none" anchor="ct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algn="ctr" eaLnBrk="1" hangingPunct="1"/>
            <a:r>
              <a:rPr lang="de-DE" sz="1662">
                <a:latin typeface="Arial" panose="020B0604020202020204" pitchFamily="34" charset="0"/>
                <a:cs typeface="Arial" panose="020B0604020202020204" pitchFamily="34" charset="0"/>
              </a:rPr>
              <a:t>F</a:t>
            </a:r>
          </a:p>
          <a:p>
            <a:pPr algn="ctr" eaLnBrk="1" hangingPunct="1"/>
            <a:r>
              <a:rPr lang="de-DE" sz="1662">
                <a:latin typeface="Arial" panose="020B0604020202020204" pitchFamily="34" charset="0"/>
                <a:cs typeface="Arial" panose="020B0604020202020204" pitchFamily="34" charset="0"/>
              </a:rPr>
              <a:t>I</a:t>
            </a:r>
          </a:p>
          <a:p>
            <a:pPr algn="ctr" eaLnBrk="1" hangingPunct="1"/>
            <a:r>
              <a:rPr lang="de-DE" sz="1662">
                <a:latin typeface="Arial" panose="020B0604020202020204" pitchFamily="34" charset="0"/>
                <a:cs typeface="Arial" panose="020B0604020202020204" pitchFamily="34" charset="0"/>
              </a:rPr>
              <a:t>N</a:t>
            </a:r>
          </a:p>
          <a:p>
            <a:pPr algn="ctr" eaLnBrk="1" hangingPunct="1"/>
            <a:r>
              <a:rPr lang="de-DE" sz="1662">
                <a:latin typeface="Arial" panose="020B0604020202020204" pitchFamily="34" charset="0"/>
                <a:cs typeface="Arial" panose="020B0604020202020204" pitchFamily="34" charset="0"/>
              </a:rPr>
              <a:t>A</a:t>
            </a:r>
          </a:p>
          <a:p>
            <a:pPr algn="ctr" eaLnBrk="1" hangingPunct="1"/>
            <a:r>
              <a:rPr lang="de-DE" sz="1662">
                <a:latin typeface="Arial" panose="020B0604020202020204" pitchFamily="34" charset="0"/>
                <a:cs typeface="Arial" panose="020B0604020202020204" pitchFamily="34" charset="0"/>
              </a:rPr>
              <a:t>N</a:t>
            </a:r>
          </a:p>
          <a:p>
            <a:pPr algn="ctr" eaLnBrk="1" hangingPunct="1"/>
            <a:r>
              <a:rPr lang="de-DE" sz="1662">
                <a:latin typeface="Arial" panose="020B0604020202020204" pitchFamily="34" charset="0"/>
                <a:cs typeface="Arial" panose="020B0604020202020204" pitchFamily="34" charset="0"/>
              </a:rPr>
              <a:t>C</a:t>
            </a:r>
          </a:p>
          <a:p>
            <a:pPr algn="ctr" eaLnBrk="1" hangingPunct="1"/>
            <a:r>
              <a:rPr lang="de-DE" sz="1662">
                <a:latin typeface="Arial" panose="020B0604020202020204" pitchFamily="34" charset="0"/>
                <a:cs typeface="Arial" panose="020B0604020202020204" pitchFamily="34" charset="0"/>
              </a:rPr>
              <a:t>I</a:t>
            </a:r>
          </a:p>
          <a:p>
            <a:pPr algn="ctr" eaLnBrk="1" hangingPunct="1"/>
            <a:r>
              <a:rPr lang="de-DE" sz="1662">
                <a:latin typeface="Arial" panose="020B0604020202020204" pitchFamily="34" charset="0"/>
                <a:cs typeface="Arial" panose="020B0604020202020204" pitchFamily="34" charset="0"/>
              </a:rPr>
              <a:t>L</a:t>
            </a:r>
          </a:p>
          <a:p>
            <a:pPr algn="ctr" eaLnBrk="1" hangingPunct="1"/>
            <a:endParaRPr lang="de-DE" sz="1662">
              <a:latin typeface="Arial" panose="020B0604020202020204" pitchFamily="34" charset="0"/>
              <a:cs typeface="Arial" panose="020B0604020202020204" pitchFamily="34" charset="0"/>
            </a:endParaRPr>
          </a:p>
          <a:p>
            <a:pPr algn="ctr" eaLnBrk="1" hangingPunct="1"/>
            <a:r>
              <a:rPr lang="de-DE" sz="1662">
                <a:latin typeface="Arial" panose="020B0604020202020204" pitchFamily="34" charset="0"/>
                <a:cs typeface="Arial" panose="020B0604020202020204" pitchFamily="34" charset="0"/>
              </a:rPr>
              <a:t>M</a:t>
            </a:r>
          </a:p>
          <a:p>
            <a:pPr algn="ctr" eaLnBrk="1" hangingPunct="1"/>
            <a:r>
              <a:rPr lang="de-DE" sz="1662">
                <a:latin typeface="Arial" panose="020B0604020202020204" pitchFamily="34" charset="0"/>
                <a:cs typeface="Arial" panose="020B0604020202020204" pitchFamily="34" charset="0"/>
              </a:rPr>
              <a:t>A</a:t>
            </a:r>
          </a:p>
          <a:p>
            <a:pPr algn="ctr" eaLnBrk="1" hangingPunct="1"/>
            <a:r>
              <a:rPr lang="de-DE" sz="1662">
                <a:latin typeface="Arial" panose="020B0604020202020204" pitchFamily="34" charset="0"/>
                <a:cs typeface="Arial" panose="020B0604020202020204" pitchFamily="34" charset="0"/>
              </a:rPr>
              <a:t>R</a:t>
            </a:r>
          </a:p>
          <a:p>
            <a:pPr algn="ctr" eaLnBrk="1" hangingPunct="1"/>
            <a:r>
              <a:rPr lang="de-DE" sz="1662">
                <a:latin typeface="Arial" panose="020B0604020202020204" pitchFamily="34" charset="0"/>
                <a:cs typeface="Arial" panose="020B0604020202020204" pitchFamily="34" charset="0"/>
              </a:rPr>
              <a:t>K</a:t>
            </a:r>
          </a:p>
          <a:p>
            <a:pPr algn="ctr" eaLnBrk="1" hangingPunct="1"/>
            <a:r>
              <a:rPr lang="de-DE" sz="1662">
                <a:latin typeface="Arial" panose="020B0604020202020204" pitchFamily="34" charset="0"/>
                <a:cs typeface="Arial" panose="020B0604020202020204" pitchFamily="34" charset="0"/>
              </a:rPr>
              <a:t>E</a:t>
            </a:r>
          </a:p>
          <a:p>
            <a:pPr algn="ctr" eaLnBrk="1" hangingPunct="1"/>
            <a:r>
              <a:rPr lang="de-DE" sz="1662">
                <a:latin typeface="Arial" panose="020B0604020202020204" pitchFamily="34" charset="0"/>
                <a:cs typeface="Arial" panose="020B0604020202020204" pitchFamily="34" charset="0"/>
              </a:rPr>
              <a:t>T</a:t>
            </a:r>
          </a:p>
        </p:txBody>
      </p:sp>
      <p:sp>
        <p:nvSpPr>
          <p:cNvPr id="759814" name="Oval 6"/>
          <p:cNvSpPr>
            <a:spLocks noChangeArrowheads="1"/>
          </p:cNvSpPr>
          <p:nvPr/>
        </p:nvSpPr>
        <p:spPr bwMode="auto">
          <a:xfrm>
            <a:off x="7896960" y="3827586"/>
            <a:ext cx="2592265" cy="2473569"/>
          </a:xfrm>
          <a:prstGeom prst="ellipse">
            <a:avLst/>
          </a:prstGeom>
          <a:solidFill>
            <a:schemeClr val="tx1"/>
          </a:solidFill>
          <a:ln/>
          <a:extLst/>
        </p:spPr>
        <p:style>
          <a:lnRef idx="0">
            <a:schemeClr val="accent5"/>
          </a:lnRef>
          <a:fillRef idx="3">
            <a:schemeClr val="accent5"/>
          </a:fillRef>
          <a:effectRef idx="3">
            <a:schemeClr val="accent5"/>
          </a:effectRef>
          <a:fontRef idx="minor">
            <a:schemeClr val="lt1"/>
          </a:fontRef>
        </p:style>
        <p:txBody>
          <a:bodyPr wrap="none" anchor="ct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algn="ctr" eaLnBrk="1" hangingPunct="1"/>
            <a:r>
              <a:rPr lang="de-DE" sz="1662" dirty="0">
                <a:solidFill>
                  <a:schemeClr val="bg1"/>
                </a:solidFill>
                <a:latin typeface="Arial" panose="020B0604020202020204" pitchFamily="34" charset="0"/>
                <a:cs typeface="Arial" panose="020B0604020202020204" pitchFamily="34" charset="0"/>
              </a:rPr>
              <a:t>Asset Investment</a:t>
            </a:r>
          </a:p>
        </p:txBody>
      </p:sp>
      <p:sp>
        <p:nvSpPr>
          <p:cNvPr id="759815" name="AutoShape 7"/>
          <p:cNvSpPr>
            <a:spLocks noChangeArrowheads="1"/>
          </p:cNvSpPr>
          <p:nvPr/>
        </p:nvSpPr>
        <p:spPr bwMode="auto">
          <a:xfrm>
            <a:off x="5630009" y="3429001"/>
            <a:ext cx="394189" cy="398585"/>
          </a:xfrm>
          <a:prstGeom prst="leftRightArrow">
            <a:avLst>
              <a:gd name="adj1" fmla="val 50000"/>
              <a:gd name="adj2" fmla="val 20000"/>
            </a:avLst>
          </a:prstGeom>
          <a:solidFill>
            <a:schemeClr val="tx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endParaRPr lang="de-DE" sz="2215">
              <a:latin typeface="Arial" panose="020B0604020202020204" pitchFamily="34" charset="0"/>
            </a:endParaRPr>
          </a:p>
        </p:txBody>
      </p:sp>
      <p:sp>
        <p:nvSpPr>
          <p:cNvPr id="759816" name="AutoShape 8"/>
          <p:cNvSpPr>
            <a:spLocks noChangeArrowheads="1"/>
          </p:cNvSpPr>
          <p:nvPr/>
        </p:nvSpPr>
        <p:spPr bwMode="auto">
          <a:xfrm>
            <a:off x="6959112" y="2299189"/>
            <a:ext cx="866042" cy="448408"/>
          </a:xfrm>
          <a:prstGeom prst="leftRightArrow">
            <a:avLst>
              <a:gd name="adj1" fmla="val 50000"/>
              <a:gd name="adj2" fmla="val 38627"/>
            </a:avLst>
          </a:prstGeom>
          <a:solidFill>
            <a:schemeClr val="tx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endParaRPr lang="de-DE" sz="2215">
              <a:latin typeface="Arial" panose="020B0604020202020204" pitchFamily="34" charset="0"/>
            </a:endParaRPr>
          </a:p>
        </p:txBody>
      </p:sp>
      <p:sp>
        <p:nvSpPr>
          <p:cNvPr id="759817" name="AutoShape 9"/>
          <p:cNvSpPr>
            <a:spLocks noChangeArrowheads="1"/>
          </p:cNvSpPr>
          <p:nvPr/>
        </p:nvSpPr>
        <p:spPr bwMode="auto">
          <a:xfrm>
            <a:off x="6959112" y="4624754"/>
            <a:ext cx="937846" cy="448408"/>
          </a:xfrm>
          <a:prstGeom prst="leftRightArrow">
            <a:avLst>
              <a:gd name="adj1" fmla="val 50000"/>
              <a:gd name="adj2" fmla="val 41830"/>
            </a:avLst>
          </a:prstGeom>
          <a:solidFill>
            <a:schemeClr val="tx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DGB" panose="020B0406020204020204" pitchFamily="34" charset="0"/>
                <a:cs typeface="Times New Roman" panose="02020603050405020304" pitchFamily="18" charset="0"/>
              </a:defRPr>
            </a:lvl1pPr>
            <a:lvl2pPr marL="742950" indent="-285750">
              <a:defRPr sz="2400">
                <a:solidFill>
                  <a:schemeClr val="tx1"/>
                </a:solidFill>
                <a:latin typeface="DGB" panose="020B0406020204020204" pitchFamily="34" charset="0"/>
                <a:cs typeface="Times New Roman" panose="02020603050405020304" pitchFamily="18" charset="0"/>
              </a:defRPr>
            </a:lvl2pPr>
            <a:lvl3pPr marL="1143000" indent="-228600">
              <a:defRPr sz="2400">
                <a:solidFill>
                  <a:schemeClr val="tx1"/>
                </a:solidFill>
                <a:latin typeface="DGB" panose="020B0406020204020204" pitchFamily="34" charset="0"/>
                <a:cs typeface="Times New Roman" panose="02020603050405020304" pitchFamily="18" charset="0"/>
              </a:defRPr>
            </a:lvl3pPr>
            <a:lvl4pPr marL="1600200" indent="-228600">
              <a:defRPr sz="2400">
                <a:solidFill>
                  <a:schemeClr val="tx1"/>
                </a:solidFill>
                <a:latin typeface="DGB" panose="020B0406020204020204" pitchFamily="34" charset="0"/>
                <a:cs typeface="Times New Roman" panose="02020603050405020304" pitchFamily="18" charset="0"/>
              </a:defRPr>
            </a:lvl4pPr>
            <a:lvl5pPr marL="2057400" indent="-228600">
              <a:defRPr sz="2400">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DGB" panose="020B0406020204020204" pitchFamily="34" charset="0"/>
                <a:cs typeface="Times New Roman" panose="02020603050405020304" pitchFamily="18" charset="0"/>
              </a:defRPr>
            </a:lvl9pPr>
          </a:lstStyle>
          <a:p>
            <a:pPr eaLnBrk="1" hangingPunct="1"/>
            <a:endParaRPr lang="de-DE" sz="2215">
              <a:latin typeface="Arial" panose="020B0604020202020204" pitchFamily="34" charset="0"/>
            </a:endParaRPr>
          </a:p>
        </p:txBody>
      </p:sp>
      <p:sp>
        <p:nvSpPr>
          <p:cNvPr id="3" name="Pfeil nach rechts 2"/>
          <p:cNvSpPr/>
          <p:nvPr/>
        </p:nvSpPr>
        <p:spPr>
          <a:xfrm>
            <a:off x="4861093" y="1884486"/>
            <a:ext cx="3272204" cy="1254369"/>
          </a:xfrm>
          <a:prstGeom prst="rightArrow">
            <a:avLst/>
          </a:prstGeom>
          <a:solidFill>
            <a:srgbClr val="FF0000"/>
          </a:solidFill>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r>
              <a:rPr lang="de-DE" sz="3200" b="1" dirty="0" smtClean="0"/>
              <a:t>Investment </a:t>
            </a:r>
            <a:r>
              <a:rPr lang="de-DE" sz="3200" b="1" dirty="0"/>
              <a:t>Plan</a:t>
            </a:r>
          </a:p>
        </p:txBody>
      </p:sp>
      <p:sp>
        <p:nvSpPr>
          <p:cNvPr id="12" name="Fußzeilenplatzhalter 3"/>
          <p:cNvSpPr txBox="1">
            <a:spLocks/>
          </p:cNvSpPr>
          <p:nvPr/>
        </p:nvSpPr>
        <p:spPr>
          <a:xfrm>
            <a:off x="457881" y="6597350"/>
            <a:ext cx="6984000" cy="260649"/>
          </a:xfrm>
          <a:prstGeom prst="rect">
            <a:avLst/>
          </a:prstGeom>
        </p:spPr>
        <p:txBody>
          <a:bodyPr vert="horz" lIns="0" tIns="0" rIns="0" bIns="0" rtlCol="0" anchor="ctr"/>
          <a:lstStyle>
            <a:defPPr>
              <a:defRPr lang="de-DE"/>
            </a:defPPr>
            <a:lvl1pPr marL="0" algn="l" defTabSz="914400" rtl="0" eaLnBrk="1" latinLnBrk="0" hangingPunct="1">
              <a:defRPr sz="10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smtClean="0"/>
              <a:t>Reiner Hoffmann, VB05, Mitglied des Geschäftsführenden Bundesvorstandes, 11.04.2014</a:t>
            </a:r>
            <a:endParaRPr lang="de-DE" sz="1000" dirty="0"/>
          </a:p>
        </p:txBody>
      </p:sp>
    </p:spTree>
    <p:extLst>
      <p:ext uri="{BB962C8B-B14F-4D97-AF65-F5344CB8AC3E}">
        <p14:creationId xmlns:p14="http://schemas.microsoft.com/office/powerpoint/2010/main" val="248751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1000" fill="hold"/>
                                        <p:tgtEl>
                                          <p:spTgt spid="759812">
                                            <p:bg/>
                                          </p:spTgt>
                                        </p:tgtEl>
                                      </p:cBhvr>
                                      <p:by x="75000" y="75000"/>
                                    </p:animScale>
                                  </p:childTnLst>
                                </p:cTn>
                              </p:par>
                              <p:par>
                                <p:cTn id="7" presetID="6" presetClass="emph" presetSubtype="0" fill="hold" grpId="0" nodeType="withEffect">
                                  <p:stCondLst>
                                    <p:cond delay="0"/>
                                  </p:stCondLst>
                                  <p:childTnLst>
                                    <p:animScale>
                                      <p:cBhvr>
                                        <p:cTn id="8" dur="1000" fill="hold"/>
                                        <p:tgtEl>
                                          <p:spTgt spid="759812">
                                            <p:txEl>
                                              <p:pRg st="2" end="2"/>
                                            </p:txEl>
                                          </p:spTgt>
                                        </p:tgtEl>
                                      </p:cBhvr>
                                      <p:by x="75000" y="75000"/>
                                    </p:animScale>
                                  </p:childTnLst>
                                </p:cTn>
                              </p:par>
                              <p:par>
                                <p:cTn id="9" presetID="6" presetClass="emph" presetSubtype="0" fill="hold" grpId="0" nodeType="withEffect">
                                  <p:stCondLst>
                                    <p:cond delay="0"/>
                                  </p:stCondLst>
                                  <p:childTnLst>
                                    <p:animScale>
                                      <p:cBhvr>
                                        <p:cTn id="10" dur="2000" fill="hold"/>
                                        <p:tgtEl>
                                          <p:spTgt spid="759816"/>
                                        </p:tgtEl>
                                      </p:cBhvr>
                                      <p:by x="50000" y="50000"/>
                                    </p:animScale>
                                  </p:childTnLst>
                                </p:cTn>
                              </p:par>
                              <p:par>
                                <p:cTn id="11" presetID="6" presetClass="emph" presetSubtype="0" fill="hold" grpId="0" nodeType="withEffect">
                                  <p:stCondLst>
                                    <p:cond delay="0"/>
                                  </p:stCondLst>
                                  <p:childTnLst>
                                    <p:animScale>
                                      <p:cBhvr>
                                        <p:cTn id="12" dur="2000" fill="hold"/>
                                        <p:tgtEl>
                                          <p:spTgt spid="759811"/>
                                        </p:tgtEl>
                                      </p:cBhvr>
                                      <p:by x="150000" y="150000"/>
                                    </p:animScale>
                                  </p:childTnLst>
                                </p:cTn>
                              </p:par>
                              <p:par>
                                <p:cTn id="13" presetID="6" presetClass="emph" presetSubtype="0" fill="hold" grpId="0" nodeType="withEffect">
                                  <p:stCondLst>
                                    <p:cond delay="0"/>
                                  </p:stCondLst>
                                  <p:childTnLst>
                                    <p:animScale>
                                      <p:cBhvr>
                                        <p:cTn id="14" dur="2000" fill="hold"/>
                                        <p:tgtEl>
                                          <p:spTgt spid="759814"/>
                                        </p:tgtEl>
                                      </p:cBhvr>
                                      <p:by x="50000" y="50000"/>
                                    </p:animScale>
                                  </p:childTnLst>
                                </p:cTn>
                              </p:par>
                              <p:par>
                                <p:cTn id="15" presetID="6" presetClass="emph" presetSubtype="0" fill="hold" grpId="0" nodeType="withEffect">
                                  <p:stCondLst>
                                    <p:cond delay="0"/>
                                  </p:stCondLst>
                                  <p:childTnLst>
                                    <p:animScale>
                                      <p:cBhvr>
                                        <p:cTn id="16" dur="2000" fill="hold"/>
                                        <p:tgtEl>
                                          <p:spTgt spid="759813"/>
                                        </p:tgtEl>
                                      </p:cBhvr>
                                      <p:by x="50000" y="50000"/>
                                    </p:animScale>
                                  </p:childTnLst>
                                </p:cTn>
                              </p:par>
                              <p:par>
                                <p:cTn id="17" presetID="3" presetClass="exit" presetSubtype="10" fill="hold" grpId="0" nodeType="withEffect">
                                  <p:stCondLst>
                                    <p:cond delay="0"/>
                                  </p:stCondLst>
                                  <p:childTnLst>
                                    <p:animEffect transition="out" filter="blinds(horizontal)">
                                      <p:cBhvr>
                                        <p:cTn id="18" dur="500"/>
                                        <p:tgtEl>
                                          <p:spTgt spid="759815"/>
                                        </p:tgtEl>
                                      </p:cBhvr>
                                    </p:animEffect>
                                    <p:set>
                                      <p:cBhvr>
                                        <p:cTn id="19" dur="1" fill="hold">
                                          <p:stCondLst>
                                            <p:cond delay="499"/>
                                          </p:stCondLst>
                                        </p:cTn>
                                        <p:tgtEl>
                                          <p:spTgt spid="759815"/>
                                        </p:tgtEl>
                                        <p:attrNameLst>
                                          <p:attrName>style.visibility</p:attrName>
                                        </p:attrNameLst>
                                      </p:cBhvr>
                                      <p:to>
                                        <p:strVal val="hidden"/>
                                      </p:to>
                                    </p:set>
                                  </p:childTnLst>
                                </p:cTn>
                              </p:par>
                              <p:par>
                                <p:cTn id="20" presetID="3" presetClass="exit" presetSubtype="10" fill="hold" grpId="0" nodeType="withEffect">
                                  <p:stCondLst>
                                    <p:cond delay="0"/>
                                  </p:stCondLst>
                                  <p:childTnLst>
                                    <p:animEffect transition="out" filter="blinds(horizontal)">
                                      <p:cBhvr>
                                        <p:cTn id="21" dur="500"/>
                                        <p:tgtEl>
                                          <p:spTgt spid="759817"/>
                                        </p:tgtEl>
                                      </p:cBhvr>
                                    </p:animEffect>
                                    <p:set>
                                      <p:cBhvr>
                                        <p:cTn id="22" dur="1" fill="hold">
                                          <p:stCondLst>
                                            <p:cond delay="499"/>
                                          </p:stCondLst>
                                        </p:cTn>
                                        <p:tgtEl>
                                          <p:spTgt spid="759817"/>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759816"/>
                                        </p:tgtEl>
                                      </p:cBhvr>
                                    </p:animEffect>
                                    <p:set>
                                      <p:cBhvr>
                                        <p:cTn id="25" dur="1" fill="hold">
                                          <p:stCondLst>
                                            <p:cond delay="499"/>
                                          </p:stCondLst>
                                        </p:cTn>
                                        <p:tgtEl>
                                          <p:spTgt spid="759816"/>
                                        </p:tgtEl>
                                        <p:attrNameLst>
                                          <p:attrName>style.visibility</p:attrName>
                                        </p:attrNameLst>
                                      </p:cBhvr>
                                      <p:to>
                                        <p:strVal val="hidden"/>
                                      </p:to>
                                    </p:set>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48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12" grpId="0" build="p" animBg="1"/>
      <p:bldP spid="759811" grpId="0" animBg="1"/>
      <p:bldP spid="759813" grpId="0" animBg="1"/>
      <p:bldP spid="759814" grpId="0" animBg="1"/>
      <p:bldP spid="759815" grpId="0" animBg="1"/>
      <p:bldP spid="759816" grpId="0" animBg="1"/>
      <p:bldP spid="759816" grpId="1" animBg="1"/>
      <p:bldP spid="759817"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sz="quarter" idx="19"/>
          </p:nvPr>
        </p:nvSpPr>
        <p:spPr/>
        <p:txBody>
          <a:bodyPr rtlCol="0">
            <a:normAutofit/>
          </a:bodyPr>
          <a:lstStyle/>
          <a:p>
            <a:pPr marL="269874" indent="-269874" defTabSz="914395">
              <a:defRPr/>
            </a:pPr>
            <a:endParaRPr lang="de-DE" sz="2000" dirty="0">
              <a:solidFill>
                <a:srgbClr val="990000"/>
              </a:solidFill>
              <a:latin typeface="Arial" panose="020B0604020202020204" pitchFamily="34" charset="0"/>
              <a:cs typeface="Arial" panose="020B0604020202020204" pitchFamily="34" charset="0"/>
            </a:endParaRPr>
          </a:p>
          <a:p>
            <a:pPr marL="269874" indent="-269874" defTabSz="914395">
              <a:defRPr/>
            </a:pPr>
            <a:endParaRPr lang="de-DE" sz="2000" dirty="0">
              <a:solidFill>
                <a:srgbClr val="990000"/>
              </a:solidFill>
              <a:latin typeface="Arial" panose="020B0604020202020204" pitchFamily="34" charset="0"/>
              <a:cs typeface="Arial" panose="020B0604020202020204" pitchFamily="34" charset="0"/>
            </a:endParaRPr>
          </a:p>
          <a:p>
            <a:pPr marL="269874" indent="-269874" defTabSz="914395">
              <a:buNone/>
              <a:defRPr/>
            </a:pPr>
            <a:endParaRPr lang="de-DE" sz="3323" dirty="0">
              <a:solidFill>
                <a:srgbClr val="990000"/>
              </a:solidFill>
              <a:latin typeface="Arial" panose="020B0604020202020204" pitchFamily="34" charset="0"/>
              <a:cs typeface="Arial" panose="020B0604020202020204" pitchFamily="34" charset="0"/>
            </a:endParaRPr>
          </a:p>
          <a:p>
            <a:pPr marL="269874" indent="-269874" defTabSz="914395">
              <a:buNone/>
              <a:defRPr/>
            </a:pPr>
            <a:endParaRPr lang="de-DE" sz="3323" dirty="0">
              <a:solidFill>
                <a:srgbClr val="990000"/>
              </a:solidFill>
              <a:latin typeface="Arial" panose="020B0604020202020204" pitchFamily="34" charset="0"/>
              <a:cs typeface="Arial" panose="020B0604020202020204" pitchFamily="34" charset="0"/>
            </a:endParaRPr>
          </a:p>
          <a:p>
            <a:pPr marL="269874" indent="-269874" defTabSz="914395">
              <a:buNone/>
              <a:defRPr/>
            </a:pPr>
            <a:r>
              <a:rPr lang="en-GB" sz="3323" dirty="0">
                <a:solidFill>
                  <a:srgbClr val="990000"/>
                </a:solidFill>
                <a:latin typeface="Arial" panose="020B0604020202020204" pitchFamily="34" charset="0"/>
                <a:cs typeface="Arial" panose="020B0604020202020204" pitchFamily="34" charset="0"/>
              </a:rPr>
              <a:t>Thank you for your attention</a:t>
            </a:r>
            <a:endParaRPr lang="en-GB" sz="2000" dirty="0">
              <a:solidFill>
                <a:srgbClr val="990000"/>
              </a:solidFill>
              <a:latin typeface="Arial" panose="020B0604020202020204" pitchFamily="34" charset="0"/>
              <a:cs typeface="Arial" panose="020B0604020202020204" pitchFamily="34" charset="0"/>
            </a:endParaRPr>
          </a:p>
          <a:p>
            <a:pPr marL="269874" indent="-269874" defTabSz="914395">
              <a:buNone/>
              <a:defRPr/>
            </a:pPr>
            <a:endParaRPr lang="en-GB" sz="2000" dirty="0">
              <a:solidFill>
                <a:srgbClr val="990000"/>
              </a:solidFill>
              <a:latin typeface="Arial" panose="020B0604020202020204" pitchFamily="34" charset="0"/>
              <a:cs typeface="Arial" panose="020B0604020202020204" pitchFamily="34" charset="0"/>
            </a:endParaRPr>
          </a:p>
        </p:txBody>
      </p:sp>
      <p:sp>
        <p:nvSpPr>
          <p:cNvPr id="11267" name="Rectangle 2"/>
          <p:cNvSpPr>
            <a:spLocks noGrp="1" noChangeArrowheads="1"/>
          </p:cNvSpPr>
          <p:nvPr>
            <p:ph type="title"/>
          </p:nvPr>
        </p:nvSpPr>
        <p:spPr/>
        <p:txBody>
          <a:bodyPr rtlCol="0">
            <a:noAutofit/>
          </a:bodyPr>
          <a:lstStyle/>
          <a:p>
            <a:pPr defTabSz="914395">
              <a:defRPr/>
            </a:pPr>
            <a:endParaRPr lang="en-US" sz="2800" dirty="0"/>
          </a:p>
        </p:txBody>
      </p:sp>
    </p:spTree>
    <p:extLst>
      <p:ext uri="{BB962C8B-B14F-4D97-AF65-F5344CB8AC3E}">
        <p14:creationId xmlns:p14="http://schemas.microsoft.com/office/powerpoint/2010/main" val="133894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200" dirty="0" smtClean="0">
                <a:latin typeface="Arial" panose="020B0604020202020204" pitchFamily="34" charset="0"/>
                <a:cs typeface="Arial" panose="020B0604020202020204" pitchFamily="34" charset="0"/>
              </a:rPr>
              <a:t>Different faces of crisis</a:t>
            </a:r>
            <a:endParaRPr lang="en-GB" sz="3200" dirty="0">
              <a:latin typeface="Arial" panose="020B0604020202020204" pitchFamily="34" charset="0"/>
              <a:cs typeface="Arial" panose="020B0604020202020204" pitchFamily="34" charset="0"/>
            </a:endParaRPr>
          </a:p>
        </p:txBody>
      </p:sp>
      <p:sp>
        <p:nvSpPr>
          <p:cNvPr id="4" name="Textfeld 3"/>
          <p:cNvSpPr txBox="1"/>
          <p:nvPr/>
        </p:nvSpPr>
        <p:spPr>
          <a:xfrm>
            <a:off x="5672643" y="3006971"/>
            <a:ext cx="65" cy="340863"/>
          </a:xfrm>
          <a:prstGeom prst="rect">
            <a:avLst/>
          </a:prstGeom>
          <a:noFill/>
        </p:spPr>
        <p:txBody>
          <a:bodyPr wrap="none" lIns="0" tIns="0" rIns="0" bIns="0" rtlCol="0">
            <a:spAutoFit/>
          </a:bodyPr>
          <a:lstStyle/>
          <a:p>
            <a:endParaRPr lang="de-DE" sz="2215" dirty="0"/>
          </a:p>
        </p:txBody>
      </p:sp>
      <p:graphicFrame>
        <p:nvGraphicFramePr>
          <p:cNvPr id="5" name="Diagramm 4"/>
          <p:cNvGraphicFramePr/>
          <p:nvPr>
            <p:extLst>
              <p:ext uri="{D42A27DB-BD31-4B8C-83A1-F6EECF244321}">
                <p14:modId xmlns:p14="http://schemas.microsoft.com/office/powerpoint/2010/main" val="2398712451"/>
              </p:ext>
            </p:extLst>
          </p:nvPr>
        </p:nvGraphicFramePr>
        <p:xfrm>
          <a:off x="726141" y="1392001"/>
          <a:ext cx="10569388" cy="4899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ußzeilenplatzhalter 3"/>
          <p:cNvSpPr>
            <a:spLocks noGrp="1"/>
          </p:cNvSpPr>
          <p:nvPr>
            <p:ph type="ftr" sz="quarter" idx="4294967295"/>
          </p:nvPr>
        </p:nvSpPr>
        <p:spPr>
          <a:xfrm>
            <a:off x="457881" y="6597350"/>
            <a:ext cx="6984000" cy="260649"/>
          </a:xfrm>
          <a:prstGeom prst="rect">
            <a:avLst/>
          </a:prstGeom>
        </p:spPr>
        <p:txBody>
          <a:bodyPr/>
          <a:lstStyle/>
          <a:p>
            <a:r>
              <a:rPr lang="de-DE" sz="1000" dirty="0" smtClean="0"/>
              <a:t>Reiner </a:t>
            </a:r>
            <a:r>
              <a:rPr lang="de-DE" sz="1000" dirty="0"/>
              <a:t>Hoffmann, VB05, Mitglied des Geschäftsführenden Bundesvorstandes, </a:t>
            </a:r>
            <a:r>
              <a:rPr lang="de-DE" sz="1000" dirty="0" smtClean="0"/>
              <a:t>11.04.2014</a:t>
            </a:r>
            <a:endParaRPr lang="de-DE" sz="1000" dirty="0"/>
          </a:p>
        </p:txBody>
      </p:sp>
    </p:spTree>
    <p:extLst>
      <p:ext uri="{BB962C8B-B14F-4D97-AF65-F5344CB8AC3E}">
        <p14:creationId xmlns:p14="http://schemas.microsoft.com/office/powerpoint/2010/main" val="425149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sz="quarter" idx="19"/>
          </p:nvPr>
        </p:nvPicPr>
        <p:blipFill>
          <a:blip r:embed="rId2"/>
          <a:stretch>
            <a:fillRect/>
          </a:stretch>
        </p:blipFill>
        <p:spPr>
          <a:xfrm>
            <a:off x="2729492" y="1791729"/>
            <a:ext cx="5104691" cy="4729077"/>
          </a:xfrm>
          <a:prstGeom prst="rect">
            <a:avLst/>
          </a:prstGeom>
        </p:spPr>
      </p:pic>
      <p:sp>
        <p:nvSpPr>
          <p:cNvPr id="3" name="Titel 2"/>
          <p:cNvSpPr>
            <a:spLocks noGrp="1"/>
          </p:cNvSpPr>
          <p:nvPr>
            <p:ph type="title"/>
          </p:nvPr>
        </p:nvSpPr>
        <p:spPr/>
        <p:txBody>
          <a:bodyPr/>
          <a:lstStyle/>
          <a:p>
            <a:r>
              <a:rPr lang="de-DE" sz="3200" dirty="0" smtClean="0"/>
              <a:t>Development of total </a:t>
            </a:r>
            <a:r>
              <a:rPr lang="de-DE" sz="3200" dirty="0" err="1" smtClean="0"/>
              <a:t>indebtedness</a:t>
            </a:r>
            <a:r>
              <a:rPr lang="de-DE" sz="3200" dirty="0" smtClean="0"/>
              <a:t> </a:t>
            </a:r>
            <a:r>
              <a:rPr lang="de-DE" sz="3200" dirty="0" err="1" smtClean="0"/>
              <a:t>to</a:t>
            </a:r>
            <a:r>
              <a:rPr lang="de-DE" sz="3200" dirty="0" smtClean="0"/>
              <a:t> </a:t>
            </a:r>
            <a:r>
              <a:rPr lang="de-DE" sz="3200" dirty="0" err="1" smtClean="0"/>
              <a:t>pre-crisis</a:t>
            </a:r>
            <a:r>
              <a:rPr lang="de-DE" sz="3200" dirty="0" smtClean="0"/>
              <a:t> </a:t>
            </a:r>
            <a:r>
              <a:rPr lang="de-DE" sz="3200" dirty="0" err="1" smtClean="0"/>
              <a:t>level</a:t>
            </a:r>
            <a:endParaRPr lang="de-DE" sz="3200" dirty="0"/>
          </a:p>
        </p:txBody>
      </p:sp>
      <p:sp>
        <p:nvSpPr>
          <p:cNvPr id="5" name="Fußzeilenplatzhalter 3"/>
          <p:cNvSpPr>
            <a:spLocks noGrp="1"/>
          </p:cNvSpPr>
          <p:nvPr>
            <p:ph type="ftr" sz="quarter" idx="4294967295"/>
          </p:nvPr>
        </p:nvSpPr>
        <p:spPr>
          <a:xfrm>
            <a:off x="457881" y="6597350"/>
            <a:ext cx="6984000" cy="260649"/>
          </a:xfrm>
          <a:prstGeom prst="rect">
            <a:avLst/>
          </a:prstGeom>
        </p:spPr>
        <p:txBody>
          <a:bodyPr/>
          <a:lstStyle/>
          <a:p>
            <a:r>
              <a:rPr lang="de-DE" sz="1000" dirty="0" smtClean="0"/>
              <a:t>Reiner </a:t>
            </a:r>
            <a:r>
              <a:rPr lang="de-DE" sz="1000" dirty="0"/>
              <a:t>Hoffmann, VB05, Mitglied des Geschäftsführenden Bundesvorstandes, </a:t>
            </a:r>
            <a:r>
              <a:rPr lang="de-DE" sz="1000" dirty="0" smtClean="0"/>
              <a:t>11.04.2014</a:t>
            </a:r>
            <a:endParaRPr lang="de-DE" sz="1000" dirty="0"/>
          </a:p>
        </p:txBody>
      </p:sp>
    </p:spTree>
    <p:extLst>
      <p:ext uri="{BB962C8B-B14F-4D97-AF65-F5344CB8AC3E}">
        <p14:creationId xmlns:p14="http://schemas.microsoft.com/office/powerpoint/2010/main" val="1153411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570023022"/>
              </p:ext>
            </p:extLst>
          </p:nvPr>
        </p:nvGraphicFramePr>
        <p:xfrm>
          <a:off x="1814512" y="1676787"/>
          <a:ext cx="7732899" cy="4731376"/>
        </p:xfrm>
        <a:graphic>
          <a:graphicData uri="http://schemas.openxmlformats.org/presentationml/2006/ole">
            <mc:AlternateContent xmlns:mc="http://schemas.openxmlformats.org/markup-compatibility/2006">
              <mc:Choice xmlns:v="urn:schemas-microsoft-com:vml" Requires="v">
                <p:oleObj spid="_x0000_s2099" name="Worksheet" r:id="rId3" imgW="3648078" imgH="2733585" progId="Excel.Sheet.12">
                  <p:link/>
                </p:oleObj>
              </mc:Choice>
              <mc:Fallback>
                <p:oleObj name="Worksheet" r:id="rId3" imgW="3648078" imgH="2733585" progId="Excel.Sheet.12">
                  <p:link/>
                  <p:pic>
                    <p:nvPicPr>
                      <p:cNvPr id="0" name=""/>
                      <p:cNvPicPr/>
                      <p:nvPr/>
                    </p:nvPicPr>
                    <p:blipFill>
                      <a:blip r:embed="rId4"/>
                      <a:stretch>
                        <a:fillRect/>
                      </a:stretch>
                    </p:blipFill>
                    <p:spPr>
                      <a:xfrm>
                        <a:off x="1814512" y="1676787"/>
                        <a:ext cx="7732899" cy="4731376"/>
                      </a:xfrm>
                      <a:prstGeom prst="rect">
                        <a:avLst/>
                      </a:prstGeom>
                    </p:spPr>
                  </p:pic>
                </p:oleObj>
              </mc:Fallback>
            </mc:AlternateContent>
          </a:graphicData>
        </a:graphic>
      </p:graphicFrame>
      <p:sp>
        <p:nvSpPr>
          <p:cNvPr id="4" name="TextBox 6"/>
          <p:cNvSpPr txBox="1">
            <a:spLocks noGrp="1"/>
          </p:cNvSpPr>
          <p:nvPr>
            <p:ph type="title"/>
          </p:nvPr>
        </p:nvSpPr>
        <p:spPr>
          <a:xfrm>
            <a:off x="463052" y="336000"/>
            <a:ext cx="10321490" cy="1056000"/>
          </a:xfrm>
          <a:prstGeom prst="rect">
            <a:avLst/>
          </a:prstGeom>
          <a:noFill/>
        </p:spPr>
        <p:txBody>
          <a:bodyPr wrap="square" rtlCol="0" anchor="ctr" anchorCtr="0">
            <a:noAutofit/>
          </a:bodyPr>
          <a:lstStyle/>
          <a:p>
            <a:r>
              <a:rPr lang="en-US" sz="2800" dirty="0" smtClean="0">
                <a:latin typeface="Arial" panose="020B0604020202020204" pitchFamily="34" charset="0"/>
                <a:cs typeface="Arial" panose="020B0604020202020204" pitchFamily="34" charset="0"/>
              </a:rPr>
              <a:t>Austerity policy</a:t>
            </a:r>
            <a:r>
              <a:rPr lang="en-US" sz="2800" dirty="0" smtClean="0">
                <a:solidFill>
                  <a:schemeClr val="bg1"/>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h</a:t>
            </a:r>
            <a:r>
              <a:rPr lang="en-US" sz="2800" dirty="0" smtClean="0">
                <a:solidFill>
                  <a:schemeClr val="bg1"/>
                </a:solidFill>
                <a:latin typeface="Arial" panose="020B0604020202020204" pitchFamily="34" charset="0"/>
                <a:cs typeface="Arial" panose="020B0604020202020204" pitchFamily="34" charset="0"/>
              </a:rPr>
              <a:t>as </a:t>
            </a:r>
            <a:r>
              <a:rPr lang="en-US" sz="2800" dirty="0">
                <a:latin typeface="Arial" panose="020B0604020202020204" pitchFamily="34" charset="0"/>
                <a:cs typeface="Arial" panose="020B0604020202020204" pitchFamily="34" charset="0"/>
              </a:rPr>
              <a:t>l</a:t>
            </a:r>
            <a:r>
              <a:rPr lang="en-US" sz="2800" dirty="0" smtClean="0">
                <a:solidFill>
                  <a:schemeClr val="bg1"/>
                </a:solidFill>
                <a:latin typeface="Arial" panose="020B0604020202020204" pitchFamily="34" charset="0"/>
                <a:cs typeface="Arial" panose="020B0604020202020204" pitchFamily="34" charset="0"/>
              </a:rPr>
              <a:t>eft </a:t>
            </a:r>
            <a:r>
              <a:rPr lang="en-US" sz="2800" dirty="0">
                <a:latin typeface="Arial" panose="020B0604020202020204" pitchFamily="34" charset="0"/>
                <a:cs typeface="Arial" panose="020B0604020202020204" pitchFamily="34" charset="0"/>
              </a:rPr>
              <a:t>e</a:t>
            </a:r>
            <a:r>
              <a:rPr lang="en-US" sz="2800" dirty="0" smtClean="0">
                <a:solidFill>
                  <a:schemeClr val="bg1"/>
                </a:solidFill>
                <a:latin typeface="Arial" panose="020B0604020202020204" pitchFamily="34" charset="0"/>
                <a:cs typeface="Arial" panose="020B0604020202020204" pitchFamily="34" charset="0"/>
              </a:rPr>
              <a:t>uro area </a:t>
            </a:r>
            <a:r>
              <a:rPr lang="en-US" sz="2800" dirty="0">
                <a:latin typeface="Arial" panose="020B0604020202020204" pitchFamily="34" charset="0"/>
                <a:cs typeface="Arial" panose="020B0604020202020204" pitchFamily="34" charset="0"/>
              </a:rPr>
              <a:t>u</a:t>
            </a:r>
            <a:r>
              <a:rPr lang="en-US" sz="2800" dirty="0" smtClean="0">
                <a:solidFill>
                  <a:schemeClr val="bg1"/>
                </a:solidFill>
                <a:latin typeface="Arial" panose="020B0604020202020204" pitchFamily="34" charset="0"/>
                <a:cs typeface="Arial" panose="020B0604020202020204" pitchFamily="34" charset="0"/>
              </a:rPr>
              <a:t>nemployment </a:t>
            </a:r>
            <a:r>
              <a:rPr lang="en-US" sz="2800" dirty="0">
                <a:latin typeface="Arial" panose="020B0604020202020204" pitchFamily="34" charset="0"/>
                <a:cs typeface="Arial" panose="020B0604020202020204" pitchFamily="34" charset="0"/>
              </a:rPr>
              <a:t>r</a:t>
            </a:r>
            <a:r>
              <a:rPr lang="en-US" sz="2800" dirty="0" smtClean="0">
                <a:solidFill>
                  <a:schemeClr val="bg1"/>
                </a:solidFill>
                <a:latin typeface="Arial" panose="020B0604020202020204" pitchFamily="34" charset="0"/>
                <a:cs typeface="Arial" panose="020B0604020202020204" pitchFamily="34" charset="0"/>
              </a:rPr>
              <a:t>ate </a:t>
            </a:r>
          </a:p>
          <a:p>
            <a:r>
              <a:rPr lang="en-US" sz="2800" dirty="0" smtClean="0">
                <a:solidFill>
                  <a:schemeClr val="bg1"/>
                </a:solidFill>
                <a:latin typeface="Arial" panose="020B0604020202020204" pitchFamily="34" charset="0"/>
                <a:cs typeface="Arial" panose="020B0604020202020204" pitchFamily="34" charset="0"/>
              </a:rPr>
              <a:t>at a record 12.1 %, and markedly </a:t>
            </a:r>
            <a:r>
              <a:rPr lang="en-US" sz="2800" dirty="0">
                <a:latin typeface="Arial" panose="020B0604020202020204" pitchFamily="34" charset="0"/>
                <a:cs typeface="Arial" panose="020B0604020202020204" pitchFamily="34" charset="0"/>
              </a:rPr>
              <a:t>h</a:t>
            </a:r>
            <a:r>
              <a:rPr lang="en-US" sz="2800" dirty="0" smtClean="0">
                <a:solidFill>
                  <a:schemeClr val="bg1"/>
                </a:solidFill>
                <a:latin typeface="Arial" panose="020B0604020202020204" pitchFamily="34" charset="0"/>
                <a:cs typeface="Arial" panose="020B0604020202020204" pitchFamily="34" charset="0"/>
              </a:rPr>
              <a:t>igher in some </a:t>
            </a:r>
            <a:r>
              <a:rPr lang="en-US" sz="2800" dirty="0">
                <a:latin typeface="Arial" panose="020B0604020202020204" pitchFamily="34" charset="0"/>
                <a:cs typeface="Arial" panose="020B0604020202020204" pitchFamily="34" charset="0"/>
              </a:rPr>
              <a:t>c</a:t>
            </a:r>
            <a:r>
              <a:rPr lang="en-US" sz="2800" dirty="0" smtClean="0">
                <a:solidFill>
                  <a:schemeClr val="bg1"/>
                </a:solidFill>
                <a:latin typeface="Arial" panose="020B0604020202020204" pitchFamily="34" charset="0"/>
                <a:cs typeface="Arial" panose="020B0604020202020204" pitchFamily="34" charset="0"/>
              </a:rPr>
              <a:t>ountries</a:t>
            </a:r>
            <a:endParaRPr lang="en-US" sz="2800" dirty="0">
              <a:solidFill>
                <a:schemeClr val="bg1"/>
              </a:solidFill>
              <a:latin typeface="Arial" panose="020B0604020202020204" pitchFamily="34" charset="0"/>
              <a:cs typeface="Arial" panose="020B0604020202020204" pitchFamily="34" charset="0"/>
            </a:endParaRPr>
          </a:p>
        </p:txBody>
      </p:sp>
      <p:sp>
        <p:nvSpPr>
          <p:cNvPr id="5" name="Ellipse 4"/>
          <p:cNvSpPr/>
          <p:nvPr/>
        </p:nvSpPr>
        <p:spPr>
          <a:xfrm>
            <a:off x="7933764" y="2178423"/>
            <a:ext cx="1613647" cy="914400"/>
          </a:xfrm>
          <a:prstGeom prst="ellipse">
            <a:avLst/>
          </a:prstGeom>
          <a:noFill/>
          <a:ln w="127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smtClean="0"/>
          </a:p>
        </p:txBody>
      </p:sp>
      <p:sp>
        <p:nvSpPr>
          <p:cNvPr id="6" name="Fußzeilenplatzhalter 3"/>
          <p:cNvSpPr>
            <a:spLocks noGrp="1"/>
          </p:cNvSpPr>
          <p:nvPr>
            <p:ph type="ftr" sz="quarter" idx="4294967295"/>
          </p:nvPr>
        </p:nvSpPr>
        <p:spPr>
          <a:xfrm>
            <a:off x="457881" y="6597350"/>
            <a:ext cx="6984000" cy="260649"/>
          </a:xfrm>
          <a:prstGeom prst="rect">
            <a:avLst/>
          </a:prstGeom>
        </p:spPr>
        <p:txBody>
          <a:bodyPr/>
          <a:lstStyle/>
          <a:p>
            <a:r>
              <a:rPr lang="de-DE" sz="1000" dirty="0" smtClean="0"/>
              <a:t>Reiner </a:t>
            </a:r>
            <a:r>
              <a:rPr lang="de-DE" sz="1000" dirty="0"/>
              <a:t>Hoffmann, VB05, Mitglied des Geschäftsführenden Bundesvorstandes, </a:t>
            </a:r>
            <a:r>
              <a:rPr lang="de-DE" sz="1000" dirty="0" smtClean="0"/>
              <a:t>11.04.2014</a:t>
            </a:r>
            <a:endParaRPr lang="de-DE" sz="1000" dirty="0"/>
          </a:p>
        </p:txBody>
      </p:sp>
    </p:spTree>
    <p:extLst>
      <p:ext uri="{BB962C8B-B14F-4D97-AF65-F5344CB8AC3E}">
        <p14:creationId xmlns:p14="http://schemas.microsoft.com/office/powerpoint/2010/main" val="430538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95836" y="438041"/>
            <a:ext cx="10515600" cy="938548"/>
          </a:xfrm>
          <a:prstGeom prst="rect">
            <a:avLst/>
          </a:prstGeom>
        </p:spPr>
        <p:txBody>
          <a:bodyPr/>
          <a:lstStyle>
            <a:lvl1pPr algn="l" defTabSz="914400" rtl="0" eaLnBrk="1" latinLnBrk="0" hangingPunct="1">
              <a:lnSpc>
                <a:spcPts val="3800"/>
              </a:lnSpc>
              <a:spcBef>
                <a:spcPct val="0"/>
              </a:spcBef>
              <a:buNone/>
              <a:defRPr sz="3600" b="0" kern="1200">
                <a:solidFill>
                  <a:schemeClr val="bg1"/>
                </a:solidFill>
                <a:latin typeface="+mj-lt"/>
                <a:ea typeface="+mj-ea"/>
                <a:cs typeface="+mj-cs"/>
              </a:defRPr>
            </a:lvl1pPr>
          </a:lstStyle>
          <a:p>
            <a:r>
              <a:rPr lang="en-GB" sz="3323" dirty="0">
                <a:latin typeface="Arial" panose="020B0604020202020204" pitchFamily="34" charset="0"/>
                <a:cs typeface="Arial" panose="020B0604020202020204" pitchFamily="34" charset="0"/>
              </a:rPr>
              <a:t>Challenges for policy</a:t>
            </a:r>
          </a:p>
          <a:p>
            <a:r>
              <a:rPr lang="en-GB" sz="2954" dirty="0">
                <a:latin typeface="Arial" panose="020B0604020202020204" pitchFamily="34" charset="0"/>
                <a:cs typeface="Arial" panose="020B0604020202020204" pitchFamily="34" charset="0"/>
              </a:rPr>
              <a:t>Stable growth &amp; high </a:t>
            </a:r>
            <a:r>
              <a:rPr lang="en-GB" sz="2954" dirty="0" smtClean="0">
                <a:latin typeface="Arial" panose="020B0604020202020204" pitchFamily="34" charset="0"/>
                <a:cs typeface="Arial" panose="020B0604020202020204" pitchFamily="34" charset="0"/>
              </a:rPr>
              <a:t>income = fundament for social Europe</a:t>
            </a:r>
            <a:endParaRPr lang="en-GB" sz="2954" dirty="0">
              <a:latin typeface="Arial" panose="020B0604020202020204" pitchFamily="34" charset="0"/>
              <a:cs typeface="Arial" panose="020B0604020202020204" pitchFamily="34" charset="0"/>
            </a:endParaRPr>
          </a:p>
        </p:txBody>
      </p:sp>
      <p:grpSp>
        <p:nvGrpSpPr>
          <p:cNvPr id="5" name="Gruppieren 4"/>
          <p:cNvGrpSpPr/>
          <p:nvPr/>
        </p:nvGrpSpPr>
        <p:grpSpPr>
          <a:xfrm>
            <a:off x="1886191" y="1935488"/>
            <a:ext cx="8242384" cy="996162"/>
            <a:chOff x="1024" y="2254038"/>
            <a:chExt cx="8929249" cy="1079175"/>
          </a:xfrm>
          <a:solidFill>
            <a:srgbClr val="002060"/>
          </a:solidFill>
          <a:scene3d>
            <a:camera prst="orthographicFront"/>
            <a:lightRig rig="chilly" dir="t"/>
          </a:scene3d>
        </p:grpSpPr>
        <p:sp>
          <p:nvSpPr>
            <p:cNvPr id="6" name="Abgerundetes Rechteck 5"/>
            <p:cNvSpPr/>
            <p:nvPr/>
          </p:nvSpPr>
          <p:spPr>
            <a:xfrm>
              <a:off x="1024" y="2254038"/>
              <a:ext cx="8929249" cy="1079175"/>
            </a:xfrm>
            <a:prstGeom prst="roundRect">
              <a:avLst>
                <a:gd name="adj" fmla="val 10000"/>
              </a:avLst>
            </a:prstGeom>
            <a:grpFill/>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Abgerundetes Rechteck 4"/>
            <p:cNvSpPr/>
            <p:nvPr/>
          </p:nvSpPr>
          <p:spPr>
            <a:xfrm>
              <a:off x="32632" y="2285646"/>
              <a:ext cx="8866033" cy="101595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16058" tIns="116058" rIns="116058" bIns="116058" numCol="1" spcCol="1270" anchor="ctr" anchorCtr="0">
              <a:noAutofit/>
            </a:bodyPr>
            <a:lstStyle/>
            <a:p>
              <a:pPr algn="ctr" defTabSz="1354049">
                <a:lnSpc>
                  <a:spcPct val="90000"/>
                </a:lnSpc>
                <a:spcBef>
                  <a:spcPct val="0"/>
                </a:spcBef>
                <a:spcAft>
                  <a:spcPct val="35000"/>
                </a:spcAft>
              </a:pPr>
              <a:r>
                <a:rPr lang="en-GB" sz="3046" u="sng" dirty="0" smtClean="0">
                  <a:latin typeface="Arial" panose="020B0604020202020204" pitchFamily="34" charset="0"/>
                  <a:cs typeface="Arial" panose="020B0604020202020204" pitchFamily="34" charset="0"/>
                </a:rPr>
                <a:t>Sustainable </a:t>
              </a:r>
              <a:r>
                <a:rPr lang="en-GB" sz="3046" u="sng" dirty="0">
                  <a:latin typeface="Arial" panose="020B0604020202020204" pitchFamily="34" charset="0"/>
                  <a:cs typeface="Arial" panose="020B0604020202020204" pitchFamily="34" charset="0"/>
                </a:rPr>
                <a:t>and Stable Financial System</a:t>
              </a:r>
            </a:p>
            <a:p>
              <a:pPr algn="ctr" defTabSz="1354049">
                <a:lnSpc>
                  <a:spcPct val="90000"/>
                </a:lnSpc>
                <a:spcBef>
                  <a:spcPct val="0"/>
                </a:spcBef>
                <a:spcAft>
                  <a:spcPct val="35000"/>
                </a:spcAft>
              </a:pPr>
              <a:r>
                <a:rPr lang="en-GB" sz="1662" dirty="0">
                  <a:latin typeface="Arial" panose="020B0604020202020204" pitchFamily="34" charset="0"/>
                  <a:cs typeface="Arial" panose="020B0604020202020204" pitchFamily="34" charset="0"/>
                </a:rPr>
                <a:t>High liquidity and solvency, </a:t>
              </a:r>
              <a:r>
                <a:rPr lang="en-GB" sz="1600" dirty="0">
                  <a:latin typeface="Arial" panose="020B0604020202020204" pitchFamily="34" charset="0"/>
                  <a:cs typeface="Arial" panose="020B0604020202020204" pitchFamily="34" charset="0"/>
                </a:rPr>
                <a:t>reducing </a:t>
              </a:r>
              <a:r>
                <a:rPr lang="en-GB" sz="1600" dirty="0" smtClean="0">
                  <a:latin typeface="Arial" panose="020B0604020202020204" pitchFamily="34" charset="0"/>
                  <a:cs typeface="Arial" panose="020B0604020202020204" pitchFamily="34" charset="0"/>
                </a:rPr>
                <a:t>risk</a:t>
              </a:r>
              <a:endParaRPr lang="en-GB" sz="1600" u="sng" dirty="0">
                <a:latin typeface="Arial" panose="020B0604020202020204" pitchFamily="34" charset="0"/>
                <a:cs typeface="Arial" panose="020B0604020202020204" pitchFamily="34" charset="0"/>
              </a:endParaRPr>
            </a:p>
          </p:txBody>
        </p:sp>
      </p:grpSp>
      <p:grpSp>
        <p:nvGrpSpPr>
          <p:cNvPr id="10" name="Gruppieren 9"/>
          <p:cNvGrpSpPr/>
          <p:nvPr/>
        </p:nvGrpSpPr>
        <p:grpSpPr>
          <a:xfrm>
            <a:off x="2025913" y="3164344"/>
            <a:ext cx="2631571" cy="847461"/>
            <a:chOff x="9740" y="9805"/>
            <a:chExt cx="2850869" cy="918083"/>
          </a:xfrm>
          <a:scene3d>
            <a:camera prst="orthographicFront"/>
            <a:lightRig rig="chilly" dir="t"/>
          </a:scene3d>
        </p:grpSpPr>
        <p:sp>
          <p:nvSpPr>
            <p:cNvPr id="17" name="Abgerundetes Rechteck 16"/>
            <p:cNvSpPr/>
            <p:nvPr/>
          </p:nvSpPr>
          <p:spPr>
            <a:xfrm>
              <a:off x="9740" y="9805"/>
              <a:ext cx="2850869" cy="918083"/>
            </a:xfrm>
            <a:prstGeom prst="roundRect">
              <a:avLst>
                <a:gd name="adj" fmla="val 10000"/>
              </a:avLst>
            </a:prstGeom>
            <a:solidFill>
              <a:srgbClr val="0066FF"/>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Abgerundetes Rechteck 4"/>
            <p:cNvSpPr/>
            <p:nvPr/>
          </p:nvSpPr>
          <p:spPr>
            <a:xfrm>
              <a:off x="36630" y="36695"/>
              <a:ext cx="2797089" cy="8643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4406" tIns="84406" rIns="84406" bIns="84406" numCol="1" spcCol="1270" anchor="ctr" anchorCtr="0">
              <a:noAutofit/>
            </a:bodyPr>
            <a:lstStyle/>
            <a:p>
              <a:pPr algn="ctr" defTabSz="984763">
                <a:lnSpc>
                  <a:spcPct val="90000"/>
                </a:lnSpc>
                <a:spcBef>
                  <a:spcPct val="0"/>
                </a:spcBef>
                <a:spcAft>
                  <a:spcPct val="35000"/>
                </a:spcAft>
              </a:pPr>
              <a:endParaRPr lang="en-GB" sz="2215" u="sng" dirty="0">
                <a:solidFill>
                  <a:schemeClr val="tx1"/>
                </a:solidFill>
                <a:latin typeface="Arial" panose="020B0604020202020204" pitchFamily="34" charset="0"/>
                <a:cs typeface="Arial" panose="020B0604020202020204" pitchFamily="34" charset="0"/>
              </a:endParaRPr>
            </a:p>
            <a:p>
              <a:pPr algn="ctr" defTabSz="984763">
                <a:lnSpc>
                  <a:spcPct val="90000"/>
                </a:lnSpc>
                <a:spcBef>
                  <a:spcPct val="0"/>
                </a:spcBef>
                <a:spcAft>
                  <a:spcPct val="35000"/>
                </a:spcAft>
              </a:pPr>
              <a:r>
                <a:rPr lang="en-GB" sz="2000" u="sng" dirty="0">
                  <a:solidFill>
                    <a:schemeClr val="tx1"/>
                  </a:solidFill>
                  <a:latin typeface="Arial" panose="020B0604020202020204" pitchFamily="34" charset="0"/>
                  <a:cs typeface="Arial" panose="020B0604020202020204" pitchFamily="34" charset="0"/>
                </a:rPr>
                <a:t>Businesses Sector</a:t>
              </a:r>
            </a:p>
            <a:p>
              <a:pPr algn="ctr" defTabSz="984763">
                <a:lnSpc>
                  <a:spcPct val="90000"/>
                </a:lnSpc>
                <a:spcBef>
                  <a:spcPct val="0"/>
                </a:spcBef>
                <a:spcAft>
                  <a:spcPct val="35000"/>
                </a:spcAft>
              </a:pPr>
              <a:r>
                <a:rPr lang="en-GB" sz="2000" b="1" dirty="0">
                  <a:latin typeface="Arial" panose="020B0604020202020204" pitchFamily="34" charset="0"/>
                  <a:cs typeface="Arial" panose="020B0604020202020204" pitchFamily="34" charset="0"/>
                </a:rPr>
                <a:t>I</a:t>
              </a:r>
              <a:r>
                <a:rPr lang="en-GB" sz="1569" dirty="0">
                  <a:latin typeface="Arial" panose="020B0604020202020204" pitchFamily="34" charset="0"/>
                  <a:cs typeface="Arial" panose="020B0604020202020204" pitchFamily="34" charset="0"/>
                </a:rPr>
                <a:t>nvestment, debt reduction</a:t>
              </a:r>
            </a:p>
            <a:p>
              <a:pPr algn="ctr" defTabSz="984763">
                <a:lnSpc>
                  <a:spcPct val="90000"/>
                </a:lnSpc>
                <a:spcBef>
                  <a:spcPct val="0"/>
                </a:spcBef>
                <a:spcAft>
                  <a:spcPct val="35000"/>
                </a:spcAft>
              </a:pPr>
              <a:endParaRPr lang="en-GB" sz="1569" dirty="0">
                <a:latin typeface="Arial" panose="020B0604020202020204" pitchFamily="34" charset="0"/>
                <a:cs typeface="Arial" panose="020B0604020202020204" pitchFamily="34" charset="0"/>
              </a:endParaRPr>
            </a:p>
          </p:txBody>
        </p:sp>
      </p:grpSp>
      <p:grpSp>
        <p:nvGrpSpPr>
          <p:cNvPr id="11" name="Gruppieren 10"/>
          <p:cNvGrpSpPr/>
          <p:nvPr/>
        </p:nvGrpSpPr>
        <p:grpSpPr>
          <a:xfrm>
            <a:off x="4768010" y="3156322"/>
            <a:ext cx="2733311" cy="855483"/>
            <a:chOff x="2980346" y="1114"/>
            <a:chExt cx="2850869" cy="926773"/>
          </a:xfrm>
          <a:scene3d>
            <a:camera prst="orthographicFront"/>
            <a:lightRig rig="chilly" dir="t"/>
          </a:scene3d>
        </p:grpSpPr>
        <p:sp>
          <p:nvSpPr>
            <p:cNvPr id="15" name="Abgerundetes Rechteck 14"/>
            <p:cNvSpPr/>
            <p:nvPr/>
          </p:nvSpPr>
          <p:spPr>
            <a:xfrm>
              <a:off x="2980346" y="1114"/>
              <a:ext cx="2850869" cy="926773"/>
            </a:xfrm>
            <a:prstGeom prst="roundRect">
              <a:avLst>
                <a:gd name="adj" fmla="val 10000"/>
              </a:avLst>
            </a:prstGeom>
            <a:solidFill>
              <a:srgbClr val="0066FF"/>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Abgerundetes Rechteck 6"/>
            <p:cNvSpPr/>
            <p:nvPr/>
          </p:nvSpPr>
          <p:spPr>
            <a:xfrm>
              <a:off x="3007490" y="28258"/>
              <a:ext cx="2796581" cy="87248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7372" tIns="77372" rIns="77372" bIns="77372" numCol="1" spcCol="1270" anchor="ctr" anchorCtr="0">
              <a:noAutofit/>
            </a:bodyPr>
            <a:lstStyle/>
            <a:p>
              <a:pPr algn="ctr" defTabSz="902699">
                <a:lnSpc>
                  <a:spcPct val="90000"/>
                </a:lnSpc>
                <a:spcBef>
                  <a:spcPct val="0"/>
                </a:spcBef>
                <a:spcAft>
                  <a:spcPct val="35000"/>
                </a:spcAft>
              </a:pPr>
              <a:endParaRPr lang="en-GB" sz="2031" u="sng" dirty="0">
                <a:latin typeface="Arial" panose="020B0604020202020204" pitchFamily="34" charset="0"/>
                <a:cs typeface="Arial" panose="020B0604020202020204" pitchFamily="34" charset="0"/>
              </a:endParaRPr>
            </a:p>
            <a:p>
              <a:pPr algn="ctr" defTabSz="902699">
                <a:lnSpc>
                  <a:spcPct val="90000"/>
                </a:lnSpc>
                <a:spcBef>
                  <a:spcPct val="0"/>
                </a:spcBef>
                <a:spcAft>
                  <a:spcPct val="35000"/>
                </a:spcAft>
              </a:pPr>
              <a:r>
                <a:rPr lang="en-GB" sz="2000" u="sng" dirty="0">
                  <a:solidFill>
                    <a:schemeClr val="tx1"/>
                  </a:solidFill>
                  <a:latin typeface="Arial" panose="020B0604020202020204" pitchFamily="34" charset="0"/>
                  <a:cs typeface="Arial" panose="020B0604020202020204" pitchFamily="34" charset="0"/>
                </a:rPr>
                <a:t>Private Households</a:t>
              </a:r>
              <a:endParaRPr lang="en-GB" sz="2000" dirty="0">
                <a:solidFill>
                  <a:schemeClr val="tx1"/>
                </a:solidFill>
                <a:latin typeface="Arial" panose="020B0604020202020204" pitchFamily="34" charset="0"/>
                <a:cs typeface="Arial" panose="020B0604020202020204" pitchFamily="34" charset="0"/>
              </a:endParaRPr>
            </a:p>
            <a:p>
              <a:pPr algn="ctr" defTabSz="902699">
                <a:lnSpc>
                  <a:spcPct val="90000"/>
                </a:lnSpc>
                <a:spcBef>
                  <a:spcPct val="0"/>
                </a:spcBef>
                <a:spcAft>
                  <a:spcPct val="35000"/>
                </a:spcAft>
              </a:pPr>
              <a:r>
                <a:rPr lang="en-GB" sz="1569" dirty="0">
                  <a:latin typeface="Arial" panose="020B0604020202020204" pitchFamily="34" charset="0"/>
                  <a:cs typeface="Arial" panose="020B0604020202020204" pitchFamily="34" charset="0"/>
                </a:rPr>
                <a:t>Consumption, debt reduction</a:t>
              </a:r>
            </a:p>
            <a:p>
              <a:pPr algn="ctr" defTabSz="902699">
                <a:lnSpc>
                  <a:spcPct val="90000"/>
                </a:lnSpc>
                <a:spcBef>
                  <a:spcPct val="0"/>
                </a:spcBef>
                <a:spcAft>
                  <a:spcPct val="35000"/>
                </a:spcAft>
              </a:pPr>
              <a:endParaRPr lang="en-GB" sz="1569" dirty="0">
                <a:latin typeface="Arial" panose="020B0604020202020204" pitchFamily="34" charset="0"/>
                <a:cs typeface="Arial" panose="020B0604020202020204" pitchFamily="34" charset="0"/>
              </a:endParaRPr>
            </a:p>
          </p:txBody>
        </p:sp>
      </p:grpSp>
      <p:grpSp>
        <p:nvGrpSpPr>
          <p:cNvPr id="12" name="Gruppieren 11"/>
          <p:cNvGrpSpPr/>
          <p:nvPr/>
        </p:nvGrpSpPr>
        <p:grpSpPr>
          <a:xfrm>
            <a:off x="7629626" y="3155292"/>
            <a:ext cx="2631571" cy="856512"/>
            <a:chOff x="6080429" y="0"/>
            <a:chExt cx="2850869" cy="886787"/>
          </a:xfrm>
          <a:scene3d>
            <a:camera prst="orthographicFront"/>
            <a:lightRig rig="chilly" dir="t"/>
          </a:scene3d>
        </p:grpSpPr>
        <p:sp>
          <p:nvSpPr>
            <p:cNvPr id="13" name="Abgerundetes Rechteck 12"/>
            <p:cNvSpPr/>
            <p:nvPr/>
          </p:nvSpPr>
          <p:spPr>
            <a:xfrm>
              <a:off x="6080429" y="0"/>
              <a:ext cx="2850869" cy="886787"/>
            </a:xfrm>
            <a:prstGeom prst="roundRect">
              <a:avLst>
                <a:gd name="adj" fmla="val 10000"/>
              </a:avLst>
            </a:prstGeom>
            <a:solidFill>
              <a:srgbClr val="A27B00"/>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Abgerundetes Rechteck 8"/>
            <p:cNvSpPr/>
            <p:nvPr/>
          </p:nvSpPr>
          <p:spPr>
            <a:xfrm>
              <a:off x="6106402" y="25973"/>
              <a:ext cx="2798923" cy="83484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4406" tIns="84406" rIns="84406" bIns="84406" numCol="1" spcCol="1270" anchor="ctr" anchorCtr="0">
              <a:noAutofit/>
            </a:bodyPr>
            <a:lstStyle/>
            <a:p>
              <a:pPr algn="ctr" defTabSz="984763">
                <a:lnSpc>
                  <a:spcPct val="90000"/>
                </a:lnSpc>
                <a:spcBef>
                  <a:spcPct val="0"/>
                </a:spcBef>
                <a:spcAft>
                  <a:spcPct val="35000"/>
                </a:spcAft>
              </a:pPr>
              <a:r>
                <a:rPr lang="en-GB" sz="2215" u="sng" dirty="0">
                  <a:solidFill>
                    <a:schemeClr val="tx1"/>
                  </a:solidFill>
                  <a:latin typeface="Arial" panose="020B0604020202020204" pitchFamily="34" charset="0"/>
                  <a:cs typeface="Arial" panose="020B0604020202020204" pitchFamily="34" charset="0"/>
                </a:rPr>
                <a:t>State</a:t>
              </a:r>
              <a:endParaRPr lang="en-GB" sz="2215" u="sng" dirty="0">
                <a:latin typeface="Arial" panose="020B0604020202020204" pitchFamily="34" charset="0"/>
                <a:cs typeface="Arial" panose="020B0604020202020204" pitchFamily="34" charset="0"/>
              </a:endParaRPr>
            </a:p>
            <a:p>
              <a:pPr algn="ctr" defTabSz="984763">
                <a:lnSpc>
                  <a:spcPct val="90000"/>
                </a:lnSpc>
                <a:spcBef>
                  <a:spcPct val="0"/>
                </a:spcBef>
                <a:spcAft>
                  <a:spcPct val="35000"/>
                </a:spcAft>
              </a:pPr>
              <a:r>
                <a:rPr lang="en-GB" sz="1569" dirty="0">
                  <a:latin typeface="Arial" panose="020B0604020202020204" pitchFamily="34" charset="0"/>
                  <a:cs typeface="Arial" panose="020B0604020202020204" pitchFamily="34" charset="0"/>
                </a:rPr>
                <a:t>Public investment, debt reduction</a:t>
              </a:r>
            </a:p>
          </p:txBody>
        </p:sp>
      </p:grpSp>
      <p:grpSp>
        <p:nvGrpSpPr>
          <p:cNvPr id="19" name="Gruppieren 18"/>
          <p:cNvGrpSpPr/>
          <p:nvPr/>
        </p:nvGrpSpPr>
        <p:grpSpPr>
          <a:xfrm>
            <a:off x="2042295" y="4171081"/>
            <a:ext cx="5485242" cy="1015959"/>
            <a:chOff x="9740" y="1187733"/>
            <a:chExt cx="5821475" cy="949978"/>
          </a:xfrm>
          <a:scene3d>
            <a:camera prst="orthographicFront"/>
            <a:lightRig rig="chilly" dir="t"/>
          </a:scene3d>
        </p:grpSpPr>
        <p:sp>
          <p:nvSpPr>
            <p:cNvPr id="23" name="Abgerundetes Rechteck 22"/>
            <p:cNvSpPr/>
            <p:nvPr/>
          </p:nvSpPr>
          <p:spPr>
            <a:xfrm>
              <a:off x="9740" y="1187733"/>
              <a:ext cx="5821475" cy="949978"/>
            </a:xfrm>
            <a:prstGeom prst="roundRect">
              <a:avLst>
                <a:gd name="adj" fmla="val 10000"/>
              </a:avLst>
            </a:prstGeom>
            <a:solidFill>
              <a:srgbClr val="002060"/>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Abgerundetes Rechteck 4"/>
            <p:cNvSpPr/>
            <p:nvPr/>
          </p:nvSpPr>
          <p:spPr>
            <a:xfrm>
              <a:off x="37564" y="1215557"/>
              <a:ext cx="5765827" cy="89433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0338" tIns="70338" rIns="70338" bIns="70338" numCol="1" spcCol="1270" anchor="ctr" anchorCtr="0">
              <a:noAutofit/>
            </a:bodyPr>
            <a:lstStyle/>
            <a:p>
              <a:pPr algn="ctr" defTabSz="820636">
                <a:lnSpc>
                  <a:spcPct val="90000"/>
                </a:lnSpc>
                <a:spcBef>
                  <a:spcPct val="0"/>
                </a:spcBef>
                <a:spcAft>
                  <a:spcPct val="35000"/>
                </a:spcAft>
              </a:pPr>
              <a:r>
                <a:rPr lang="en-GB" sz="1846" u="sng" dirty="0">
                  <a:latin typeface="Arial" panose="020B0604020202020204" pitchFamily="34" charset="0"/>
                  <a:cs typeface="Arial" panose="020B0604020202020204" pitchFamily="34" charset="0"/>
                </a:rPr>
                <a:t>Private Sector</a:t>
              </a:r>
            </a:p>
            <a:p>
              <a:pPr algn="ctr" defTabSz="820636">
                <a:lnSpc>
                  <a:spcPct val="90000"/>
                </a:lnSpc>
                <a:spcBef>
                  <a:spcPct val="0"/>
                </a:spcBef>
                <a:spcAft>
                  <a:spcPct val="35000"/>
                </a:spcAft>
              </a:pPr>
              <a:r>
                <a:rPr lang="en-GB" sz="1662" dirty="0">
                  <a:latin typeface="Arial" panose="020B0604020202020204" pitchFamily="34" charset="0"/>
                  <a:cs typeface="Arial" panose="020B0604020202020204" pitchFamily="34" charset="0"/>
                </a:rPr>
                <a:t>High productivity, secure and decent  employment, stable income (capital/labour)</a:t>
              </a:r>
            </a:p>
          </p:txBody>
        </p:sp>
      </p:grpSp>
      <p:grpSp>
        <p:nvGrpSpPr>
          <p:cNvPr id="20" name="Gruppieren 19"/>
          <p:cNvGrpSpPr/>
          <p:nvPr/>
        </p:nvGrpSpPr>
        <p:grpSpPr>
          <a:xfrm>
            <a:off x="7637019" y="4171081"/>
            <a:ext cx="2631571" cy="1053930"/>
            <a:chOff x="6070689" y="1192505"/>
            <a:chExt cx="2850869" cy="945207"/>
          </a:xfrm>
          <a:scene3d>
            <a:camera prst="orthographicFront"/>
            <a:lightRig rig="chilly" dir="t"/>
          </a:scene3d>
        </p:grpSpPr>
        <p:sp>
          <p:nvSpPr>
            <p:cNvPr id="21" name="Abgerundetes Rechteck 20"/>
            <p:cNvSpPr/>
            <p:nvPr/>
          </p:nvSpPr>
          <p:spPr>
            <a:xfrm>
              <a:off x="6070689" y="1192505"/>
              <a:ext cx="2850869" cy="945207"/>
            </a:xfrm>
            <a:prstGeom prst="roundRect">
              <a:avLst>
                <a:gd name="adj" fmla="val 10000"/>
              </a:avLst>
            </a:prstGeom>
            <a:solidFill>
              <a:srgbClr val="FF9900"/>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Abgerundetes Rechteck 6"/>
            <p:cNvSpPr/>
            <p:nvPr/>
          </p:nvSpPr>
          <p:spPr>
            <a:xfrm>
              <a:off x="6098373" y="1220189"/>
              <a:ext cx="2795501" cy="88983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0338" tIns="70338" rIns="70338" bIns="70338" numCol="1" spcCol="1270" anchor="ctr" anchorCtr="0">
              <a:noAutofit/>
            </a:bodyPr>
            <a:lstStyle/>
            <a:p>
              <a:pPr algn="ctr" defTabSz="820636">
                <a:lnSpc>
                  <a:spcPct val="90000"/>
                </a:lnSpc>
                <a:spcBef>
                  <a:spcPct val="0"/>
                </a:spcBef>
                <a:spcAft>
                  <a:spcPct val="35000"/>
                </a:spcAft>
              </a:pPr>
              <a:r>
                <a:rPr lang="en-GB" sz="1846" u="sng" dirty="0">
                  <a:solidFill>
                    <a:schemeClr val="tx1"/>
                  </a:solidFill>
                  <a:latin typeface="Arial" panose="020B0604020202020204" pitchFamily="34" charset="0"/>
                  <a:cs typeface="Arial" panose="020B0604020202020204" pitchFamily="34" charset="0"/>
                </a:rPr>
                <a:t>Public Sector</a:t>
              </a:r>
            </a:p>
            <a:p>
              <a:pPr algn="ctr" defTabSz="820636">
                <a:lnSpc>
                  <a:spcPct val="90000"/>
                </a:lnSpc>
                <a:spcBef>
                  <a:spcPct val="0"/>
                </a:spcBef>
                <a:spcAft>
                  <a:spcPct val="35000"/>
                </a:spcAft>
              </a:pPr>
              <a:r>
                <a:rPr lang="en-GB" sz="1662" dirty="0">
                  <a:solidFill>
                    <a:schemeClr val="tx1"/>
                  </a:solidFill>
                  <a:latin typeface="Arial" panose="020B0604020202020204" pitchFamily="34" charset="0"/>
                  <a:cs typeface="Arial" panose="020B0604020202020204" pitchFamily="34" charset="0"/>
                </a:rPr>
                <a:t>Efficiency administration, high tax income</a:t>
              </a:r>
            </a:p>
          </p:txBody>
        </p:sp>
      </p:grpSp>
      <p:grpSp>
        <p:nvGrpSpPr>
          <p:cNvPr id="25" name="Gruppieren 24"/>
          <p:cNvGrpSpPr/>
          <p:nvPr/>
        </p:nvGrpSpPr>
        <p:grpSpPr>
          <a:xfrm>
            <a:off x="2067979" y="5335295"/>
            <a:ext cx="8242384" cy="1009374"/>
            <a:chOff x="1024" y="2397557"/>
            <a:chExt cx="8929249" cy="1093488"/>
          </a:xfrm>
          <a:scene3d>
            <a:camera prst="orthographicFront"/>
            <a:lightRig rig="chilly" dir="t"/>
          </a:scene3d>
        </p:grpSpPr>
        <p:sp>
          <p:nvSpPr>
            <p:cNvPr id="26" name="Abgerundetes Rechteck 25"/>
            <p:cNvSpPr/>
            <p:nvPr/>
          </p:nvSpPr>
          <p:spPr>
            <a:xfrm>
              <a:off x="1024" y="2397557"/>
              <a:ext cx="8929249" cy="1093488"/>
            </a:xfrm>
            <a:prstGeom prst="roundRect">
              <a:avLst>
                <a:gd name="adj" fmla="val 10000"/>
              </a:avLst>
            </a:prstGeom>
            <a:solidFill>
              <a:srgbClr val="008000"/>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Abgerundetes Rechteck 4"/>
            <p:cNvSpPr/>
            <p:nvPr/>
          </p:nvSpPr>
          <p:spPr>
            <a:xfrm>
              <a:off x="33051" y="2429584"/>
              <a:ext cx="8865195" cy="102943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6058" tIns="116058" rIns="116058" bIns="116058" numCol="1" spcCol="1270" anchor="ctr" anchorCtr="0">
              <a:noAutofit/>
            </a:bodyPr>
            <a:lstStyle/>
            <a:p>
              <a:pPr algn="ctr" defTabSz="1354049">
                <a:lnSpc>
                  <a:spcPct val="90000"/>
                </a:lnSpc>
                <a:spcBef>
                  <a:spcPct val="0"/>
                </a:spcBef>
                <a:spcAft>
                  <a:spcPct val="35000"/>
                </a:spcAft>
              </a:pPr>
              <a:r>
                <a:rPr lang="en-GB" sz="3046" u="sng" dirty="0">
                  <a:latin typeface="Arial" panose="020B0604020202020204" pitchFamily="34" charset="0"/>
                  <a:cs typeface="Arial" panose="020B0604020202020204" pitchFamily="34" charset="0"/>
                </a:rPr>
                <a:t>Sustainable and Stable Growth</a:t>
              </a:r>
            </a:p>
            <a:p>
              <a:pPr algn="ctr" defTabSz="1354049">
                <a:lnSpc>
                  <a:spcPct val="90000"/>
                </a:lnSpc>
                <a:spcBef>
                  <a:spcPct val="0"/>
                </a:spcBef>
                <a:spcAft>
                  <a:spcPct val="35000"/>
                </a:spcAft>
              </a:pPr>
              <a:r>
                <a:rPr lang="en-GB" sz="2215" dirty="0">
                  <a:latin typeface="Arial" panose="020B0604020202020204" pitchFamily="34" charset="0"/>
                  <a:cs typeface="Arial" panose="020B0604020202020204" pitchFamily="34" charset="0"/>
                </a:rPr>
                <a:t>high competitiveness and high income</a:t>
              </a:r>
            </a:p>
          </p:txBody>
        </p:sp>
      </p:grpSp>
      <p:sp>
        <p:nvSpPr>
          <p:cNvPr id="28" name="Pfeil nach oben 27"/>
          <p:cNvSpPr/>
          <p:nvPr/>
        </p:nvSpPr>
        <p:spPr>
          <a:xfrm>
            <a:off x="8760296" y="5065499"/>
            <a:ext cx="484632" cy="307769"/>
          </a:xfrm>
          <a:prstGeom prst="upArrow">
            <a:avLst/>
          </a:pr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a:p>
        </p:txBody>
      </p:sp>
      <p:sp>
        <p:nvSpPr>
          <p:cNvPr id="29" name="Pfeil nach oben 28"/>
          <p:cNvSpPr/>
          <p:nvPr/>
        </p:nvSpPr>
        <p:spPr>
          <a:xfrm>
            <a:off x="8760296" y="3942100"/>
            <a:ext cx="484632" cy="307769"/>
          </a:xfrm>
          <a:prstGeom prst="upArrow">
            <a:avLst/>
          </a:pr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a:p>
        </p:txBody>
      </p:sp>
      <p:sp>
        <p:nvSpPr>
          <p:cNvPr id="30" name="Pfeil nach oben 29"/>
          <p:cNvSpPr/>
          <p:nvPr/>
        </p:nvSpPr>
        <p:spPr>
          <a:xfrm>
            <a:off x="5890242" y="3961382"/>
            <a:ext cx="484632" cy="307769"/>
          </a:xfrm>
          <a:prstGeom prst="upArrow">
            <a:avLst/>
          </a:pr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a:p>
        </p:txBody>
      </p:sp>
      <p:sp>
        <p:nvSpPr>
          <p:cNvPr id="31" name="Pfeil nach oben 30"/>
          <p:cNvSpPr/>
          <p:nvPr/>
        </p:nvSpPr>
        <p:spPr>
          <a:xfrm>
            <a:off x="3076643" y="3932049"/>
            <a:ext cx="484632" cy="307769"/>
          </a:xfrm>
          <a:prstGeom prst="upArrow">
            <a:avLst/>
          </a:pr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a:p>
        </p:txBody>
      </p:sp>
      <p:sp>
        <p:nvSpPr>
          <p:cNvPr id="33" name="Pfeil nach oben 32"/>
          <p:cNvSpPr/>
          <p:nvPr/>
        </p:nvSpPr>
        <p:spPr>
          <a:xfrm>
            <a:off x="4525693" y="5101741"/>
            <a:ext cx="484632" cy="307769"/>
          </a:xfrm>
          <a:prstGeom prst="upArrow">
            <a:avLst/>
          </a:pr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a:p>
        </p:txBody>
      </p:sp>
      <p:sp>
        <p:nvSpPr>
          <p:cNvPr id="34" name="Pfeil nach oben 33"/>
          <p:cNvSpPr/>
          <p:nvPr/>
        </p:nvSpPr>
        <p:spPr>
          <a:xfrm>
            <a:off x="3076643" y="2917630"/>
            <a:ext cx="484632" cy="307769"/>
          </a:xfrm>
          <a:prstGeom prst="upArrow">
            <a:avLst/>
          </a:prstGeom>
          <a:solidFill>
            <a:schemeClr val="accent6">
              <a:lumMod val="1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a:p>
        </p:txBody>
      </p:sp>
      <p:sp>
        <p:nvSpPr>
          <p:cNvPr id="35" name="Pfeil nach oben 34"/>
          <p:cNvSpPr/>
          <p:nvPr/>
        </p:nvSpPr>
        <p:spPr>
          <a:xfrm>
            <a:off x="5872644" y="2905343"/>
            <a:ext cx="484632" cy="307769"/>
          </a:xfrm>
          <a:prstGeom prst="upArrow">
            <a:avLst/>
          </a:pr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a:p>
        </p:txBody>
      </p:sp>
      <p:sp>
        <p:nvSpPr>
          <p:cNvPr id="36" name="Pfeil nach oben 35"/>
          <p:cNvSpPr/>
          <p:nvPr/>
        </p:nvSpPr>
        <p:spPr>
          <a:xfrm>
            <a:off x="8703094" y="2894577"/>
            <a:ext cx="484632" cy="307769"/>
          </a:xfrm>
          <a:prstGeom prst="upArrow">
            <a:avLst/>
          </a:pr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a:p>
        </p:txBody>
      </p:sp>
      <p:sp>
        <p:nvSpPr>
          <p:cNvPr id="3" name="Textfeld 2"/>
          <p:cNvSpPr txBox="1"/>
          <p:nvPr/>
        </p:nvSpPr>
        <p:spPr>
          <a:xfrm rot="19754201">
            <a:off x="1722351" y="3281133"/>
            <a:ext cx="8280238" cy="1569660"/>
          </a:xfrm>
          <a:prstGeom prst="rect">
            <a:avLst/>
          </a:prstGeom>
          <a:noFill/>
          <a:ln>
            <a:noFill/>
          </a:ln>
        </p:spPr>
        <p:txBody>
          <a:bodyPr wrap="square" lIns="0" rIns="0" rtlCol="0">
            <a:spAutoFit/>
          </a:bodyPr>
          <a:lstStyle/>
          <a:p>
            <a:r>
              <a:rPr lang="en-GB" sz="9600" b="1" dirty="0" smtClean="0">
                <a:solidFill>
                  <a:srgbClr val="FFFF00"/>
                </a:solidFill>
              </a:rPr>
              <a:t>  </a:t>
            </a:r>
            <a:r>
              <a:rPr lang="en-GB" sz="9600" b="1" dirty="0" smtClean="0">
                <a:solidFill>
                  <a:srgbClr val="FF0000"/>
                </a:solidFill>
              </a:rPr>
              <a:t>Social Europe  </a:t>
            </a:r>
          </a:p>
        </p:txBody>
      </p:sp>
      <p:sp>
        <p:nvSpPr>
          <p:cNvPr id="37" name="Fußzeilenplatzhalter 3"/>
          <p:cNvSpPr>
            <a:spLocks noGrp="1"/>
          </p:cNvSpPr>
          <p:nvPr>
            <p:ph type="ftr" sz="quarter" idx="4294967295"/>
          </p:nvPr>
        </p:nvSpPr>
        <p:spPr>
          <a:xfrm>
            <a:off x="457881" y="6597350"/>
            <a:ext cx="6984000" cy="260649"/>
          </a:xfrm>
          <a:prstGeom prst="rect">
            <a:avLst/>
          </a:prstGeom>
        </p:spPr>
        <p:txBody>
          <a:bodyPr/>
          <a:lstStyle/>
          <a:p>
            <a:r>
              <a:rPr lang="de-DE" sz="1000" dirty="0" smtClean="0"/>
              <a:t>Reiner </a:t>
            </a:r>
            <a:r>
              <a:rPr lang="de-DE" sz="1000" dirty="0"/>
              <a:t>Hoffmann, VB05, Mitglied des Geschäftsführenden Bundesvorstandes, </a:t>
            </a:r>
            <a:r>
              <a:rPr lang="de-DE" sz="1000" dirty="0" smtClean="0"/>
              <a:t>11.04.2014</a:t>
            </a:r>
            <a:endParaRPr lang="de-DE" sz="1000" dirty="0"/>
          </a:p>
        </p:txBody>
      </p:sp>
    </p:spTree>
    <p:extLst>
      <p:ext uri="{BB962C8B-B14F-4D97-AF65-F5344CB8AC3E}">
        <p14:creationId xmlns:p14="http://schemas.microsoft.com/office/powerpoint/2010/main" val="424437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latin typeface="Arial" panose="020B0604020202020204" pitchFamily="34" charset="0"/>
                <a:cs typeface="Arial" panose="020B0604020202020204" pitchFamily="34" charset="0"/>
              </a:rPr>
              <a:t>2.	ETUC Investment Plan:</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	Making Economy of Tomorrow</a:t>
            </a:r>
            <a:br>
              <a:rPr lang="en-GB" dirty="0" smtClean="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t>
            </a:r>
          </a:p>
        </p:txBody>
      </p:sp>
      <p:sp>
        <p:nvSpPr>
          <p:cNvPr id="3" name="Textplatzhalter 2"/>
          <p:cNvSpPr>
            <a:spLocks noGrp="1"/>
          </p:cNvSpPr>
          <p:nvPr>
            <p:ph type="body" idx="1"/>
          </p:nvPr>
        </p:nvSpPr>
        <p:spPr/>
        <p:txBody>
          <a:bodyPr/>
          <a:lstStyle/>
          <a:p>
            <a:endParaRPr lang="en-GB"/>
          </a:p>
        </p:txBody>
      </p:sp>
      <p:sp>
        <p:nvSpPr>
          <p:cNvPr id="4" name="Fußzeilenplatzhalter 3"/>
          <p:cNvSpPr>
            <a:spLocks noGrp="1"/>
          </p:cNvSpPr>
          <p:nvPr>
            <p:ph type="ftr" sz="quarter" idx="4294967295"/>
          </p:nvPr>
        </p:nvSpPr>
        <p:spPr>
          <a:xfrm>
            <a:off x="457881" y="6597350"/>
            <a:ext cx="6984000" cy="260649"/>
          </a:xfrm>
          <a:prstGeom prst="rect">
            <a:avLst/>
          </a:prstGeom>
        </p:spPr>
        <p:txBody>
          <a:bodyPr/>
          <a:lstStyle/>
          <a:p>
            <a:r>
              <a:rPr lang="de-DE" sz="1000" dirty="0" smtClean="0"/>
              <a:t>Reiner </a:t>
            </a:r>
            <a:r>
              <a:rPr lang="de-DE" sz="1000" dirty="0"/>
              <a:t>Hoffmann, VB05, Mitglied des Geschäftsführenden Bundesvorstandes, </a:t>
            </a:r>
            <a:r>
              <a:rPr lang="de-DE" sz="1000" dirty="0" smtClean="0"/>
              <a:t>11.04.2014</a:t>
            </a:r>
            <a:endParaRPr lang="de-DE" sz="1000" dirty="0"/>
          </a:p>
        </p:txBody>
      </p:sp>
    </p:spTree>
    <p:extLst>
      <p:ext uri="{BB962C8B-B14F-4D97-AF65-F5344CB8AC3E}">
        <p14:creationId xmlns:p14="http://schemas.microsoft.com/office/powerpoint/2010/main" val="3036603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240972" y="457699"/>
            <a:ext cx="9414588" cy="938548"/>
          </a:xfrm>
          <a:prstGeom prst="rect">
            <a:avLst/>
          </a:prstGeom>
        </p:spPr>
        <p:txBody>
          <a:bodyPr/>
          <a:lstStyle>
            <a:lvl1pPr algn="l" defTabSz="914400" rtl="0" eaLnBrk="1" latinLnBrk="0" hangingPunct="1">
              <a:lnSpc>
                <a:spcPts val="3800"/>
              </a:lnSpc>
              <a:spcBef>
                <a:spcPct val="0"/>
              </a:spcBef>
              <a:buNone/>
              <a:defRPr sz="3600" b="0" kern="1200">
                <a:solidFill>
                  <a:schemeClr val="bg1"/>
                </a:solidFill>
                <a:latin typeface="+mj-lt"/>
                <a:ea typeface="+mj-ea"/>
                <a:cs typeface="+mj-cs"/>
              </a:defRPr>
            </a:lvl1pPr>
          </a:lstStyle>
          <a:p>
            <a:r>
              <a:rPr lang="en-GB" sz="3323" dirty="0">
                <a:latin typeface="Arial" panose="020B0604020202020204" pitchFamily="34" charset="0"/>
                <a:cs typeface="Arial" panose="020B0604020202020204" pitchFamily="34" charset="0"/>
              </a:rPr>
              <a:t>Challenges for policy</a:t>
            </a:r>
          </a:p>
          <a:p>
            <a:r>
              <a:rPr lang="en-GB" sz="2954" dirty="0" smtClean="0">
                <a:latin typeface="Arial" panose="020B0604020202020204" pitchFamily="34" charset="0"/>
                <a:cs typeface="Arial" panose="020B0604020202020204" pitchFamily="34" charset="0"/>
              </a:rPr>
              <a:t>Making Sustainable Economy of Tomorrow</a:t>
            </a:r>
            <a:endParaRPr lang="en-GB" sz="2954" dirty="0">
              <a:latin typeface="Arial" panose="020B0604020202020204" pitchFamily="34" charset="0"/>
              <a:cs typeface="Arial" panose="020B0604020202020204" pitchFamily="34" charset="0"/>
            </a:endParaRPr>
          </a:p>
        </p:txBody>
      </p:sp>
      <p:graphicFrame>
        <p:nvGraphicFramePr>
          <p:cNvPr id="5" name="Diagramm 4"/>
          <p:cNvGraphicFramePr/>
          <p:nvPr>
            <p:extLst>
              <p:ext uri="{D42A27DB-BD31-4B8C-83A1-F6EECF244321}">
                <p14:modId xmlns:p14="http://schemas.microsoft.com/office/powerpoint/2010/main" val="1450662982"/>
              </p:ext>
            </p:extLst>
          </p:nvPr>
        </p:nvGraphicFramePr>
        <p:xfrm>
          <a:off x="1417603" y="1645405"/>
          <a:ext cx="8519773" cy="4914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ußzeilenplatzhalter 3"/>
          <p:cNvSpPr>
            <a:spLocks noGrp="1"/>
          </p:cNvSpPr>
          <p:nvPr>
            <p:ph type="ftr" sz="quarter" idx="4294967295"/>
          </p:nvPr>
        </p:nvSpPr>
        <p:spPr>
          <a:xfrm>
            <a:off x="457881" y="6597350"/>
            <a:ext cx="6984000" cy="260649"/>
          </a:xfrm>
          <a:prstGeom prst="rect">
            <a:avLst/>
          </a:prstGeom>
        </p:spPr>
        <p:txBody>
          <a:bodyPr/>
          <a:lstStyle/>
          <a:p>
            <a:r>
              <a:rPr lang="de-DE" sz="1000" dirty="0" smtClean="0"/>
              <a:t>Reiner </a:t>
            </a:r>
            <a:r>
              <a:rPr lang="de-DE" sz="1000" dirty="0"/>
              <a:t>Hoffmann, VB05, Mitglied des Geschäftsführenden Bundesvorstandes, </a:t>
            </a:r>
            <a:r>
              <a:rPr lang="de-DE" sz="1000" dirty="0" smtClean="0"/>
              <a:t>11.04.2014</a:t>
            </a:r>
            <a:endParaRPr lang="de-DE" sz="1000" dirty="0"/>
          </a:p>
        </p:txBody>
      </p:sp>
    </p:spTree>
    <p:extLst>
      <p:ext uri="{BB962C8B-B14F-4D97-AF65-F5344CB8AC3E}">
        <p14:creationId xmlns:p14="http://schemas.microsoft.com/office/powerpoint/2010/main" val="422764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3157008" y="1183939"/>
            <a:ext cx="5875026" cy="112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spcBef>
                <a:spcPct val="20000"/>
              </a:spcBef>
              <a:buChar char="•"/>
              <a:defRPr>
                <a:solidFill>
                  <a:schemeClr val="tx1"/>
                </a:solidFill>
                <a:latin typeface="DGB" panose="020B0406020204020204" pitchFamily="34" charset="0"/>
                <a:cs typeface="Times New Roman" panose="02020603050405020304" pitchFamily="18" charset="0"/>
              </a:defRPr>
            </a:lvl1pPr>
            <a:lvl2pPr marL="742950" indent="-285750">
              <a:spcBef>
                <a:spcPct val="20000"/>
              </a:spcBef>
              <a:buChar char="–"/>
              <a:defRPr>
                <a:solidFill>
                  <a:schemeClr val="tx1"/>
                </a:solidFill>
                <a:latin typeface="DGB" panose="020B0406020204020204" pitchFamily="34" charset="0"/>
                <a:cs typeface="Times New Roman" panose="02020603050405020304" pitchFamily="18" charset="0"/>
              </a:defRPr>
            </a:lvl2pPr>
            <a:lvl3pPr marL="1143000" indent="-228600">
              <a:spcBef>
                <a:spcPct val="20000"/>
              </a:spcBef>
              <a:buChar char="•"/>
              <a:defRPr>
                <a:solidFill>
                  <a:schemeClr val="tx1"/>
                </a:solidFill>
                <a:latin typeface="DGB" panose="020B0406020204020204" pitchFamily="34" charset="0"/>
                <a:cs typeface="Times New Roman" panose="02020603050405020304" pitchFamily="18" charset="0"/>
              </a:defRPr>
            </a:lvl3pPr>
            <a:lvl4pPr marL="1600200" indent="-228600">
              <a:spcBef>
                <a:spcPct val="20000"/>
              </a:spcBef>
              <a:buChar char="–"/>
              <a:defRPr>
                <a:solidFill>
                  <a:schemeClr val="tx1"/>
                </a:solidFill>
                <a:latin typeface="DGB" panose="020B0406020204020204" pitchFamily="34" charset="0"/>
                <a:cs typeface="Times New Roman" panose="02020603050405020304" pitchFamily="18" charset="0"/>
              </a:defRPr>
            </a:lvl4pPr>
            <a:lvl5pPr marL="2057400" indent="-228600">
              <a:spcBef>
                <a:spcPct val="20000"/>
              </a:spcBef>
              <a:buChar char="»"/>
              <a:defRPr>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9pPr>
          </a:lstStyle>
          <a:p>
            <a:pPr eaLnBrk="1" hangingPunct="1">
              <a:lnSpc>
                <a:spcPct val="80000"/>
              </a:lnSpc>
              <a:spcBef>
                <a:spcPct val="0"/>
              </a:spcBef>
              <a:buFontTx/>
              <a:buNone/>
            </a:pPr>
            <a:endParaRPr lang="de-DE" sz="3323" dirty="0">
              <a:solidFill>
                <a:schemeClr val="bg1"/>
              </a:solidFill>
              <a:latin typeface="Arial" panose="020B0604020202020204" pitchFamily="34" charset="0"/>
              <a:cs typeface="Arial" panose="020B0604020202020204" pitchFamily="34" charset="0"/>
            </a:endParaRPr>
          </a:p>
          <a:p>
            <a:pPr eaLnBrk="1" hangingPunct="1">
              <a:lnSpc>
                <a:spcPct val="80000"/>
              </a:lnSpc>
              <a:spcBef>
                <a:spcPct val="0"/>
              </a:spcBef>
              <a:buFontTx/>
              <a:buNone/>
            </a:pPr>
            <a:endParaRPr lang="de-DE" sz="3323" dirty="0">
              <a:solidFill>
                <a:schemeClr val="bg1"/>
              </a:solidFill>
              <a:latin typeface="Arial" panose="020B0604020202020204" pitchFamily="34" charset="0"/>
              <a:cs typeface="Arial" panose="020B0604020202020204" pitchFamily="34" charset="0"/>
            </a:endParaRPr>
          </a:p>
          <a:p>
            <a:pPr eaLnBrk="1" hangingPunct="1">
              <a:lnSpc>
                <a:spcPct val="80000"/>
              </a:lnSpc>
              <a:spcBef>
                <a:spcPct val="0"/>
              </a:spcBef>
              <a:buFontTx/>
              <a:buNone/>
            </a:pPr>
            <a:r>
              <a:rPr lang="de-DE" sz="3200" dirty="0">
                <a:solidFill>
                  <a:schemeClr val="bg1"/>
                </a:solidFill>
                <a:latin typeface="Arial" panose="020B0604020202020204" pitchFamily="34" charset="0"/>
                <a:cs typeface="Arial" panose="020B0604020202020204" pitchFamily="34" charset="0"/>
              </a:rPr>
              <a:t>Making </a:t>
            </a:r>
            <a:r>
              <a:rPr lang="de-DE" sz="3200" dirty="0" err="1">
                <a:solidFill>
                  <a:schemeClr val="bg1"/>
                </a:solidFill>
                <a:latin typeface="Arial" panose="020B0604020202020204" pitchFamily="34" charset="0"/>
                <a:cs typeface="Arial" panose="020B0604020202020204" pitchFamily="34" charset="0"/>
              </a:rPr>
              <a:t>economy</a:t>
            </a:r>
            <a:r>
              <a:rPr lang="de-DE" sz="3200" dirty="0">
                <a:solidFill>
                  <a:schemeClr val="bg1"/>
                </a:solidFill>
                <a:latin typeface="Arial" panose="020B0604020202020204" pitchFamily="34" charset="0"/>
                <a:cs typeface="Arial" panose="020B0604020202020204" pitchFamily="34" charset="0"/>
              </a:rPr>
              <a:t> fit </a:t>
            </a:r>
            <a:r>
              <a:rPr lang="de-DE" sz="3200" dirty="0" err="1">
                <a:solidFill>
                  <a:schemeClr val="bg1"/>
                </a:solidFill>
                <a:latin typeface="Arial" panose="020B0604020202020204" pitchFamily="34" charset="0"/>
                <a:cs typeface="Arial" panose="020B0604020202020204" pitchFamily="34" charset="0"/>
              </a:rPr>
              <a:t>for</a:t>
            </a:r>
            <a:r>
              <a:rPr lang="de-DE" sz="3200" dirty="0">
                <a:solidFill>
                  <a:schemeClr val="bg1"/>
                </a:solidFill>
                <a:latin typeface="Arial" panose="020B0604020202020204" pitchFamily="34" charset="0"/>
                <a:cs typeface="Arial" panose="020B0604020202020204" pitchFamily="34" charset="0"/>
              </a:rPr>
              <a:t> </a:t>
            </a:r>
            <a:r>
              <a:rPr lang="de-DE" sz="3200" dirty="0" err="1">
                <a:solidFill>
                  <a:schemeClr val="bg1"/>
                </a:solidFill>
                <a:latin typeface="Arial" panose="020B0604020202020204" pitchFamily="34" charset="0"/>
                <a:cs typeface="Arial" panose="020B0604020202020204" pitchFamily="34" charset="0"/>
              </a:rPr>
              <a:t>the</a:t>
            </a:r>
            <a:r>
              <a:rPr lang="de-DE" sz="3200" dirty="0">
                <a:solidFill>
                  <a:schemeClr val="bg1"/>
                </a:solidFill>
                <a:latin typeface="Arial" panose="020B0604020202020204" pitchFamily="34" charset="0"/>
                <a:cs typeface="Arial" panose="020B0604020202020204" pitchFamily="34" charset="0"/>
              </a:rPr>
              <a:t> </a:t>
            </a:r>
            <a:r>
              <a:rPr lang="de-DE" sz="3200" dirty="0" err="1">
                <a:solidFill>
                  <a:schemeClr val="bg1"/>
                </a:solidFill>
                <a:latin typeface="Arial" panose="020B0604020202020204" pitchFamily="34" charset="0"/>
                <a:cs typeface="Arial" panose="020B0604020202020204" pitchFamily="34" charset="0"/>
              </a:rPr>
              <a:t>competetivness</a:t>
            </a:r>
            <a:r>
              <a:rPr lang="de-DE" sz="3200" dirty="0">
                <a:solidFill>
                  <a:schemeClr val="bg1"/>
                </a:solidFill>
                <a:latin typeface="Arial" panose="020B0604020202020204" pitchFamily="34" charset="0"/>
                <a:cs typeface="Arial" panose="020B0604020202020204" pitchFamily="34" charset="0"/>
              </a:rPr>
              <a:t> </a:t>
            </a:r>
            <a:r>
              <a:rPr lang="de-DE" sz="3200" dirty="0" err="1">
                <a:solidFill>
                  <a:schemeClr val="bg1"/>
                </a:solidFill>
                <a:latin typeface="Arial" panose="020B0604020202020204" pitchFamily="34" charset="0"/>
                <a:cs typeface="Arial" panose="020B0604020202020204" pitchFamily="34" charset="0"/>
              </a:rPr>
              <a:t>of</a:t>
            </a:r>
            <a:r>
              <a:rPr lang="de-DE" sz="3200" dirty="0">
                <a:solidFill>
                  <a:schemeClr val="bg1"/>
                </a:solidFill>
                <a:latin typeface="Arial" panose="020B0604020202020204" pitchFamily="34" charset="0"/>
                <a:cs typeface="Arial" panose="020B0604020202020204" pitchFamily="34" charset="0"/>
              </a:rPr>
              <a:t> </a:t>
            </a:r>
            <a:r>
              <a:rPr lang="de-DE" sz="3200" dirty="0" err="1" smtClean="0">
                <a:solidFill>
                  <a:schemeClr val="bg1"/>
                </a:solidFill>
                <a:latin typeface="Arial" panose="020B0604020202020204" pitchFamily="34" charset="0"/>
                <a:cs typeface="Arial" panose="020B0604020202020204" pitchFamily="34" charset="0"/>
              </a:rPr>
              <a:t>tomorrow</a:t>
            </a:r>
            <a:endParaRPr lang="de-DE" sz="3200" dirty="0" smtClean="0">
              <a:solidFill>
                <a:schemeClr val="bg1"/>
              </a:solidFill>
              <a:latin typeface="Arial" panose="020B0604020202020204" pitchFamily="34" charset="0"/>
              <a:cs typeface="Arial" panose="020B0604020202020204" pitchFamily="34" charset="0"/>
            </a:endParaRPr>
          </a:p>
          <a:p>
            <a:pPr eaLnBrk="1" hangingPunct="1">
              <a:lnSpc>
                <a:spcPct val="80000"/>
              </a:lnSpc>
              <a:spcBef>
                <a:spcPct val="0"/>
              </a:spcBef>
              <a:buFontTx/>
              <a:buNone/>
            </a:pPr>
            <a:endParaRPr lang="de-DE" sz="3200" dirty="0">
              <a:solidFill>
                <a:schemeClr val="bg1"/>
              </a:solidFill>
              <a:latin typeface="Arial" panose="020B0604020202020204" pitchFamily="34" charset="0"/>
              <a:cs typeface="Arial" panose="020B0604020202020204" pitchFamily="34" charset="0"/>
            </a:endParaRPr>
          </a:p>
          <a:p>
            <a:pPr eaLnBrk="1" hangingPunct="1">
              <a:lnSpc>
                <a:spcPct val="80000"/>
              </a:lnSpc>
              <a:spcBef>
                <a:spcPct val="0"/>
              </a:spcBef>
              <a:buFontTx/>
              <a:buNone/>
            </a:pPr>
            <a:r>
              <a:rPr lang="de-DE" sz="3200" dirty="0">
                <a:latin typeface="Arial" panose="020B0604020202020204" pitchFamily="34" charset="0"/>
                <a:cs typeface="Arial" panose="020B0604020202020204" pitchFamily="34" charset="0"/>
              </a:rPr>
              <a:t> </a:t>
            </a:r>
            <a:r>
              <a:rPr lang="de-DE" sz="3323" dirty="0">
                <a:solidFill>
                  <a:schemeClr val="bg1"/>
                </a:solidFill>
                <a:latin typeface="Arial" panose="020B0604020202020204" pitchFamily="34" charset="0"/>
                <a:cs typeface="Arial" panose="020B0604020202020204" pitchFamily="34" charset="0"/>
              </a:rPr>
              <a:t/>
            </a:r>
            <a:br>
              <a:rPr lang="de-DE" sz="3323" dirty="0">
                <a:solidFill>
                  <a:schemeClr val="bg1"/>
                </a:solidFill>
                <a:latin typeface="Arial" panose="020B0604020202020204" pitchFamily="34" charset="0"/>
                <a:cs typeface="Arial" panose="020B0604020202020204" pitchFamily="34" charset="0"/>
              </a:rPr>
            </a:br>
            <a:endParaRPr lang="de-DE" sz="3323" dirty="0">
              <a:solidFill>
                <a:schemeClr val="bg1"/>
              </a:solidFill>
              <a:latin typeface="Arial" panose="020B0604020202020204" pitchFamily="34" charset="0"/>
              <a:cs typeface="Arial" panose="020B0604020202020204" pitchFamily="34" charset="0"/>
            </a:endParaRPr>
          </a:p>
        </p:txBody>
      </p:sp>
      <p:sp>
        <p:nvSpPr>
          <p:cNvPr id="749574" name="AutoShape 6"/>
          <p:cNvSpPr>
            <a:spLocks noChangeArrowheads="1"/>
          </p:cNvSpPr>
          <p:nvPr/>
        </p:nvSpPr>
        <p:spPr bwMode="auto">
          <a:xfrm>
            <a:off x="7657937" y="1389452"/>
            <a:ext cx="2720935" cy="1749668"/>
          </a:xfrm>
          <a:prstGeom prst="leftArrow">
            <a:avLst>
              <a:gd name="adj1" fmla="val 50000"/>
              <a:gd name="adj2" fmla="val 60739"/>
            </a:avLst>
          </a:prstGeom>
          <a:ln>
            <a:headEnd/>
            <a:tailEnd/>
          </a:ln>
          <a:extLst/>
        </p:spPr>
        <p:style>
          <a:lnRef idx="0">
            <a:schemeClr val="accent5"/>
          </a:lnRef>
          <a:fillRef idx="3">
            <a:schemeClr val="accent5"/>
          </a:fillRef>
          <a:effectRef idx="3">
            <a:schemeClr val="accent5"/>
          </a:effectRef>
          <a:fontRef idx="minor">
            <a:schemeClr val="lt1"/>
          </a:fontRef>
        </p:style>
        <p:txBody>
          <a:bodyPr wrap="none" anchor="ctr"/>
          <a:lstStyle>
            <a:lvl1pPr>
              <a:spcBef>
                <a:spcPct val="20000"/>
              </a:spcBef>
              <a:buChar char="•"/>
              <a:defRPr>
                <a:solidFill>
                  <a:schemeClr val="tx1"/>
                </a:solidFill>
                <a:latin typeface="DGB" panose="020B0406020204020204" pitchFamily="34" charset="0"/>
                <a:cs typeface="Times New Roman" panose="02020603050405020304" pitchFamily="18" charset="0"/>
              </a:defRPr>
            </a:lvl1pPr>
            <a:lvl2pPr marL="742950" indent="-285750">
              <a:spcBef>
                <a:spcPct val="20000"/>
              </a:spcBef>
              <a:buChar char="–"/>
              <a:defRPr>
                <a:solidFill>
                  <a:schemeClr val="tx1"/>
                </a:solidFill>
                <a:latin typeface="DGB" panose="020B0406020204020204" pitchFamily="34" charset="0"/>
                <a:cs typeface="Times New Roman" panose="02020603050405020304" pitchFamily="18" charset="0"/>
              </a:defRPr>
            </a:lvl2pPr>
            <a:lvl3pPr marL="1143000" indent="-228600">
              <a:spcBef>
                <a:spcPct val="20000"/>
              </a:spcBef>
              <a:buChar char="•"/>
              <a:defRPr>
                <a:solidFill>
                  <a:schemeClr val="tx1"/>
                </a:solidFill>
                <a:latin typeface="DGB" panose="020B0406020204020204" pitchFamily="34" charset="0"/>
                <a:cs typeface="Times New Roman" panose="02020603050405020304" pitchFamily="18" charset="0"/>
              </a:defRPr>
            </a:lvl3pPr>
            <a:lvl4pPr marL="1600200" indent="-228600">
              <a:spcBef>
                <a:spcPct val="20000"/>
              </a:spcBef>
              <a:buChar char="–"/>
              <a:defRPr>
                <a:solidFill>
                  <a:schemeClr val="tx1"/>
                </a:solidFill>
                <a:latin typeface="DGB" panose="020B0406020204020204" pitchFamily="34" charset="0"/>
                <a:cs typeface="Times New Roman" panose="02020603050405020304" pitchFamily="18" charset="0"/>
              </a:defRPr>
            </a:lvl4pPr>
            <a:lvl5pPr marL="2057400" indent="-228600">
              <a:spcBef>
                <a:spcPct val="20000"/>
              </a:spcBef>
              <a:buChar char="»"/>
              <a:defRPr>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9pPr>
          </a:lstStyle>
          <a:p>
            <a:pPr algn="ctr" eaLnBrk="1" hangingPunct="1">
              <a:spcBef>
                <a:spcPct val="0"/>
              </a:spcBef>
              <a:buFontTx/>
              <a:buNone/>
            </a:pPr>
            <a:r>
              <a:rPr lang="de-DE" dirty="0">
                <a:solidFill>
                  <a:schemeClr val="bg1"/>
                </a:solidFill>
                <a:latin typeface="Arial" panose="020B0604020202020204" pitchFamily="34" charset="0"/>
                <a:cs typeface="Arial" panose="020B0604020202020204" pitchFamily="34" charset="0"/>
              </a:rPr>
              <a:t>EP-Council-EC</a:t>
            </a:r>
          </a:p>
          <a:p>
            <a:pPr algn="ctr" eaLnBrk="1" hangingPunct="1">
              <a:spcBef>
                <a:spcPct val="0"/>
              </a:spcBef>
              <a:buFontTx/>
              <a:buNone/>
            </a:pPr>
            <a:r>
              <a:rPr lang="de-DE" dirty="0" err="1">
                <a:solidFill>
                  <a:schemeClr val="bg1"/>
                </a:solidFill>
                <a:latin typeface="Arial" panose="020B0604020202020204" pitchFamily="34" charset="0"/>
                <a:cs typeface="Arial" panose="020B0604020202020204" pitchFamily="34" charset="0"/>
              </a:rPr>
              <a:t>definie</a:t>
            </a:r>
            <a:r>
              <a:rPr lang="de-DE" dirty="0">
                <a:solidFill>
                  <a:schemeClr val="bg1"/>
                </a:solidFill>
                <a:latin typeface="Arial" panose="020B0604020202020204" pitchFamily="34" charset="0"/>
                <a:cs typeface="Arial" panose="020B0604020202020204" pitchFamily="34" charset="0"/>
              </a:rPr>
              <a:t> </a:t>
            </a:r>
            <a:r>
              <a:rPr lang="de-DE" dirty="0" err="1">
                <a:solidFill>
                  <a:schemeClr val="bg1"/>
                </a:solidFill>
                <a:latin typeface="Arial" panose="020B0604020202020204" pitchFamily="34" charset="0"/>
                <a:cs typeface="Arial" panose="020B0604020202020204" pitchFamily="34" charset="0"/>
              </a:rPr>
              <a:t>short</a:t>
            </a:r>
            <a:r>
              <a:rPr lang="de-DE" dirty="0">
                <a:solidFill>
                  <a:schemeClr val="bg1"/>
                </a:solidFill>
                <a:latin typeface="Arial" panose="020B0604020202020204" pitchFamily="34" charset="0"/>
                <a:cs typeface="Arial" panose="020B0604020202020204" pitchFamily="34" charset="0"/>
              </a:rPr>
              <a:t>- </a:t>
            </a:r>
          </a:p>
          <a:p>
            <a:pPr algn="ctr" eaLnBrk="1" hangingPunct="1">
              <a:spcBef>
                <a:spcPct val="0"/>
              </a:spcBef>
              <a:buFontTx/>
              <a:buNone/>
            </a:pPr>
            <a:r>
              <a:rPr lang="de-DE" dirty="0" err="1">
                <a:solidFill>
                  <a:schemeClr val="bg1"/>
                </a:solidFill>
                <a:latin typeface="Arial" panose="020B0604020202020204" pitchFamily="34" charset="0"/>
                <a:cs typeface="Arial" panose="020B0604020202020204" pitchFamily="34" charset="0"/>
              </a:rPr>
              <a:t>and</a:t>
            </a:r>
            <a:r>
              <a:rPr lang="de-DE" dirty="0">
                <a:solidFill>
                  <a:schemeClr val="bg1"/>
                </a:solidFill>
                <a:latin typeface="Arial" panose="020B0604020202020204" pitchFamily="34" charset="0"/>
                <a:cs typeface="Arial" panose="020B0604020202020204" pitchFamily="34" charset="0"/>
              </a:rPr>
              <a:t> </a:t>
            </a:r>
            <a:r>
              <a:rPr lang="de-DE" dirty="0" err="1">
                <a:solidFill>
                  <a:schemeClr val="bg1"/>
                </a:solidFill>
                <a:latin typeface="Arial" panose="020B0604020202020204" pitchFamily="34" charset="0"/>
                <a:cs typeface="Arial" panose="020B0604020202020204" pitchFamily="34" charset="0"/>
              </a:rPr>
              <a:t>long</a:t>
            </a:r>
            <a:r>
              <a:rPr lang="de-DE" dirty="0">
                <a:solidFill>
                  <a:schemeClr val="bg1"/>
                </a:solidFill>
                <a:latin typeface="Arial" panose="020B0604020202020204" pitchFamily="34" charset="0"/>
                <a:cs typeface="Arial" panose="020B0604020202020204" pitchFamily="34" charset="0"/>
              </a:rPr>
              <a:t>-term </a:t>
            </a:r>
            <a:r>
              <a:rPr lang="de-DE" dirty="0" err="1">
                <a:solidFill>
                  <a:schemeClr val="bg1"/>
                </a:solidFill>
                <a:latin typeface="Arial" panose="020B0604020202020204" pitchFamily="34" charset="0"/>
                <a:cs typeface="Arial" panose="020B0604020202020204" pitchFamily="34" charset="0"/>
              </a:rPr>
              <a:t>goals</a:t>
            </a:r>
            <a:r>
              <a:rPr lang="de-DE" dirty="0">
                <a:solidFill>
                  <a:schemeClr val="bg1"/>
                </a:solidFill>
                <a:latin typeface="Arial" panose="020B0604020202020204" pitchFamily="34" charset="0"/>
                <a:cs typeface="Arial" panose="020B0604020202020204" pitchFamily="34" charset="0"/>
              </a:rPr>
              <a:t> </a:t>
            </a:r>
          </a:p>
        </p:txBody>
      </p:sp>
      <p:grpSp>
        <p:nvGrpSpPr>
          <p:cNvPr id="749575" name="Group 7"/>
          <p:cNvGrpSpPr>
            <a:grpSpLocks/>
          </p:cNvGrpSpPr>
          <p:nvPr/>
        </p:nvGrpSpPr>
        <p:grpSpPr bwMode="auto">
          <a:xfrm>
            <a:off x="4169658" y="1665718"/>
            <a:ext cx="3499338" cy="845527"/>
            <a:chOff x="1889" y="1905"/>
            <a:chExt cx="2388" cy="577"/>
          </a:xfrm>
          <a:solidFill>
            <a:srgbClr val="0000FF"/>
          </a:solidFill>
        </p:grpSpPr>
        <p:sp>
          <p:nvSpPr>
            <p:cNvPr id="10271" name="AutoShape 8"/>
            <p:cNvSpPr>
              <a:spLocks noChangeArrowheads="1"/>
            </p:cNvSpPr>
            <p:nvPr/>
          </p:nvSpPr>
          <p:spPr bwMode="auto">
            <a:xfrm>
              <a:off x="1889" y="1905"/>
              <a:ext cx="2388" cy="185"/>
            </a:xfrm>
            <a:prstGeom prst="triangle">
              <a:avLst>
                <a:gd name="adj" fmla="val 50000"/>
              </a:avLst>
            </a:prstGeom>
            <a:grpFill/>
            <a:ln>
              <a:solidFill>
                <a:srgbClr val="0066FF"/>
              </a:solidFill>
              <a:headEnd/>
              <a:tailEnd/>
            </a:ln>
            <a:extLst/>
          </p:spPr>
          <p:style>
            <a:lnRef idx="0">
              <a:schemeClr val="accent5"/>
            </a:lnRef>
            <a:fillRef idx="3">
              <a:schemeClr val="accent5"/>
            </a:fillRef>
            <a:effectRef idx="3">
              <a:schemeClr val="accent5"/>
            </a:effectRef>
            <a:fontRef idx="minor">
              <a:schemeClr val="lt1"/>
            </a:fontRef>
          </p:style>
          <p:txBody>
            <a:bodyPr wrap="none" anchor="ctr"/>
            <a:lstStyle>
              <a:lvl1pPr>
                <a:spcBef>
                  <a:spcPct val="20000"/>
                </a:spcBef>
                <a:buChar char="•"/>
                <a:defRPr>
                  <a:solidFill>
                    <a:schemeClr val="tx1"/>
                  </a:solidFill>
                  <a:latin typeface="DGB" panose="020B0406020204020204" pitchFamily="34" charset="0"/>
                  <a:cs typeface="Times New Roman" panose="02020603050405020304" pitchFamily="18" charset="0"/>
                </a:defRPr>
              </a:lvl1pPr>
              <a:lvl2pPr marL="742950" indent="-285750">
                <a:spcBef>
                  <a:spcPct val="20000"/>
                </a:spcBef>
                <a:buChar char="–"/>
                <a:defRPr>
                  <a:solidFill>
                    <a:schemeClr val="tx1"/>
                  </a:solidFill>
                  <a:latin typeface="DGB" panose="020B0406020204020204" pitchFamily="34" charset="0"/>
                  <a:cs typeface="Times New Roman" panose="02020603050405020304" pitchFamily="18" charset="0"/>
                </a:defRPr>
              </a:lvl2pPr>
              <a:lvl3pPr marL="1143000" indent="-228600">
                <a:spcBef>
                  <a:spcPct val="20000"/>
                </a:spcBef>
                <a:buChar char="•"/>
                <a:defRPr>
                  <a:solidFill>
                    <a:schemeClr val="tx1"/>
                  </a:solidFill>
                  <a:latin typeface="DGB" panose="020B0406020204020204" pitchFamily="34" charset="0"/>
                  <a:cs typeface="Times New Roman" panose="02020603050405020304" pitchFamily="18" charset="0"/>
                </a:defRPr>
              </a:lvl3pPr>
              <a:lvl4pPr marL="1600200" indent="-228600">
                <a:spcBef>
                  <a:spcPct val="20000"/>
                </a:spcBef>
                <a:buChar char="–"/>
                <a:defRPr>
                  <a:solidFill>
                    <a:schemeClr val="tx1"/>
                  </a:solidFill>
                  <a:latin typeface="DGB" panose="020B0406020204020204" pitchFamily="34" charset="0"/>
                  <a:cs typeface="Times New Roman" panose="02020603050405020304" pitchFamily="18" charset="0"/>
                </a:defRPr>
              </a:lvl4pPr>
              <a:lvl5pPr marL="2057400" indent="-228600">
                <a:spcBef>
                  <a:spcPct val="20000"/>
                </a:spcBef>
                <a:buChar char="»"/>
                <a:defRPr>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9pPr>
            </a:lstStyle>
            <a:p>
              <a:pPr algn="ctr" eaLnBrk="1" hangingPunct="1">
                <a:spcBef>
                  <a:spcPct val="0"/>
                </a:spcBef>
                <a:buFontTx/>
                <a:buNone/>
              </a:pPr>
              <a:endParaRPr lang="en-US" sz="1108" b="1" dirty="0">
                <a:latin typeface="Arial" panose="020B0604020202020204" pitchFamily="34" charset="0"/>
                <a:cs typeface="Arial" panose="020B0604020202020204" pitchFamily="34" charset="0"/>
              </a:endParaRPr>
            </a:p>
          </p:txBody>
        </p:sp>
        <p:sp>
          <p:nvSpPr>
            <p:cNvPr id="10272" name="Text Box 9"/>
            <p:cNvSpPr txBox="1">
              <a:spLocks noChangeArrowheads="1"/>
            </p:cNvSpPr>
            <p:nvPr/>
          </p:nvSpPr>
          <p:spPr bwMode="auto">
            <a:xfrm>
              <a:off x="2136" y="2128"/>
              <a:ext cx="1999" cy="354"/>
            </a:xfrm>
            <a:prstGeom prst="rect">
              <a:avLst/>
            </a:prstGeom>
            <a:grpFill/>
            <a:ln>
              <a:solidFill>
                <a:srgbClr val="0066FF"/>
              </a:solidFill>
              <a:headEnd/>
              <a:tailEnd/>
            </a:ln>
            <a:extLst/>
          </p:spPr>
          <p:style>
            <a:lnRef idx="0">
              <a:schemeClr val="accent5"/>
            </a:lnRef>
            <a:fillRef idx="3">
              <a:schemeClr val="accent5"/>
            </a:fillRef>
            <a:effectRef idx="3">
              <a:schemeClr val="accent5"/>
            </a:effectRef>
            <a:fontRef idx="minor">
              <a:schemeClr val="lt1"/>
            </a:fontRef>
          </p:style>
          <p:txBody>
            <a:bodyPr wrap="none">
              <a:spAutoFit/>
            </a:bodyPr>
            <a:lstStyle>
              <a:lvl1pPr>
                <a:spcBef>
                  <a:spcPct val="20000"/>
                </a:spcBef>
                <a:buChar char="•"/>
                <a:defRPr>
                  <a:solidFill>
                    <a:schemeClr val="tx1"/>
                  </a:solidFill>
                  <a:latin typeface="DGB" panose="020B0406020204020204" pitchFamily="34" charset="0"/>
                  <a:cs typeface="Times New Roman" panose="02020603050405020304" pitchFamily="18" charset="0"/>
                </a:defRPr>
              </a:lvl1pPr>
              <a:lvl2pPr marL="742950" indent="-285750">
                <a:spcBef>
                  <a:spcPct val="20000"/>
                </a:spcBef>
                <a:buChar char="–"/>
                <a:defRPr>
                  <a:solidFill>
                    <a:schemeClr val="tx1"/>
                  </a:solidFill>
                  <a:latin typeface="DGB" panose="020B0406020204020204" pitchFamily="34" charset="0"/>
                  <a:cs typeface="Times New Roman" panose="02020603050405020304" pitchFamily="18" charset="0"/>
                </a:defRPr>
              </a:lvl2pPr>
              <a:lvl3pPr marL="1143000" indent="-228600">
                <a:spcBef>
                  <a:spcPct val="20000"/>
                </a:spcBef>
                <a:buChar char="•"/>
                <a:defRPr>
                  <a:solidFill>
                    <a:schemeClr val="tx1"/>
                  </a:solidFill>
                  <a:latin typeface="DGB" panose="020B0406020204020204" pitchFamily="34" charset="0"/>
                  <a:cs typeface="Times New Roman" panose="02020603050405020304" pitchFamily="18" charset="0"/>
                </a:defRPr>
              </a:lvl3pPr>
              <a:lvl4pPr marL="1600200" indent="-228600">
                <a:spcBef>
                  <a:spcPct val="20000"/>
                </a:spcBef>
                <a:buChar char="–"/>
                <a:defRPr>
                  <a:solidFill>
                    <a:schemeClr val="tx1"/>
                  </a:solidFill>
                  <a:latin typeface="DGB" panose="020B0406020204020204" pitchFamily="34" charset="0"/>
                  <a:cs typeface="Times New Roman" panose="02020603050405020304" pitchFamily="18" charset="0"/>
                </a:defRPr>
              </a:lvl4pPr>
              <a:lvl5pPr marL="2057400" indent="-228600">
                <a:spcBef>
                  <a:spcPct val="20000"/>
                </a:spcBef>
                <a:buChar char="»"/>
                <a:defRPr>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9pPr>
            </a:lstStyle>
            <a:p>
              <a:pPr algn="ctr" eaLnBrk="1" hangingPunct="1">
                <a:spcBef>
                  <a:spcPct val="0"/>
                </a:spcBef>
                <a:buFontTx/>
                <a:buNone/>
              </a:pPr>
              <a:r>
                <a:rPr lang="de-DE" sz="1662" b="1" dirty="0">
                  <a:solidFill>
                    <a:schemeClr val="bg1"/>
                  </a:solidFill>
                  <a:latin typeface="Arial" panose="020B0604020202020204" pitchFamily="34" charset="0"/>
                  <a:cs typeface="Arial" panose="020B0604020202020204" pitchFamily="34" charset="0"/>
                </a:rPr>
                <a:t>European Investment Fund</a:t>
              </a:r>
            </a:p>
            <a:p>
              <a:pPr algn="ctr" eaLnBrk="1" hangingPunct="1">
                <a:spcBef>
                  <a:spcPct val="0"/>
                </a:spcBef>
                <a:buFontTx/>
                <a:buNone/>
              </a:pPr>
              <a:r>
                <a:rPr lang="de-DE" sz="1108" b="1" dirty="0" err="1">
                  <a:solidFill>
                    <a:schemeClr val="bg1"/>
                  </a:solidFill>
                  <a:latin typeface="Arial" panose="020B0604020202020204" pitchFamily="34" charset="0"/>
                  <a:cs typeface="Arial" panose="020B0604020202020204" pitchFamily="34" charset="0"/>
                </a:rPr>
                <a:t>promotes</a:t>
              </a:r>
              <a:r>
                <a:rPr lang="de-DE" sz="1108" b="1" dirty="0">
                  <a:solidFill>
                    <a:schemeClr val="bg1"/>
                  </a:solidFill>
                  <a:latin typeface="Arial" panose="020B0604020202020204" pitchFamily="34" charset="0"/>
                  <a:cs typeface="Arial" panose="020B0604020202020204" pitchFamily="34" charset="0"/>
                </a:rPr>
                <a:t> </a:t>
              </a:r>
              <a:r>
                <a:rPr lang="de-DE" sz="1108" b="1" dirty="0" err="1">
                  <a:solidFill>
                    <a:schemeClr val="bg1"/>
                  </a:solidFill>
                  <a:latin typeface="Arial" panose="020B0604020202020204" pitchFamily="34" charset="0"/>
                  <a:cs typeface="Arial" panose="020B0604020202020204" pitchFamily="34" charset="0"/>
                </a:rPr>
                <a:t>investments</a:t>
              </a:r>
              <a:r>
                <a:rPr lang="de-DE" sz="1108" b="1" dirty="0">
                  <a:solidFill>
                    <a:schemeClr val="bg1"/>
                  </a:solidFill>
                  <a:latin typeface="Arial" panose="020B0604020202020204" pitchFamily="34" charset="0"/>
                  <a:cs typeface="Arial" panose="020B0604020202020204" pitchFamily="34" charset="0"/>
                </a:rPr>
                <a:t> in</a:t>
              </a:r>
            </a:p>
          </p:txBody>
        </p:sp>
      </p:grpSp>
      <p:sp>
        <p:nvSpPr>
          <p:cNvPr id="10263" name="Text Box 11"/>
          <p:cNvSpPr txBox="1">
            <a:spLocks noChangeArrowheads="1"/>
          </p:cNvSpPr>
          <p:nvPr/>
        </p:nvSpPr>
        <p:spPr bwMode="auto">
          <a:xfrm>
            <a:off x="3450098" y="4827733"/>
            <a:ext cx="2300689" cy="771015"/>
          </a:xfrm>
          <a:prstGeom prst="rect">
            <a:avLst/>
          </a:prstGeom>
          <a:solidFill>
            <a:srgbClr val="99CC00"/>
          </a:solidFill>
          <a:ln>
            <a:headEnd/>
            <a:tailEnd/>
          </a:ln>
        </p:spPr>
        <p:style>
          <a:lnRef idx="0">
            <a:schemeClr val="accent5"/>
          </a:lnRef>
          <a:fillRef idx="3">
            <a:schemeClr val="accent5"/>
          </a:fillRef>
          <a:effectRef idx="3">
            <a:schemeClr val="accent5"/>
          </a:effectRef>
          <a:fontRef idx="minor">
            <a:schemeClr val="lt1"/>
          </a:fontRef>
        </p:style>
        <p:txBody>
          <a:bodyPr/>
          <a:lstStyle>
            <a:lvl1pPr>
              <a:spcBef>
                <a:spcPct val="20000"/>
              </a:spcBef>
              <a:buChar char="•"/>
              <a:defRPr>
                <a:solidFill>
                  <a:schemeClr val="tx1"/>
                </a:solidFill>
                <a:latin typeface="DGB" panose="020B0406020204020204" pitchFamily="34" charset="0"/>
                <a:cs typeface="Times New Roman" panose="02020603050405020304" pitchFamily="18" charset="0"/>
              </a:defRPr>
            </a:lvl1pPr>
            <a:lvl2pPr marL="742950" indent="-285750">
              <a:spcBef>
                <a:spcPct val="20000"/>
              </a:spcBef>
              <a:buChar char="–"/>
              <a:defRPr>
                <a:solidFill>
                  <a:schemeClr val="tx1"/>
                </a:solidFill>
                <a:latin typeface="DGB" panose="020B0406020204020204" pitchFamily="34" charset="0"/>
                <a:cs typeface="Times New Roman" panose="02020603050405020304" pitchFamily="18" charset="0"/>
              </a:defRPr>
            </a:lvl2pPr>
            <a:lvl3pPr marL="1143000" indent="-228600">
              <a:spcBef>
                <a:spcPct val="20000"/>
              </a:spcBef>
              <a:buChar char="•"/>
              <a:defRPr>
                <a:solidFill>
                  <a:schemeClr val="tx1"/>
                </a:solidFill>
                <a:latin typeface="DGB" panose="020B0406020204020204" pitchFamily="34" charset="0"/>
                <a:cs typeface="Times New Roman" panose="02020603050405020304" pitchFamily="18" charset="0"/>
              </a:defRPr>
            </a:lvl3pPr>
            <a:lvl4pPr marL="1600200" indent="-228600">
              <a:spcBef>
                <a:spcPct val="20000"/>
              </a:spcBef>
              <a:buChar char="–"/>
              <a:defRPr>
                <a:solidFill>
                  <a:schemeClr val="tx1"/>
                </a:solidFill>
                <a:latin typeface="DGB" panose="020B0406020204020204" pitchFamily="34" charset="0"/>
                <a:cs typeface="Times New Roman" panose="02020603050405020304" pitchFamily="18" charset="0"/>
              </a:defRPr>
            </a:lvl4pPr>
            <a:lvl5pPr marL="2057400" indent="-228600">
              <a:spcBef>
                <a:spcPct val="20000"/>
              </a:spcBef>
              <a:buChar char="»"/>
              <a:defRPr>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9pPr>
          </a:lstStyle>
          <a:p>
            <a:pPr algn="ctr">
              <a:spcBef>
                <a:spcPct val="0"/>
              </a:spcBef>
              <a:buNone/>
            </a:pPr>
            <a:r>
              <a:rPr lang="de-DE" sz="1108" b="1" dirty="0">
                <a:latin typeface="Arial" panose="020B0604020202020204" pitchFamily="34" charset="0"/>
                <a:cs typeface="Arial" panose="020B0604020202020204" pitchFamily="34" charset="0"/>
              </a:rPr>
              <a:t> </a:t>
            </a:r>
            <a:r>
              <a:rPr lang="de-DE" sz="1662" b="1" dirty="0" err="1">
                <a:latin typeface="Arial" panose="020B0604020202020204" pitchFamily="34" charset="0"/>
                <a:cs typeface="Arial" panose="020B0604020202020204" pitchFamily="34" charset="0"/>
              </a:rPr>
              <a:t>Sustainable</a:t>
            </a:r>
            <a:r>
              <a:rPr lang="de-DE" sz="1662" b="1" dirty="0">
                <a:latin typeface="Arial" panose="020B0604020202020204" pitchFamily="34" charset="0"/>
                <a:cs typeface="Arial" panose="020B0604020202020204" pitchFamily="34" charset="0"/>
              </a:rPr>
              <a:t>  </a:t>
            </a:r>
            <a:r>
              <a:rPr lang="en-GB" sz="1662" b="1" dirty="0" smtClean="0">
                <a:latin typeface="Arial" panose="020B0604020202020204" pitchFamily="34" charset="0"/>
                <a:cs typeface="Arial" panose="020B0604020202020204" pitchFamily="34" charset="0"/>
              </a:rPr>
              <a:t>Industrial</a:t>
            </a:r>
            <a:r>
              <a:rPr lang="de-DE" sz="1662" b="1" dirty="0" smtClean="0">
                <a:latin typeface="Arial" panose="020B0604020202020204" pitchFamily="34" charset="0"/>
                <a:cs typeface="Arial" panose="020B0604020202020204" pitchFamily="34" charset="0"/>
              </a:rPr>
              <a:t> </a:t>
            </a:r>
            <a:r>
              <a:rPr lang="de-DE" sz="1662" b="1" dirty="0" err="1" smtClean="0">
                <a:latin typeface="Arial" panose="020B0604020202020204" pitchFamily="34" charset="0"/>
                <a:cs typeface="Arial" panose="020B0604020202020204" pitchFamily="34" charset="0"/>
              </a:rPr>
              <a:t>Modernisation</a:t>
            </a:r>
            <a:endParaRPr lang="de-DE" sz="1108" dirty="0">
              <a:latin typeface="Arial" panose="020B0604020202020204" pitchFamily="34" charset="0"/>
              <a:cs typeface="Arial" panose="020B0604020202020204" pitchFamily="34" charset="0"/>
            </a:endParaRPr>
          </a:p>
          <a:p>
            <a:pPr algn="ctr" eaLnBrk="1" hangingPunct="1">
              <a:spcBef>
                <a:spcPct val="0"/>
              </a:spcBef>
              <a:buFontTx/>
              <a:buNone/>
            </a:pPr>
            <a:endParaRPr lang="de-DE" sz="1108" dirty="0">
              <a:latin typeface="Arial" panose="020B0604020202020204" pitchFamily="34" charset="0"/>
              <a:cs typeface="Arial" panose="020B0604020202020204" pitchFamily="34" charset="0"/>
            </a:endParaRPr>
          </a:p>
        </p:txBody>
      </p:sp>
      <p:sp>
        <p:nvSpPr>
          <p:cNvPr id="10264" name="Text Box 12"/>
          <p:cNvSpPr txBox="1">
            <a:spLocks noChangeArrowheads="1"/>
          </p:cNvSpPr>
          <p:nvPr/>
        </p:nvSpPr>
        <p:spPr bwMode="auto">
          <a:xfrm>
            <a:off x="3450098" y="2955028"/>
            <a:ext cx="2300689" cy="771015"/>
          </a:xfrm>
          <a:prstGeom prst="rect">
            <a:avLst/>
          </a:prstGeom>
          <a:solidFill>
            <a:srgbClr val="00B050"/>
          </a:solidFill>
          <a:ln>
            <a:headEnd/>
            <a:tailEnd/>
          </a:ln>
        </p:spPr>
        <p:style>
          <a:lnRef idx="0">
            <a:schemeClr val="accent5"/>
          </a:lnRef>
          <a:fillRef idx="3">
            <a:schemeClr val="accent5"/>
          </a:fillRef>
          <a:effectRef idx="3">
            <a:schemeClr val="accent5"/>
          </a:effectRef>
          <a:fontRef idx="minor">
            <a:schemeClr val="lt1"/>
          </a:fontRef>
        </p:style>
        <p:txBody>
          <a:bodyPr/>
          <a:lstStyle>
            <a:lvl1pPr>
              <a:spcBef>
                <a:spcPct val="20000"/>
              </a:spcBef>
              <a:buChar char="•"/>
              <a:defRPr>
                <a:solidFill>
                  <a:schemeClr val="tx1"/>
                </a:solidFill>
                <a:latin typeface="DGB" panose="020B0406020204020204" pitchFamily="34" charset="0"/>
                <a:cs typeface="Times New Roman" panose="02020603050405020304" pitchFamily="18" charset="0"/>
              </a:defRPr>
            </a:lvl1pPr>
            <a:lvl2pPr marL="742950" indent="-285750">
              <a:spcBef>
                <a:spcPct val="20000"/>
              </a:spcBef>
              <a:buChar char="–"/>
              <a:defRPr>
                <a:solidFill>
                  <a:schemeClr val="tx1"/>
                </a:solidFill>
                <a:latin typeface="DGB" panose="020B0406020204020204" pitchFamily="34" charset="0"/>
                <a:cs typeface="Times New Roman" panose="02020603050405020304" pitchFamily="18" charset="0"/>
              </a:defRPr>
            </a:lvl2pPr>
            <a:lvl3pPr marL="1143000" indent="-228600">
              <a:spcBef>
                <a:spcPct val="20000"/>
              </a:spcBef>
              <a:buChar char="•"/>
              <a:defRPr>
                <a:solidFill>
                  <a:schemeClr val="tx1"/>
                </a:solidFill>
                <a:latin typeface="DGB" panose="020B0406020204020204" pitchFamily="34" charset="0"/>
                <a:cs typeface="Times New Roman" panose="02020603050405020304" pitchFamily="18" charset="0"/>
              </a:defRPr>
            </a:lvl3pPr>
            <a:lvl4pPr marL="1600200" indent="-228600">
              <a:spcBef>
                <a:spcPct val="20000"/>
              </a:spcBef>
              <a:buChar char="–"/>
              <a:defRPr>
                <a:solidFill>
                  <a:schemeClr val="tx1"/>
                </a:solidFill>
                <a:latin typeface="DGB" panose="020B0406020204020204" pitchFamily="34" charset="0"/>
                <a:cs typeface="Times New Roman" panose="02020603050405020304" pitchFamily="18" charset="0"/>
              </a:defRPr>
            </a:lvl4pPr>
            <a:lvl5pPr marL="2057400" indent="-228600">
              <a:spcBef>
                <a:spcPct val="20000"/>
              </a:spcBef>
              <a:buChar char="»"/>
              <a:defRPr>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9pPr>
          </a:lstStyle>
          <a:p>
            <a:pPr algn="ctr">
              <a:spcBef>
                <a:spcPct val="0"/>
              </a:spcBef>
              <a:buNone/>
            </a:pPr>
            <a:r>
              <a:rPr lang="de-DE" sz="1662" b="1" dirty="0">
                <a:latin typeface="Arial" panose="020B0604020202020204" pitchFamily="34" charset="0"/>
                <a:cs typeface="Arial" panose="020B0604020202020204" pitchFamily="34" charset="0"/>
              </a:rPr>
              <a:t>European </a:t>
            </a:r>
            <a:r>
              <a:rPr lang="de-DE" sz="1662" b="1" dirty="0" err="1">
                <a:latin typeface="Arial" panose="020B0604020202020204" pitchFamily="34" charset="0"/>
                <a:cs typeface="Arial" panose="020B0604020202020204" pitchFamily="34" charset="0"/>
              </a:rPr>
              <a:t>Energy</a:t>
            </a:r>
            <a:r>
              <a:rPr lang="de-DE" sz="1662" b="1" dirty="0">
                <a:latin typeface="Arial" panose="020B0604020202020204" pitchFamily="34" charset="0"/>
                <a:cs typeface="Arial" panose="020B0604020202020204" pitchFamily="34" charset="0"/>
              </a:rPr>
              <a:t> </a:t>
            </a:r>
            <a:r>
              <a:rPr lang="de-DE" sz="1662" b="1" dirty="0" err="1" smtClean="0">
                <a:latin typeface="Arial" panose="020B0604020202020204" pitchFamily="34" charset="0"/>
                <a:cs typeface="Arial" panose="020B0604020202020204" pitchFamily="34" charset="0"/>
              </a:rPr>
              <a:t>Policy</a:t>
            </a:r>
            <a:endParaRPr lang="de-DE" sz="1108" b="1" dirty="0">
              <a:latin typeface="Arial" panose="020B0604020202020204" pitchFamily="34" charset="0"/>
              <a:cs typeface="Arial" panose="020B0604020202020204" pitchFamily="34" charset="0"/>
            </a:endParaRPr>
          </a:p>
        </p:txBody>
      </p:sp>
      <p:sp>
        <p:nvSpPr>
          <p:cNvPr id="10265" name="Text Box 13"/>
          <p:cNvSpPr txBox="1">
            <a:spLocks noChangeArrowheads="1"/>
          </p:cNvSpPr>
          <p:nvPr/>
        </p:nvSpPr>
        <p:spPr bwMode="auto">
          <a:xfrm>
            <a:off x="3442964" y="3731030"/>
            <a:ext cx="2309607" cy="574938"/>
          </a:xfrm>
          <a:prstGeom prst="rect">
            <a:avLst/>
          </a:prstGeom>
          <a:solidFill>
            <a:srgbClr val="002060"/>
          </a:solidFill>
          <a:ln>
            <a:headEnd/>
            <a:tailEnd/>
          </a:ln>
        </p:spPr>
        <p:style>
          <a:lnRef idx="0">
            <a:schemeClr val="accent5"/>
          </a:lnRef>
          <a:fillRef idx="3">
            <a:schemeClr val="accent5"/>
          </a:fillRef>
          <a:effectRef idx="3">
            <a:schemeClr val="accent5"/>
          </a:effectRef>
          <a:fontRef idx="minor">
            <a:schemeClr val="lt1"/>
          </a:fontRef>
        </p:style>
        <p:txBody>
          <a:bodyPr/>
          <a:lstStyle>
            <a:lvl1pPr>
              <a:spcBef>
                <a:spcPct val="20000"/>
              </a:spcBef>
              <a:buChar char="•"/>
              <a:defRPr>
                <a:solidFill>
                  <a:schemeClr val="tx1"/>
                </a:solidFill>
                <a:latin typeface="DGB" panose="020B0406020204020204" pitchFamily="34" charset="0"/>
                <a:cs typeface="Times New Roman" panose="02020603050405020304" pitchFamily="18" charset="0"/>
              </a:defRPr>
            </a:lvl1pPr>
            <a:lvl2pPr marL="742950" indent="-285750">
              <a:spcBef>
                <a:spcPct val="20000"/>
              </a:spcBef>
              <a:buChar char="–"/>
              <a:defRPr>
                <a:solidFill>
                  <a:schemeClr val="tx1"/>
                </a:solidFill>
                <a:latin typeface="DGB" panose="020B0406020204020204" pitchFamily="34" charset="0"/>
                <a:cs typeface="Times New Roman" panose="02020603050405020304" pitchFamily="18" charset="0"/>
              </a:defRPr>
            </a:lvl2pPr>
            <a:lvl3pPr marL="1143000" indent="-228600">
              <a:spcBef>
                <a:spcPct val="20000"/>
              </a:spcBef>
              <a:buChar char="•"/>
              <a:defRPr>
                <a:solidFill>
                  <a:schemeClr val="tx1"/>
                </a:solidFill>
                <a:latin typeface="DGB" panose="020B0406020204020204" pitchFamily="34" charset="0"/>
                <a:cs typeface="Times New Roman" panose="02020603050405020304" pitchFamily="18" charset="0"/>
              </a:defRPr>
            </a:lvl3pPr>
            <a:lvl4pPr marL="1600200" indent="-228600">
              <a:spcBef>
                <a:spcPct val="20000"/>
              </a:spcBef>
              <a:buChar char="–"/>
              <a:defRPr>
                <a:solidFill>
                  <a:schemeClr val="tx1"/>
                </a:solidFill>
                <a:latin typeface="DGB" panose="020B0406020204020204" pitchFamily="34" charset="0"/>
                <a:cs typeface="Times New Roman" panose="02020603050405020304" pitchFamily="18" charset="0"/>
              </a:defRPr>
            </a:lvl4pPr>
            <a:lvl5pPr marL="2057400" indent="-228600">
              <a:spcBef>
                <a:spcPct val="20000"/>
              </a:spcBef>
              <a:buChar char="»"/>
              <a:defRPr>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9pPr>
          </a:lstStyle>
          <a:p>
            <a:pPr algn="ctr">
              <a:spcBef>
                <a:spcPct val="0"/>
              </a:spcBef>
              <a:buNone/>
            </a:pPr>
            <a:r>
              <a:rPr lang="de-DE" sz="1662" b="1" dirty="0">
                <a:solidFill>
                  <a:srgbClr val="FFFFFF"/>
                </a:solidFill>
                <a:latin typeface="Arial" panose="020B0604020202020204" pitchFamily="34" charset="0"/>
                <a:cs typeface="Arial" panose="020B0604020202020204" pitchFamily="34" charset="0"/>
              </a:rPr>
              <a:t>Transport Infrastructure</a:t>
            </a:r>
          </a:p>
        </p:txBody>
      </p:sp>
      <p:sp>
        <p:nvSpPr>
          <p:cNvPr id="10266" name="Text Box 14"/>
          <p:cNvSpPr txBox="1">
            <a:spLocks noChangeArrowheads="1"/>
          </p:cNvSpPr>
          <p:nvPr/>
        </p:nvSpPr>
        <p:spPr bwMode="auto">
          <a:xfrm>
            <a:off x="3451883" y="4315937"/>
            <a:ext cx="2300689" cy="506810"/>
          </a:xfrm>
          <a:prstGeom prst="rect">
            <a:avLst/>
          </a:prstGeom>
          <a:solidFill>
            <a:srgbClr val="FFC000"/>
          </a:solidFill>
          <a:ln>
            <a:headEnd/>
            <a:tailEnd/>
          </a:ln>
        </p:spPr>
        <p:style>
          <a:lnRef idx="0">
            <a:schemeClr val="accent5"/>
          </a:lnRef>
          <a:fillRef idx="3">
            <a:schemeClr val="accent5"/>
          </a:fillRef>
          <a:effectRef idx="3">
            <a:schemeClr val="accent5"/>
          </a:effectRef>
          <a:fontRef idx="minor">
            <a:schemeClr val="lt1"/>
          </a:fontRef>
        </p:style>
        <p:txBody>
          <a:bodyPr/>
          <a:lstStyle>
            <a:lvl1pPr>
              <a:spcBef>
                <a:spcPct val="20000"/>
              </a:spcBef>
              <a:buChar char="•"/>
              <a:defRPr>
                <a:solidFill>
                  <a:schemeClr val="tx1"/>
                </a:solidFill>
                <a:latin typeface="DGB" panose="020B0406020204020204" pitchFamily="34" charset="0"/>
                <a:cs typeface="Times New Roman" panose="02020603050405020304" pitchFamily="18" charset="0"/>
              </a:defRPr>
            </a:lvl1pPr>
            <a:lvl2pPr marL="742950" indent="-285750">
              <a:spcBef>
                <a:spcPct val="20000"/>
              </a:spcBef>
              <a:buChar char="–"/>
              <a:defRPr>
                <a:solidFill>
                  <a:schemeClr val="tx1"/>
                </a:solidFill>
                <a:latin typeface="DGB" panose="020B0406020204020204" pitchFamily="34" charset="0"/>
                <a:cs typeface="Times New Roman" panose="02020603050405020304" pitchFamily="18" charset="0"/>
              </a:defRPr>
            </a:lvl2pPr>
            <a:lvl3pPr marL="1143000" indent="-228600">
              <a:spcBef>
                <a:spcPct val="20000"/>
              </a:spcBef>
              <a:buChar char="•"/>
              <a:defRPr>
                <a:solidFill>
                  <a:schemeClr val="tx1"/>
                </a:solidFill>
                <a:latin typeface="DGB" panose="020B0406020204020204" pitchFamily="34" charset="0"/>
                <a:cs typeface="Times New Roman" panose="02020603050405020304" pitchFamily="18" charset="0"/>
              </a:defRPr>
            </a:lvl3pPr>
            <a:lvl4pPr marL="1600200" indent="-228600">
              <a:spcBef>
                <a:spcPct val="20000"/>
              </a:spcBef>
              <a:buChar char="–"/>
              <a:defRPr>
                <a:solidFill>
                  <a:schemeClr val="tx1"/>
                </a:solidFill>
                <a:latin typeface="DGB" panose="020B0406020204020204" pitchFamily="34" charset="0"/>
                <a:cs typeface="Times New Roman" panose="02020603050405020304" pitchFamily="18" charset="0"/>
              </a:defRPr>
            </a:lvl4pPr>
            <a:lvl5pPr marL="2057400" indent="-228600">
              <a:spcBef>
                <a:spcPct val="20000"/>
              </a:spcBef>
              <a:buChar char="»"/>
              <a:defRPr>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9pPr>
          </a:lstStyle>
          <a:p>
            <a:pPr algn="ctr">
              <a:spcBef>
                <a:spcPct val="0"/>
              </a:spcBef>
              <a:buNone/>
            </a:pPr>
            <a:r>
              <a:rPr lang="de-DE" sz="1662" b="1" dirty="0">
                <a:latin typeface="Arial" panose="020B0604020202020204" pitchFamily="34" charset="0"/>
                <a:cs typeface="Arial" panose="020B0604020202020204" pitchFamily="34" charset="0"/>
              </a:rPr>
              <a:t>Broadband Networks</a:t>
            </a:r>
          </a:p>
        </p:txBody>
      </p:sp>
      <p:sp>
        <p:nvSpPr>
          <p:cNvPr id="10267" name="Text Box 15"/>
          <p:cNvSpPr txBox="1">
            <a:spLocks noChangeArrowheads="1"/>
          </p:cNvSpPr>
          <p:nvPr/>
        </p:nvSpPr>
        <p:spPr bwMode="auto">
          <a:xfrm>
            <a:off x="6093217" y="2956692"/>
            <a:ext cx="2300689" cy="824189"/>
          </a:xfrm>
          <a:prstGeom prst="rect">
            <a:avLst/>
          </a:prstGeom>
          <a:solidFill>
            <a:srgbClr val="CC0000"/>
          </a:solidFill>
          <a:ln>
            <a:headEnd/>
            <a:tailEnd/>
          </a:ln>
        </p:spPr>
        <p:style>
          <a:lnRef idx="0">
            <a:schemeClr val="accent5"/>
          </a:lnRef>
          <a:fillRef idx="3">
            <a:schemeClr val="accent5"/>
          </a:fillRef>
          <a:effectRef idx="3">
            <a:schemeClr val="accent5"/>
          </a:effectRef>
          <a:fontRef idx="minor">
            <a:schemeClr val="lt1"/>
          </a:fontRef>
        </p:style>
        <p:txBody>
          <a:bodyPr/>
          <a:lstStyle>
            <a:lvl1pPr>
              <a:spcBef>
                <a:spcPct val="20000"/>
              </a:spcBef>
              <a:buChar char="•"/>
              <a:defRPr>
                <a:solidFill>
                  <a:schemeClr val="tx1"/>
                </a:solidFill>
                <a:latin typeface="DGB" panose="020B0406020204020204" pitchFamily="34" charset="0"/>
                <a:cs typeface="Times New Roman" panose="02020603050405020304" pitchFamily="18" charset="0"/>
              </a:defRPr>
            </a:lvl1pPr>
            <a:lvl2pPr marL="742950" indent="-285750">
              <a:spcBef>
                <a:spcPct val="20000"/>
              </a:spcBef>
              <a:buChar char="–"/>
              <a:defRPr>
                <a:solidFill>
                  <a:schemeClr val="tx1"/>
                </a:solidFill>
                <a:latin typeface="DGB" panose="020B0406020204020204" pitchFamily="34" charset="0"/>
                <a:cs typeface="Times New Roman" panose="02020603050405020304" pitchFamily="18" charset="0"/>
              </a:defRPr>
            </a:lvl2pPr>
            <a:lvl3pPr marL="1143000" indent="-228600">
              <a:spcBef>
                <a:spcPct val="20000"/>
              </a:spcBef>
              <a:buChar char="•"/>
              <a:defRPr>
                <a:solidFill>
                  <a:schemeClr val="tx1"/>
                </a:solidFill>
                <a:latin typeface="DGB" panose="020B0406020204020204" pitchFamily="34" charset="0"/>
                <a:cs typeface="Times New Roman" panose="02020603050405020304" pitchFamily="18" charset="0"/>
              </a:defRPr>
            </a:lvl3pPr>
            <a:lvl4pPr marL="1600200" indent="-228600">
              <a:spcBef>
                <a:spcPct val="20000"/>
              </a:spcBef>
              <a:buChar char="–"/>
              <a:defRPr>
                <a:solidFill>
                  <a:schemeClr val="tx1"/>
                </a:solidFill>
                <a:latin typeface="DGB" panose="020B0406020204020204" pitchFamily="34" charset="0"/>
                <a:cs typeface="Times New Roman" panose="02020603050405020304" pitchFamily="18" charset="0"/>
              </a:defRPr>
            </a:lvl4pPr>
            <a:lvl5pPr marL="2057400" indent="-228600">
              <a:spcBef>
                <a:spcPct val="20000"/>
              </a:spcBef>
              <a:buChar char="»"/>
              <a:defRPr>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9pPr>
          </a:lstStyle>
          <a:p>
            <a:pPr algn="ctr">
              <a:spcBef>
                <a:spcPct val="0"/>
              </a:spcBef>
              <a:buNone/>
            </a:pPr>
            <a:r>
              <a:rPr lang="de-DE" sz="1662" b="1" dirty="0">
                <a:solidFill>
                  <a:srgbClr val="FFFFFF"/>
                </a:solidFill>
                <a:latin typeface="Arial" panose="020B0604020202020204" pitchFamily="34" charset="0"/>
                <a:cs typeface="Arial" panose="020B0604020202020204" pitchFamily="34" charset="0"/>
              </a:rPr>
              <a:t>Public &amp; Private Services </a:t>
            </a:r>
          </a:p>
        </p:txBody>
      </p:sp>
      <p:sp>
        <p:nvSpPr>
          <p:cNvPr id="10268" name="Text Box 16"/>
          <p:cNvSpPr txBox="1">
            <a:spLocks noChangeArrowheads="1"/>
          </p:cNvSpPr>
          <p:nvPr/>
        </p:nvSpPr>
        <p:spPr bwMode="auto">
          <a:xfrm>
            <a:off x="6093217" y="3789189"/>
            <a:ext cx="2300689" cy="684608"/>
          </a:xfrm>
          <a:prstGeom prst="rect">
            <a:avLst/>
          </a:prstGeom>
          <a:solidFill>
            <a:srgbClr val="990099"/>
          </a:solidFill>
          <a:ln>
            <a:headEnd/>
            <a:tailEnd/>
          </a:ln>
        </p:spPr>
        <p:style>
          <a:lnRef idx="0">
            <a:schemeClr val="accent5"/>
          </a:lnRef>
          <a:fillRef idx="3">
            <a:schemeClr val="accent5"/>
          </a:fillRef>
          <a:effectRef idx="3">
            <a:schemeClr val="accent5"/>
          </a:effectRef>
          <a:fontRef idx="minor">
            <a:schemeClr val="lt1"/>
          </a:fontRef>
        </p:style>
        <p:txBody>
          <a:bodyPr/>
          <a:lstStyle>
            <a:lvl1pPr>
              <a:spcBef>
                <a:spcPct val="20000"/>
              </a:spcBef>
              <a:buChar char="•"/>
              <a:defRPr>
                <a:solidFill>
                  <a:schemeClr val="tx1"/>
                </a:solidFill>
                <a:latin typeface="DGB" panose="020B0406020204020204" pitchFamily="34" charset="0"/>
                <a:cs typeface="Times New Roman" panose="02020603050405020304" pitchFamily="18" charset="0"/>
              </a:defRPr>
            </a:lvl1pPr>
            <a:lvl2pPr marL="742950" indent="-285750">
              <a:spcBef>
                <a:spcPct val="20000"/>
              </a:spcBef>
              <a:buChar char="–"/>
              <a:defRPr>
                <a:solidFill>
                  <a:schemeClr val="tx1"/>
                </a:solidFill>
                <a:latin typeface="DGB" panose="020B0406020204020204" pitchFamily="34" charset="0"/>
                <a:cs typeface="Times New Roman" panose="02020603050405020304" pitchFamily="18" charset="0"/>
              </a:defRPr>
            </a:lvl2pPr>
            <a:lvl3pPr marL="1143000" indent="-228600">
              <a:spcBef>
                <a:spcPct val="20000"/>
              </a:spcBef>
              <a:buChar char="•"/>
              <a:defRPr>
                <a:solidFill>
                  <a:schemeClr val="tx1"/>
                </a:solidFill>
                <a:latin typeface="DGB" panose="020B0406020204020204" pitchFamily="34" charset="0"/>
                <a:cs typeface="Times New Roman" panose="02020603050405020304" pitchFamily="18" charset="0"/>
              </a:defRPr>
            </a:lvl3pPr>
            <a:lvl4pPr marL="1600200" indent="-228600">
              <a:spcBef>
                <a:spcPct val="20000"/>
              </a:spcBef>
              <a:buChar char="–"/>
              <a:defRPr>
                <a:solidFill>
                  <a:schemeClr val="tx1"/>
                </a:solidFill>
                <a:latin typeface="DGB" panose="020B0406020204020204" pitchFamily="34" charset="0"/>
                <a:cs typeface="Times New Roman" panose="02020603050405020304" pitchFamily="18" charset="0"/>
              </a:defRPr>
            </a:lvl4pPr>
            <a:lvl5pPr marL="2057400" indent="-228600">
              <a:spcBef>
                <a:spcPct val="20000"/>
              </a:spcBef>
              <a:buChar char="»"/>
              <a:defRPr>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9pPr>
          </a:lstStyle>
          <a:p>
            <a:pPr algn="ctr">
              <a:spcBef>
                <a:spcPct val="0"/>
              </a:spcBef>
              <a:buNone/>
            </a:pPr>
            <a:r>
              <a:rPr lang="de-DE" sz="1662" b="1" dirty="0">
                <a:solidFill>
                  <a:srgbClr val="FFFFFF"/>
                </a:solidFill>
                <a:latin typeface="Arial" panose="020B0604020202020204" pitchFamily="34" charset="0"/>
                <a:cs typeface="Arial" panose="020B0604020202020204" pitchFamily="34" charset="0"/>
              </a:rPr>
              <a:t>Education &amp; Training</a:t>
            </a:r>
          </a:p>
          <a:p>
            <a:pPr algn="ctr">
              <a:spcBef>
                <a:spcPct val="0"/>
              </a:spcBef>
              <a:buNone/>
            </a:pPr>
            <a:endParaRPr lang="de-DE" sz="1108" b="1" dirty="0">
              <a:solidFill>
                <a:srgbClr val="FFFFFF"/>
              </a:solidFill>
              <a:latin typeface="Arial" panose="020B0604020202020204" pitchFamily="34" charset="0"/>
              <a:cs typeface="Arial" panose="020B0604020202020204" pitchFamily="34" charset="0"/>
            </a:endParaRPr>
          </a:p>
          <a:p>
            <a:pPr algn="ctr" eaLnBrk="1" hangingPunct="1">
              <a:spcBef>
                <a:spcPct val="0"/>
              </a:spcBef>
              <a:buFontTx/>
              <a:buNone/>
            </a:pPr>
            <a:endParaRPr lang="de-DE" sz="1292" b="1" dirty="0">
              <a:solidFill>
                <a:schemeClr val="bg1"/>
              </a:solidFill>
              <a:latin typeface="Arial" panose="020B0604020202020204" pitchFamily="34" charset="0"/>
              <a:cs typeface="Arial" panose="020B0604020202020204" pitchFamily="34" charset="0"/>
            </a:endParaRPr>
          </a:p>
        </p:txBody>
      </p:sp>
      <p:sp>
        <p:nvSpPr>
          <p:cNvPr id="10269" name="Text Box 17"/>
          <p:cNvSpPr txBox="1">
            <a:spLocks noChangeArrowheads="1"/>
          </p:cNvSpPr>
          <p:nvPr/>
        </p:nvSpPr>
        <p:spPr bwMode="auto">
          <a:xfrm>
            <a:off x="6091433" y="4473797"/>
            <a:ext cx="2300689" cy="581585"/>
          </a:xfrm>
          <a:prstGeom prst="rect">
            <a:avLst/>
          </a:prstGeom>
          <a:solidFill>
            <a:schemeClr val="accent6">
              <a:lumMod val="10000"/>
            </a:schemeClr>
          </a:solidFill>
          <a:ln>
            <a:headEnd/>
            <a:tailEnd/>
          </a:ln>
        </p:spPr>
        <p:style>
          <a:lnRef idx="0">
            <a:schemeClr val="accent5"/>
          </a:lnRef>
          <a:fillRef idx="3">
            <a:schemeClr val="accent5"/>
          </a:fillRef>
          <a:effectRef idx="3">
            <a:schemeClr val="accent5"/>
          </a:effectRef>
          <a:fontRef idx="minor">
            <a:schemeClr val="lt1"/>
          </a:fontRef>
        </p:style>
        <p:txBody>
          <a:bodyPr/>
          <a:lstStyle>
            <a:lvl1pPr>
              <a:spcBef>
                <a:spcPct val="20000"/>
              </a:spcBef>
              <a:buChar char="•"/>
              <a:defRPr>
                <a:solidFill>
                  <a:schemeClr val="tx1"/>
                </a:solidFill>
                <a:latin typeface="DGB" panose="020B0406020204020204" pitchFamily="34" charset="0"/>
                <a:cs typeface="Times New Roman" panose="02020603050405020304" pitchFamily="18" charset="0"/>
              </a:defRPr>
            </a:lvl1pPr>
            <a:lvl2pPr marL="742950" indent="-285750">
              <a:spcBef>
                <a:spcPct val="20000"/>
              </a:spcBef>
              <a:buChar char="–"/>
              <a:defRPr>
                <a:solidFill>
                  <a:schemeClr val="tx1"/>
                </a:solidFill>
                <a:latin typeface="DGB" panose="020B0406020204020204" pitchFamily="34" charset="0"/>
                <a:cs typeface="Times New Roman" panose="02020603050405020304" pitchFamily="18" charset="0"/>
              </a:defRPr>
            </a:lvl2pPr>
            <a:lvl3pPr marL="1143000" indent="-228600">
              <a:spcBef>
                <a:spcPct val="20000"/>
              </a:spcBef>
              <a:buChar char="•"/>
              <a:defRPr>
                <a:solidFill>
                  <a:schemeClr val="tx1"/>
                </a:solidFill>
                <a:latin typeface="DGB" panose="020B0406020204020204" pitchFamily="34" charset="0"/>
                <a:cs typeface="Times New Roman" panose="02020603050405020304" pitchFamily="18" charset="0"/>
              </a:defRPr>
            </a:lvl3pPr>
            <a:lvl4pPr marL="1600200" indent="-228600">
              <a:spcBef>
                <a:spcPct val="20000"/>
              </a:spcBef>
              <a:buChar char="–"/>
              <a:defRPr>
                <a:solidFill>
                  <a:schemeClr val="tx1"/>
                </a:solidFill>
                <a:latin typeface="DGB" panose="020B0406020204020204" pitchFamily="34" charset="0"/>
                <a:cs typeface="Times New Roman" panose="02020603050405020304" pitchFamily="18" charset="0"/>
              </a:defRPr>
            </a:lvl4pPr>
            <a:lvl5pPr marL="2057400" indent="-228600">
              <a:spcBef>
                <a:spcPct val="20000"/>
              </a:spcBef>
              <a:buChar char="»"/>
              <a:defRPr>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9pPr>
          </a:lstStyle>
          <a:p>
            <a:pPr algn="ctr">
              <a:spcBef>
                <a:spcPct val="0"/>
              </a:spcBef>
              <a:buNone/>
            </a:pPr>
            <a:r>
              <a:rPr lang="de-DE" sz="1600" b="1" dirty="0" err="1">
                <a:solidFill>
                  <a:srgbClr val="FFFFFF"/>
                </a:solidFill>
                <a:latin typeface="Arial" panose="020B0604020202020204" pitchFamily="34" charset="0"/>
                <a:cs typeface="Arial" panose="020B0604020202020204" pitchFamily="34" charset="0"/>
              </a:rPr>
              <a:t>Demographic</a:t>
            </a:r>
            <a:r>
              <a:rPr lang="de-DE" sz="1600" b="1" dirty="0">
                <a:solidFill>
                  <a:srgbClr val="FFFFFF"/>
                </a:solidFill>
                <a:latin typeface="Arial" panose="020B0604020202020204" pitchFamily="34" charset="0"/>
                <a:cs typeface="Arial" panose="020B0604020202020204" pitchFamily="34" charset="0"/>
              </a:rPr>
              <a:t> Transition</a:t>
            </a:r>
            <a:r>
              <a:rPr lang="de-DE" sz="1108" b="1" dirty="0">
                <a:solidFill>
                  <a:srgbClr val="FFFFFF"/>
                </a:solidFill>
                <a:latin typeface="Arial" panose="020B0604020202020204" pitchFamily="34" charset="0"/>
                <a:cs typeface="Arial" panose="020B0604020202020204" pitchFamily="34" charset="0"/>
              </a:rPr>
              <a:t>  </a:t>
            </a:r>
          </a:p>
        </p:txBody>
      </p:sp>
      <p:sp>
        <p:nvSpPr>
          <p:cNvPr id="10270" name="Text Box 18"/>
          <p:cNvSpPr txBox="1">
            <a:spLocks noChangeArrowheads="1"/>
          </p:cNvSpPr>
          <p:nvPr/>
        </p:nvSpPr>
        <p:spPr bwMode="auto">
          <a:xfrm>
            <a:off x="6089647" y="5055381"/>
            <a:ext cx="2302472" cy="543366"/>
          </a:xfrm>
          <a:prstGeom prst="rect">
            <a:avLst/>
          </a:prstGeom>
          <a:solidFill>
            <a:srgbClr val="00B0F0"/>
          </a:solidFill>
          <a:ln>
            <a:headEnd/>
            <a:tailEnd/>
          </a:ln>
        </p:spPr>
        <p:style>
          <a:lnRef idx="0">
            <a:schemeClr val="accent5"/>
          </a:lnRef>
          <a:fillRef idx="3">
            <a:schemeClr val="accent5"/>
          </a:fillRef>
          <a:effectRef idx="3">
            <a:schemeClr val="accent5"/>
          </a:effectRef>
          <a:fontRef idx="minor">
            <a:schemeClr val="lt1"/>
          </a:fontRef>
        </p:style>
        <p:txBody>
          <a:bodyPr/>
          <a:lstStyle>
            <a:lvl1pPr>
              <a:spcBef>
                <a:spcPct val="20000"/>
              </a:spcBef>
              <a:buChar char="•"/>
              <a:defRPr>
                <a:solidFill>
                  <a:schemeClr val="tx1"/>
                </a:solidFill>
                <a:latin typeface="DGB" panose="020B0406020204020204" pitchFamily="34" charset="0"/>
                <a:cs typeface="Times New Roman" panose="02020603050405020304" pitchFamily="18" charset="0"/>
              </a:defRPr>
            </a:lvl1pPr>
            <a:lvl2pPr marL="742950" indent="-285750">
              <a:spcBef>
                <a:spcPct val="20000"/>
              </a:spcBef>
              <a:buChar char="–"/>
              <a:defRPr>
                <a:solidFill>
                  <a:schemeClr val="tx1"/>
                </a:solidFill>
                <a:latin typeface="DGB" panose="020B0406020204020204" pitchFamily="34" charset="0"/>
                <a:cs typeface="Times New Roman" panose="02020603050405020304" pitchFamily="18" charset="0"/>
              </a:defRPr>
            </a:lvl2pPr>
            <a:lvl3pPr marL="1143000" indent="-228600">
              <a:spcBef>
                <a:spcPct val="20000"/>
              </a:spcBef>
              <a:buChar char="•"/>
              <a:defRPr>
                <a:solidFill>
                  <a:schemeClr val="tx1"/>
                </a:solidFill>
                <a:latin typeface="DGB" panose="020B0406020204020204" pitchFamily="34" charset="0"/>
                <a:cs typeface="Times New Roman" panose="02020603050405020304" pitchFamily="18" charset="0"/>
              </a:defRPr>
            </a:lvl3pPr>
            <a:lvl4pPr marL="1600200" indent="-228600">
              <a:spcBef>
                <a:spcPct val="20000"/>
              </a:spcBef>
              <a:buChar char="–"/>
              <a:defRPr>
                <a:solidFill>
                  <a:schemeClr val="tx1"/>
                </a:solidFill>
                <a:latin typeface="DGB" panose="020B0406020204020204" pitchFamily="34" charset="0"/>
                <a:cs typeface="Times New Roman" panose="02020603050405020304" pitchFamily="18" charset="0"/>
              </a:defRPr>
            </a:lvl4pPr>
            <a:lvl5pPr marL="2057400" indent="-228600">
              <a:spcBef>
                <a:spcPct val="20000"/>
              </a:spcBef>
              <a:buChar char="»"/>
              <a:defRPr>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9pPr>
          </a:lstStyle>
          <a:p>
            <a:pPr algn="ctr">
              <a:spcBef>
                <a:spcPct val="0"/>
              </a:spcBef>
              <a:buNone/>
            </a:pPr>
            <a:r>
              <a:rPr lang="de-DE" sz="1600" b="1" dirty="0" err="1" smtClean="0">
                <a:latin typeface="Arial" panose="020B0604020202020204" pitchFamily="34" charset="0"/>
                <a:cs typeface="Arial" panose="020B0604020202020204" pitchFamily="34" charset="0"/>
              </a:rPr>
              <a:t>Social</a:t>
            </a:r>
            <a:r>
              <a:rPr lang="de-DE" sz="1600" b="1" dirty="0" smtClean="0">
                <a:latin typeface="Arial" panose="020B0604020202020204" pitchFamily="34" charset="0"/>
                <a:cs typeface="Arial" panose="020B0604020202020204" pitchFamily="34" charset="0"/>
              </a:rPr>
              <a:t> </a:t>
            </a:r>
            <a:r>
              <a:rPr lang="de-DE" sz="1600" b="1" dirty="0" err="1">
                <a:latin typeface="Arial" panose="020B0604020202020204" pitchFamily="34" charset="0"/>
                <a:cs typeface="Arial" panose="020B0604020202020204" pitchFamily="34" charset="0"/>
              </a:rPr>
              <a:t>Housing</a:t>
            </a:r>
            <a:endParaRPr lang="de-DE" sz="1600" b="1" dirty="0">
              <a:latin typeface="Arial" panose="020B0604020202020204" pitchFamily="34" charset="0"/>
              <a:cs typeface="Arial" panose="020B0604020202020204" pitchFamily="34" charset="0"/>
            </a:endParaRPr>
          </a:p>
        </p:txBody>
      </p:sp>
      <p:sp>
        <p:nvSpPr>
          <p:cNvPr id="749589" name="AutoShape 21"/>
          <p:cNvSpPr>
            <a:spLocks/>
          </p:cNvSpPr>
          <p:nvPr/>
        </p:nvSpPr>
        <p:spPr bwMode="auto">
          <a:xfrm rot="-5400000">
            <a:off x="5767007" y="323143"/>
            <a:ext cx="304640" cy="4949158"/>
          </a:xfrm>
          <a:prstGeom prst="rightBrace">
            <a:avLst>
              <a:gd name="adj1" fmla="val 101821"/>
              <a:gd name="adj2" fmla="val 50000"/>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a:solidFill>
                  <a:schemeClr val="tx1"/>
                </a:solidFill>
                <a:latin typeface="DGB" panose="020B0406020204020204" pitchFamily="34" charset="0"/>
                <a:cs typeface="Times New Roman" panose="02020603050405020304" pitchFamily="18" charset="0"/>
              </a:defRPr>
            </a:lvl1pPr>
            <a:lvl2pPr marL="742950" indent="-285750">
              <a:spcBef>
                <a:spcPct val="20000"/>
              </a:spcBef>
              <a:buChar char="–"/>
              <a:defRPr>
                <a:solidFill>
                  <a:schemeClr val="tx1"/>
                </a:solidFill>
                <a:latin typeface="DGB" panose="020B0406020204020204" pitchFamily="34" charset="0"/>
                <a:cs typeface="Times New Roman" panose="02020603050405020304" pitchFamily="18" charset="0"/>
              </a:defRPr>
            </a:lvl2pPr>
            <a:lvl3pPr marL="1143000" indent="-228600">
              <a:spcBef>
                <a:spcPct val="20000"/>
              </a:spcBef>
              <a:buChar char="•"/>
              <a:defRPr>
                <a:solidFill>
                  <a:schemeClr val="tx1"/>
                </a:solidFill>
                <a:latin typeface="DGB" panose="020B0406020204020204" pitchFamily="34" charset="0"/>
                <a:cs typeface="Times New Roman" panose="02020603050405020304" pitchFamily="18" charset="0"/>
              </a:defRPr>
            </a:lvl3pPr>
            <a:lvl4pPr marL="1600200" indent="-228600">
              <a:spcBef>
                <a:spcPct val="20000"/>
              </a:spcBef>
              <a:buChar char="–"/>
              <a:defRPr>
                <a:solidFill>
                  <a:schemeClr val="tx1"/>
                </a:solidFill>
                <a:latin typeface="DGB" panose="020B0406020204020204" pitchFamily="34" charset="0"/>
                <a:cs typeface="Times New Roman" panose="02020603050405020304" pitchFamily="18" charset="0"/>
              </a:defRPr>
            </a:lvl4pPr>
            <a:lvl5pPr marL="2057400" indent="-228600">
              <a:spcBef>
                <a:spcPct val="20000"/>
              </a:spcBef>
              <a:buChar char="»"/>
              <a:defRPr>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9pPr>
          </a:lstStyle>
          <a:p>
            <a:pPr eaLnBrk="1" hangingPunct="1">
              <a:spcBef>
                <a:spcPct val="0"/>
              </a:spcBef>
              <a:buFontTx/>
              <a:buNone/>
            </a:pPr>
            <a:endParaRPr lang="en-GB" sz="1662" dirty="0"/>
          </a:p>
        </p:txBody>
      </p:sp>
      <p:sp>
        <p:nvSpPr>
          <p:cNvPr id="749590" name="Text Box 22"/>
          <p:cNvSpPr txBox="1">
            <a:spLocks noChangeArrowheads="1"/>
          </p:cNvSpPr>
          <p:nvPr/>
        </p:nvSpPr>
        <p:spPr bwMode="auto">
          <a:xfrm>
            <a:off x="3455449" y="5617765"/>
            <a:ext cx="4940239" cy="490134"/>
          </a:xfrm>
          <a:prstGeom prst="rect">
            <a:avLst/>
          </a:prstGeom>
          <a:solidFill>
            <a:srgbClr val="008000"/>
          </a:solidFill>
          <a:ln>
            <a:headEnd/>
            <a:tailEnd/>
          </a:ln>
          <a:extLst/>
        </p:spPr>
        <p:style>
          <a:lnRef idx="0">
            <a:schemeClr val="accent4"/>
          </a:lnRef>
          <a:fillRef idx="3">
            <a:schemeClr val="accent4"/>
          </a:fillRef>
          <a:effectRef idx="3">
            <a:schemeClr val="accent4"/>
          </a:effectRef>
          <a:fontRef idx="minor">
            <a:schemeClr val="lt1"/>
          </a:fontRef>
        </p:style>
        <p:txBody>
          <a:bodyPr wrap="square">
            <a:spAutoFit/>
          </a:bodyPr>
          <a:lstStyle>
            <a:lvl1pPr>
              <a:spcBef>
                <a:spcPct val="20000"/>
              </a:spcBef>
              <a:buChar char="•"/>
              <a:defRPr>
                <a:solidFill>
                  <a:schemeClr val="tx1"/>
                </a:solidFill>
                <a:latin typeface="DGB" panose="020B0406020204020204" pitchFamily="34" charset="0"/>
                <a:cs typeface="Times New Roman" panose="02020603050405020304" pitchFamily="18" charset="0"/>
              </a:defRPr>
            </a:lvl1pPr>
            <a:lvl2pPr marL="742950" indent="-285750">
              <a:spcBef>
                <a:spcPct val="20000"/>
              </a:spcBef>
              <a:buChar char="–"/>
              <a:defRPr>
                <a:solidFill>
                  <a:schemeClr val="tx1"/>
                </a:solidFill>
                <a:latin typeface="DGB" panose="020B0406020204020204" pitchFamily="34" charset="0"/>
                <a:cs typeface="Times New Roman" panose="02020603050405020304" pitchFamily="18" charset="0"/>
              </a:defRPr>
            </a:lvl2pPr>
            <a:lvl3pPr marL="1143000" indent="-228600">
              <a:spcBef>
                <a:spcPct val="20000"/>
              </a:spcBef>
              <a:buChar char="•"/>
              <a:defRPr>
                <a:solidFill>
                  <a:schemeClr val="tx1"/>
                </a:solidFill>
                <a:latin typeface="DGB" panose="020B0406020204020204" pitchFamily="34" charset="0"/>
                <a:cs typeface="Times New Roman" panose="02020603050405020304" pitchFamily="18" charset="0"/>
              </a:defRPr>
            </a:lvl3pPr>
            <a:lvl4pPr marL="1600200" indent="-228600">
              <a:spcBef>
                <a:spcPct val="20000"/>
              </a:spcBef>
              <a:buChar char="–"/>
              <a:defRPr>
                <a:solidFill>
                  <a:schemeClr val="tx1"/>
                </a:solidFill>
                <a:latin typeface="DGB" panose="020B0406020204020204" pitchFamily="34" charset="0"/>
                <a:cs typeface="Times New Roman" panose="02020603050405020304" pitchFamily="18" charset="0"/>
              </a:defRPr>
            </a:lvl4pPr>
            <a:lvl5pPr marL="2057400" indent="-228600">
              <a:spcBef>
                <a:spcPct val="20000"/>
              </a:spcBef>
              <a:buChar char="»"/>
              <a:defRPr>
                <a:solidFill>
                  <a:schemeClr val="tx1"/>
                </a:solidFill>
                <a:latin typeface="DGB" panose="020B0406020204020204" pitchFamily="34"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DGB" panose="020B0406020204020204" pitchFamily="34" charset="0"/>
                <a:cs typeface="Times New Roman" panose="02020603050405020304" pitchFamily="18" charset="0"/>
              </a:defRPr>
            </a:lvl9pPr>
          </a:lstStyle>
          <a:p>
            <a:pPr algn="ctr" eaLnBrk="1" hangingPunct="1">
              <a:spcBef>
                <a:spcPct val="0"/>
              </a:spcBef>
              <a:buFontTx/>
              <a:buNone/>
            </a:pPr>
            <a:r>
              <a:rPr lang="en-GB" sz="2585" b="1" dirty="0">
                <a:solidFill>
                  <a:schemeClr val="bg1"/>
                </a:solidFill>
                <a:latin typeface="Arial" panose="020B0604020202020204" pitchFamily="34" charset="0"/>
                <a:cs typeface="Arial" panose="020B0604020202020204" pitchFamily="34" charset="0"/>
              </a:rPr>
              <a:t>2% of EU-GDP p.a.</a:t>
            </a:r>
          </a:p>
        </p:txBody>
      </p:sp>
      <p:pic>
        <p:nvPicPr>
          <p:cNvPr id="18" name="Picture 6" descr="http://www.etuc.org/IMG/jpg/new_path_europe_EN.pn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201759" y="274372"/>
            <a:ext cx="1890753" cy="173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ußzeilenplatzhalter 3"/>
          <p:cNvSpPr>
            <a:spLocks noGrp="1"/>
          </p:cNvSpPr>
          <p:nvPr>
            <p:ph type="ftr" sz="quarter" idx="4294967295"/>
          </p:nvPr>
        </p:nvSpPr>
        <p:spPr>
          <a:xfrm>
            <a:off x="457881" y="6597350"/>
            <a:ext cx="6984000" cy="260649"/>
          </a:xfrm>
          <a:prstGeom prst="rect">
            <a:avLst/>
          </a:prstGeom>
        </p:spPr>
        <p:txBody>
          <a:bodyPr/>
          <a:lstStyle/>
          <a:p>
            <a:r>
              <a:rPr lang="de-DE" sz="1000" dirty="0" smtClean="0"/>
              <a:t>Reiner </a:t>
            </a:r>
            <a:r>
              <a:rPr lang="de-DE" sz="1000" dirty="0"/>
              <a:t>Hoffmann, VB05, Mitglied des Geschäftsführenden Bundesvorstandes, </a:t>
            </a:r>
            <a:r>
              <a:rPr lang="de-DE" sz="1000" dirty="0" smtClean="0"/>
              <a:t>11.04.2014</a:t>
            </a:r>
            <a:endParaRPr lang="de-DE" sz="1000" dirty="0"/>
          </a:p>
        </p:txBody>
      </p:sp>
    </p:spTree>
    <p:extLst>
      <p:ext uri="{BB962C8B-B14F-4D97-AF65-F5344CB8AC3E}">
        <p14:creationId xmlns:p14="http://schemas.microsoft.com/office/powerpoint/2010/main" val="267573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64"/>
                                        </p:tgtEl>
                                        <p:attrNameLst>
                                          <p:attrName>style.visibility</p:attrName>
                                        </p:attrNameLst>
                                      </p:cBhvr>
                                      <p:to>
                                        <p:strVal val="visible"/>
                                      </p:to>
                                    </p:set>
                                    <p:animEffect transition="in" filter="fade">
                                      <p:cBhvr>
                                        <p:cTn id="7" dur="1500"/>
                                        <p:tgtEl>
                                          <p:spTgt spid="102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65"/>
                                        </p:tgtEl>
                                        <p:attrNameLst>
                                          <p:attrName>style.visibility</p:attrName>
                                        </p:attrNameLst>
                                      </p:cBhvr>
                                      <p:to>
                                        <p:strVal val="visible"/>
                                      </p:to>
                                    </p:set>
                                    <p:animEffect transition="in" filter="fade">
                                      <p:cBhvr>
                                        <p:cTn id="10" dur="600"/>
                                        <p:tgtEl>
                                          <p:spTgt spid="1026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66"/>
                                        </p:tgtEl>
                                        <p:attrNameLst>
                                          <p:attrName>style.visibility</p:attrName>
                                        </p:attrNameLst>
                                      </p:cBhvr>
                                      <p:to>
                                        <p:strVal val="visible"/>
                                      </p:to>
                                    </p:set>
                                    <p:animEffect transition="in" filter="fade">
                                      <p:cBhvr>
                                        <p:cTn id="13" dur="500"/>
                                        <p:tgtEl>
                                          <p:spTgt spid="1026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63"/>
                                        </p:tgtEl>
                                        <p:attrNameLst>
                                          <p:attrName>style.visibility</p:attrName>
                                        </p:attrNameLst>
                                      </p:cBhvr>
                                      <p:to>
                                        <p:strVal val="visible"/>
                                      </p:to>
                                    </p:set>
                                    <p:animEffect transition="in" filter="fade">
                                      <p:cBhvr>
                                        <p:cTn id="16" dur="500"/>
                                        <p:tgtEl>
                                          <p:spTgt spid="102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67"/>
                                        </p:tgtEl>
                                        <p:attrNameLst>
                                          <p:attrName>style.visibility</p:attrName>
                                        </p:attrNameLst>
                                      </p:cBhvr>
                                      <p:to>
                                        <p:strVal val="visible"/>
                                      </p:to>
                                    </p:set>
                                    <p:animEffect transition="in" filter="fade">
                                      <p:cBhvr>
                                        <p:cTn id="19" dur="1500"/>
                                        <p:tgtEl>
                                          <p:spTgt spid="1026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268"/>
                                        </p:tgtEl>
                                        <p:attrNameLst>
                                          <p:attrName>style.visibility</p:attrName>
                                        </p:attrNameLst>
                                      </p:cBhvr>
                                      <p:to>
                                        <p:strVal val="visible"/>
                                      </p:to>
                                    </p:set>
                                    <p:animEffect transition="in" filter="fade">
                                      <p:cBhvr>
                                        <p:cTn id="22" dur="500"/>
                                        <p:tgtEl>
                                          <p:spTgt spid="1026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269"/>
                                        </p:tgtEl>
                                        <p:attrNameLst>
                                          <p:attrName>style.visibility</p:attrName>
                                        </p:attrNameLst>
                                      </p:cBhvr>
                                      <p:to>
                                        <p:strVal val="visible"/>
                                      </p:to>
                                    </p:set>
                                    <p:animEffect transition="in" filter="fade">
                                      <p:cBhvr>
                                        <p:cTn id="25" dur="500"/>
                                        <p:tgtEl>
                                          <p:spTgt spid="1026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270"/>
                                        </p:tgtEl>
                                        <p:attrNameLst>
                                          <p:attrName>style.visibility</p:attrName>
                                        </p:attrNameLst>
                                      </p:cBhvr>
                                      <p:to>
                                        <p:strVal val="visible"/>
                                      </p:to>
                                    </p:set>
                                    <p:animEffect transition="in" filter="fade">
                                      <p:cBhvr>
                                        <p:cTn id="28" dur="500"/>
                                        <p:tgtEl>
                                          <p:spTgt spid="1027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49589"/>
                                        </p:tgtEl>
                                        <p:attrNameLst>
                                          <p:attrName>style.visibility</p:attrName>
                                        </p:attrNameLst>
                                      </p:cBhvr>
                                      <p:to>
                                        <p:strVal val="visible"/>
                                      </p:to>
                                    </p:set>
                                    <p:animEffect transition="in" filter="blinds(horizontal)">
                                      <p:cBhvr>
                                        <p:cTn id="31" dur="500"/>
                                        <p:tgtEl>
                                          <p:spTgt spid="749589"/>
                                        </p:tgtEl>
                                      </p:cBhvr>
                                    </p:animEffect>
                                  </p:childTnLst>
                                </p:cTn>
                              </p:par>
                              <p:par>
                                <p:cTn id="32" presetID="3" presetClass="entr" presetSubtype="10" fill="hold" nodeType="withEffect">
                                  <p:stCondLst>
                                    <p:cond delay="0"/>
                                  </p:stCondLst>
                                  <p:childTnLst>
                                    <p:set>
                                      <p:cBhvr>
                                        <p:cTn id="33" dur="1" fill="hold">
                                          <p:stCondLst>
                                            <p:cond delay="0"/>
                                          </p:stCondLst>
                                        </p:cTn>
                                        <p:tgtEl>
                                          <p:spTgt spid="749575"/>
                                        </p:tgtEl>
                                        <p:attrNameLst>
                                          <p:attrName>style.visibility</p:attrName>
                                        </p:attrNameLst>
                                      </p:cBhvr>
                                      <p:to>
                                        <p:strVal val="visible"/>
                                      </p:to>
                                    </p:set>
                                    <p:animEffect transition="in" filter="blinds(horizontal)">
                                      <p:cBhvr>
                                        <p:cTn id="34" dur="500"/>
                                        <p:tgtEl>
                                          <p:spTgt spid="74957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749574"/>
                                        </p:tgtEl>
                                        <p:attrNameLst>
                                          <p:attrName>style.visibility</p:attrName>
                                        </p:attrNameLst>
                                      </p:cBhvr>
                                      <p:to>
                                        <p:strVal val="visible"/>
                                      </p:to>
                                    </p:set>
                                    <p:animEffect transition="in" filter="blinds(horizontal)">
                                      <p:cBhvr>
                                        <p:cTn id="37" dur="1000"/>
                                        <p:tgtEl>
                                          <p:spTgt spid="749574"/>
                                        </p:tgtEl>
                                      </p:cBhvr>
                                    </p:animEffect>
                                  </p:childTnLst>
                                </p:cTn>
                              </p:par>
                              <p:par>
                                <p:cTn id="38" presetID="2" presetClass="entr" presetSubtype="4" fill="hold" grpId="0" nodeType="withEffect">
                                  <p:stCondLst>
                                    <p:cond delay="0"/>
                                  </p:stCondLst>
                                  <p:childTnLst>
                                    <p:set>
                                      <p:cBhvr>
                                        <p:cTn id="39" dur="1" fill="hold">
                                          <p:stCondLst>
                                            <p:cond delay="0"/>
                                          </p:stCondLst>
                                        </p:cTn>
                                        <p:tgtEl>
                                          <p:spTgt spid="749590"/>
                                        </p:tgtEl>
                                        <p:attrNameLst>
                                          <p:attrName>style.visibility</p:attrName>
                                        </p:attrNameLst>
                                      </p:cBhvr>
                                      <p:to>
                                        <p:strVal val="visible"/>
                                      </p:to>
                                    </p:set>
                                    <p:anim calcmode="lin" valueType="num">
                                      <p:cBhvr additive="base">
                                        <p:cTn id="40" dur="500" fill="hold"/>
                                        <p:tgtEl>
                                          <p:spTgt spid="749590"/>
                                        </p:tgtEl>
                                        <p:attrNameLst>
                                          <p:attrName>ppt_x</p:attrName>
                                        </p:attrNameLst>
                                      </p:cBhvr>
                                      <p:tavLst>
                                        <p:tav tm="0">
                                          <p:val>
                                            <p:strVal val="#ppt_x"/>
                                          </p:val>
                                        </p:tav>
                                        <p:tav tm="100000">
                                          <p:val>
                                            <p:strVal val="#ppt_x"/>
                                          </p:val>
                                        </p:tav>
                                      </p:tavLst>
                                    </p:anim>
                                    <p:anim calcmode="lin" valueType="num">
                                      <p:cBhvr additive="base">
                                        <p:cTn id="41" dur="500" fill="hold"/>
                                        <p:tgtEl>
                                          <p:spTgt spid="7495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574" grpId="0" animBg="1"/>
      <p:bldP spid="10263" grpId="0" animBg="1"/>
      <p:bldP spid="10264" grpId="0" animBg="1"/>
      <p:bldP spid="10265" grpId="0" animBg="1"/>
      <p:bldP spid="10266" grpId="0" animBg="1"/>
      <p:bldP spid="10267" grpId="0" animBg="1"/>
      <p:bldP spid="10268" grpId="0" animBg="1"/>
      <p:bldP spid="10269" grpId="0" animBg="1"/>
      <p:bldP spid="10270" grpId="0" animBg="1"/>
      <p:bldP spid="749589" grpId="0" animBg="1"/>
      <p:bldP spid="749590" grpId="0" animBg="1"/>
    </p:bldLst>
  </p:timing>
</p:sld>
</file>

<file path=ppt/theme/theme1.xml><?xml version="1.0" encoding="utf-8"?>
<a:theme xmlns:a="http://schemas.openxmlformats.org/drawingml/2006/main" name="DGB_16zu9">
  <a:themeElements>
    <a:clrScheme name="DGB_Color">
      <a:dk1>
        <a:sysClr val="windowText" lastClr="000000"/>
      </a:dk1>
      <a:lt1>
        <a:sysClr val="window" lastClr="FFFFFF"/>
      </a:lt1>
      <a:dk2>
        <a:srgbClr val="808080"/>
      </a:dk2>
      <a:lt2>
        <a:srgbClr val="FFFFFF"/>
      </a:lt2>
      <a:accent1>
        <a:srgbClr val="FF0000"/>
      </a:accent1>
      <a:accent2>
        <a:srgbClr val="6E6E6E"/>
      </a:accent2>
      <a:accent3>
        <a:srgbClr val="8C8C8C"/>
      </a:accent3>
      <a:accent4>
        <a:srgbClr val="AAAAAA"/>
      </a:accent4>
      <a:accent5>
        <a:srgbClr val="C8C8C8"/>
      </a:accent5>
      <a:accent6>
        <a:srgbClr val="E1E1E1"/>
      </a:accent6>
      <a:hlink>
        <a:srgbClr val="0070C0"/>
      </a:hlink>
      <a:folHlink>
        <a:srgbClr val="37A9FF"/>
      </a:folHlink>
    </a:clrScheme>
    <a:fontScheme name="DGB_Font">
      <a:majorFont>
        <a:latin typeface="DGB"/>
        <a:ea typeface=""/>
        <a:cs typeface=""/>
      </a:majorFont>
      <a:minorFont>
        <a:latin typeface="DGB"/>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a:defRPr sz="240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DGB_16zu9</Template>
  <TotalTime>0</TotalTime>
  <Words>1452</Words>
  <Application>Microsoft Office PowerPoint</Application>
  <PresentationFormat>Custom</PresentationFormat>
  <Paragraphs>300</Paragraphs>
  <Slides>22</Slides>
  <Notes>5</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22</vt:i4>
      </vt:variant>
    </vt:vector>
  </HeadingPairs>
  <TitlesOfParts>
    <vt:vector size="24" baseType="lpstr">
      <vt:lpstr>DGB_16zu9</vt:lpstr>
      <vt:lpstr>\\ds\sharedir\cea\home\fec\data\Macro\Monthly Economic Briefing\Charts\Euro Area Real Economy Indicators.xlsx!CHARTS![Euro Area Real Economy Indicators.xlsx]CHARTS Chart 5</vt:lpstr>
      <vt:lpstr>PowerPoint Presentation</vt:lpstr>
      <vt:lpstr>1. Understanding the Crisis </vt:lpstr>
      <vt:lpstr>Different faces of crisis</vt:lpstr>
      <vt:lpstr>Development of total indebtedness to pre-crisis level</vt:lpstr>
      <vt:lpstr>Austerity policy has left euro area unemployment rate  at a record 12.1 %, and markedly higher in some countries</vt:lpstr>
      <vt:lpstr>PowerPoint Presentation</vt:lpstr>
      <vt:lpstr>2. ETUC Investment Plan:  Making Economy of Tomorrow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Macroeconomic effects of   ETUC Investment Plan</vt:lpstr>
      <vt:lpstr>PowerPoint Presentation</vt:lpstr>
      <vt:lpstr>4. Funding the Investment Plan</vt:lpstr>
      <vt:lpstr>PowerPoint Presentation</vt:lpstr>
      <vt:lpstr>3% one-off Levy on Wealth Who pays?</vt:lpstr>
      <vt:lpstr>5. Conclusion</vt:lpstr>
      <vt:lpstr>„ETUC Investment Plan for Europe“ provides investment in economy of tomorrow</vt:lpstr>
      <vt:lpstr>PowerPoint Presentation</vt:lpstr>
    </vt:vector>
  </TitlesOfParts>
  <Company>Deutscher Gewerkschaftsbund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Payandeh, Mehrdad (DGB-BVV)</dc:creator>
  <cp:lastModifiedBy>Deirdre Keogh</cp:lastModifiedBy>
  <cp:revision>72</cp:revision>
  <cp:lastPrinted>2014-04-07T13:05:16Z</cp:lastPrinted>
  <dcterms:created xsi:type="dcterms:W3CDTF">2014-01-14T07:26:29Z</dcterms:created>
  <dcterms:modified xsi:type="dcterms:W3CDTF">2014-04-10T13:41:42Z</dcterms:modified>
</cp:coreProperties>
</file>