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1"/>
  </p:notesMasterIdLst>
  <p:sldIdLst>
    <p:sldId id="266" r:id="rId2"/>
    <p:sldId id="291" r:id="rId3"/>
    <p:sldId id="292" r:id="rId4"/>
    <p:sldId id="270" r:id="rId5"/>
    <p:sldId id="293" r:id="rId6"/>
    <p:sldId id="290" r:id="rId7"/>
    <p:sldId id="264" r:id="rId8"/>
    <p:sldId id="294" r:id="rId9"/>
    <p:sldId id="278" r:id="rId10"/>
    <p:sldId id="295" r:id="rId11"/>
    <p:sldId id="296" r:id="rId12"/>
    <p:sldId id="297" r:id="rId13"/>
    <p:sldId id="280" r:id="rId14"/>
    <p:sldId id="277" r:id="rId15"/>
    <p:sldId id="289" r:id="rId16"/>
    <p:sldId id="282" r:id="rId17"/>
    <p:sldId id="284" r:id="rId18"/>
    <p:sldId id="286" r:id="rId19"/>
    <p:sldId id="28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704" autoAdjust="0"/>
  </p:normalViewPr>
  <p:slideViewPr>
    <p:cSldViewPr>
      <p:cViewPr>
        <p:scale>
          <a:sx n="114" d="100"/>
          <a:sy n="114" d="100"/>
        </p:scale>
        <p:origin x="-834" y="-54"/>
      </p:cViewPr>
      <p:guideLst>
        <p:guide orient="horz" pos="2160"/>
        <p:guide pos="2880"/>
      </p:guideLst>
    </p:cSldViewPr>
  </p:slideViewPr>
  <p:outlineViewPr>
    <p:cViewPr>
      <p:scale>
        <a:sx n="33" d="100"/>
        <a:sy n="33" d="100"/>
      </p:scale>
      <p:origin x="0" y="329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16932122548780973"/>
          <c:y val="0.14101399825021874"/>
          <c:w val="0.52741197976820497"/>
          <c:h val="0.69708661417322837"/>
        </c:manualLayout>
      </c:layout>
      <c:lineChart>
        <c:grouping val="standard"/>
        <c:varyColors val="0"/>
        <c:ser>
          <c:idx val="0"/>
          <c:order val="0"/>
          <c:tx>
            <c:strRef>
              <c:f>Sheet1!$B$1</c:f>
              <c:strCache>
                <c:ptCount val="1"/>
                <c:pt idx="0">
                  <c:v>Cost of annuity of €10,000 p.a. at age 70</c:v>
                </c:pt>
              </c:strCache>
            </c:strRef>
          </c:tx>
          <c:marker>
            <c:symbol val="none"/>
          </c:marker>
          <c:cat>
            <c:numRef>
              <c:f>Sheet1!$A$2:$A$15</c:f>
              <c:numCache>
                <c:formatCode>General</c:formatCode>
                <c:ptCount val="14"/>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numCache>
            </c:numRef>
          </c:cat>
          <c:val>
            <c:numRef>
              <c:f>Sheet1!$B$2:$B$15</c:f>
              <c:numCache>
                <c:formatCode>#,##0</c:formatCode>
                <c:ptCount val="14"/>
                <c:pt idx="0">
                  <c:v>126262</c:v>
                </c:pt>
                <c:pt idx="1">
                  <c:v>135408</c:v>
                </c:pt>
                <c:pt idx="2">
                  <c:v>130531</c:v>
                </c:pt>
                <c:pt idx="3">
                  <c:v>148116</c:v>
                </c:pt>
                <c:pt idx="4">
                  <c:v>143664</c:v>
                </c:pt>
                <c:pt idx="5">
                  <c:v>139569</c:v>
                </c:pt>
                <c:pt idx="6">
                  <c:v>134141</c:v>
                </c:pt>
                <c:pt idx="7">
                  <c:v>148312.65</c:v>
                </c:pt>
                <c:pt idx="8">
                  <c:v>166353.99</c:v>
                </c:pt>
                <c:pt idx="9">
                  <c:v>164527.126700541</c:v>
                </c:pt>
                <c:pt idx="10">
                  <c:v>188751</c:v>
                </c:pt>
                <c:pt idx="11">
                  <c:v>188323.91713747647</c:v>
                </c:pt>
                <c:pt idx="12">
                  <c:v>197980.59790140568</c:v>
                </c:pt>
                <c:pt idx="13">
                  <c:v>225517.86115479667</c:v>
                </c:pt>
              </c:numCache>
            </c:numRef>
          </c:val>
          <c:smooth val="0"/>
        </c:ser>
        <c:dLbls>
          <c:showLegendKey val="0"/>
          <c:showVal val="0"/>
          <c:showCatName val="0"/>
          <c:showSerName val="0"/>
          <c:showPercent val="0"/>
          <c:showBubbleSize val="0"/>
        </c:dLbls>
        <c:marker val="1"/>
        <c:smooth val="0"/>
        <c:axId val="32537984"/>
        <c:axId val="32560256"/>
      </c:lineChart>
      <c:catAx>
        <c:axId val="32537984"/>
        <c:scaling>
          <c:orientation val="minMax"/>
        </c:scaling>
        <c:delete val="0"/>
        <c:axPos val="b"/>
        <c:numFmt formatCode="General" sourceLinked="1"/>
        <c:majorTickMark val="out"/>
        <c:minorTickMark val="none"/>
        <c:tickLblPos val="nextTo"/>
        <c:crossAx val="32560256"/>
        <c:crossesAt val="1"/>
        <c:auto val="1"/>
        <c:lblAlgn val="ctr"/>
        <c:lblOffset val="100"/>
        <c:noMultiLvlLbl val="0"/>
      </c:catAx>
      <c:valAx>
        <c:axId val="32560256"/>
        <c:scaling>
          <c:orientation val="minMax"/>
          <c:max val="250000"/>
          <c:min val="0"/>
        </c:scaling>
        <c:delete val="0"/>
        <c:axPos val="l"/>
        <c:majorGridlines/>
        <c:numFmt formatCode="#,##0" sourceLinked="1"/>
        <c:majorTickMark val="out"/>
        <c:minorTickMark val="none"/>
        <c:tickLblPos val="nextTo"/>
        <c:crossAx val="32537984"/>
        <c:crossesAt val="1"/>
        <c:crossBetween val="between"/>
        <c:majorUnit val="25000"/>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7B0AF6-24D4-4945-A85C-FA2E68A7C1B6}" type="datetimeFigureOut">
              <a:rPr lang="en-IE" smtClean="0"/>
              <a:t>02/03/2016</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624DCE-4A51-4331-A213-A951C3F9935D}" type="slidenum">
              <a:rPr lang="en-IE" smtClean="0"/>
              <a:t>‹#›</a:t>
            </a:fld>
            <a:endParaRPr lang="en-IE"/>
          </a:p>
        </p:txBody>
      </p:sp>
    </p:spTree>
    <p:extLst>
      <p:ext uri="{BB962C8B-B14F-4D97-AF65-F5344CB8AC3E}">
        <p14:creationId xmlns:p14="http://schemas.microsoft.com/office/powerpoint/2010/main" val="2310791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23624DCE-4A51-4331-A213-A951C3F9935D}" type="slidenum">
              <a:rPr lang="en-IE" smtClean="0"/>
              <a:t>7</a:t>
            </a:fld>
            <a:endParaRPr lang="en-IE"/>
          </a:p>
        </p:txBody>
      </p:sp>
    </p:spTree>
    <p:extLst>
      <p:ext uri="{BB962C8B-B14F-4D97-AF65-F5344CB8AC3E}">
        <p14:creationId xmlns:p14="http://schemas.microsoft.com/office/powerpoint/2010/main" val="1606012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1893D1-FDEE-4480-A567-0E74CEF11756}" type="slidenum">
              <a:rPr lang="en-US" smtClean="0"/>
              <a:t>16</a:t>
            </a:fld>
            <a:endParaRPr lang="en-US"/>
          </a:p>
        </p:txBody>
      </p:sp>
    </p:spTree>
    <p:extLst>
      <p:ext uri="{BB962C8B-B14F-4D97-AF65-F5344CB8AC3E}">
        <p14:creationId xmlns:p14="http://schemas.microsoft.com/office/powerpoint/2010/main" val="3181372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E724BF73-8B00-44A6-82A4-4AE7CDAE8752}" type="datetimeFigureOut">
              <a:rPr lang="en-IE" smtClean="0"/>
              <a:t>02/03/2016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C0CD544-459D-497F-B18B-FBD3AD75447C}" type="slidenum">
              <a:rPr lang="en-IE" smtClean="0"/>
              <a:t>‹#›</a:t>
            </a:fld>
            <a:endParaRPr lang="en-IE"/>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24BF73-8B00-44A6-82A4-4AE7CDAE8752}" type="datetimeFigureOut">
              <a:rPr lang="en-IE" smtClean="0"/>
              <a:t>02/03/2016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C0CD544-459D-497F-B18B-FBD3AD75447C}" type="slidenum">
              <a:rPr lang="en-IE" smtClean="0"/>
              <a:t>‹#›</a:t>
            </a:fld>
            <a:endParaRPr lang="en-IE"/>
          </a:p>
        </p:txBody>
      </p:sp>
    </p:spTree>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24BF73-8B00-44A6-82A4-4AE7CDAE8752}" type="datetimeFigureOut">
              <a:rPr lang="en-IE" smtClean="0"/>
              <a:t>02/03/2016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C0CD544-459D-497F-B18B-FBD3AD75447C}" type="slidenum">
              <a:rPr lang="en-IE" smtClean="0"/>
              <a:t>‹#›</a:t>
            </a:fld>
            <a:endParaRPr lang="en-IE"/>
          </a:p>
        </p:txBody>
      </p:sp>
    </p:spTree>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24BF73-8B00-44A6-82A4-4AE7CDAE8752}" type="datetimeFigureOut">
              <a:rPr lang="en-IE" smtClean="0"/>
              <a:t>02/03/2016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C0CD544-459D-497F-B18B-FBD3AD75447C}" type="slidenum">
              <a:rPr lang="en-IE" smtClean="0"/>
              <a:t>‹#›</a:t>
            </a:fld>
            <a:endParaRPr lang="en-IE"/>
          </a:p>
        </p:txBody>
      </p:sp>
    </p:spTree>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E724BF73-8B00-44A6-82A4-4AE7CDAE8752}" type="datetimeFigureOut">
              <a:rPr lang="en-IE" smtClean="0"/>
              <a:t>02/03/2016</a:t>
            </a:fld>
            <a:endParaRPr lang="en-IE"/>
          </a:p>
        </p:txBody>
      </p:sp>
      <p:sp>
        <p:nvSpPr>
          <p:cNvPr id="91" name="Footer Placeholder 90"/>
          <p:cNvSpPr>
            <a:spLocks noGrp="1"/>
          </p:cNvSpPr>
          <p:nvPr>
            <p:ph type="ftr" sz="quarter" idx="11"/>
          </p:nvPr>
        </p:nvSpPr>
        <p:spPr/>
        <p:txBody>
          <a:bodyPr/>
          <a:lstStyle/>
          <a:p>
            <a:endParaRPr lang="en-IE"/>
          </a:p>
        </p:txBody>
      </p:sp>
      <p:sp>
        <p:nvSpPr>
          <p:cNvPr id="92" name="Slide Number Placeholder 91"/>
          <p:cNvSpPr>
            <a:spLocks noGrp="1"/>
          </p:cNvSpPr>
          <p:nvPr>
            <p:ph type="sldNum" sz="quarter" idx="12"/>
          </p:nvPr>
        </p:nvSpPr>
        <p:spPr/>
        <p:txBody>
          <a:bodyPr/>
          <a:lstStyle/>
          <a:p>
            <a:fld id="{5C0CD544-459D-497F-B18B-FBD3AD75447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24BF73-8B00-44A6-82A4-4AE7CDAE8752}" type="datetimeFigureOut">
              <a:rPr lang="en-IE" smtClean="0"/>
              <a:t>02/03/2016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C0CD544-459D-497F-B18B-FBD3AD75447C}" type="slidenum">
              <a:rPr lang="en-IE" smtClean="0"/>
              <a:t>‹#›</a:t>
            </a:fld>
            <a:endParaRPr lang="en-IE"/>
          </a:p>
        </p:txBody>
      </p:sp>
    </p:spTree>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24BF73-8B00-44A6-82A4-4AE7CDAE8752}" type="datetimeFigureOut">
              <a:rPr lang="en-IE" smtClean="0"/>
              <a:t>02/03/2016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5C0CD544-459D-497F-B18B-FBD3AD75447C}" type="slidenum">
              <a:rPr lang="en-IE" smtClean="0"/>
              <a:t>‹#›</a:t>
            </a:fld>
            <a:endParaRPr lang="en-IE"/>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24BF73-8B00-44A6-82A4-4AE7CDAE8752}" type="datetimeFigureOut">
              <a:rPr lang="en-IE" smtClean="0"/>
              <a:t>02/03/2016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5C0CD544-459D-497F-B18B-FBD3AD75447C}" type="slidenum">
              <a:rPr lang="en-IE" smtClean="0"/>
              <a:t>‹#›</a:t>
            </a:fld>
            <a:endParaRPr lang="en-IE"/>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24BF73-8B00-44A6-82A4-4AE7CDAE8752}" type="datetimeFigureOut">
              <a:rPr lang="en-IE" smtClean="0"/>
              <a:t>02/03/2016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5C0CD544-459D-497F-B18B-FBD3AD75447C}" type="slidenum">
              <a:rPr lang="en-IE" smtClean="0"/>
              <a:t>‹#›</a:t>
            </a:fld>
            <a:endParaRPr lang="en-IE"/>
          </a:p>
        </p:txBody>
      </p:sp>
    </p:spTree>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24BF73-8B00-44A6-82A4-4AE7CDAE8752}" type="datetimeFigureOut">
              <a:rPr lang="en-IE" smtClean="0"/>
              <a:t>02/03/2016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C0CD544-459D-497F-B18B-FBD3AD75447C}" type="slidenum">
              <a:rPr lang="en-IE" smtClean="0"/>
              <a:t>‹#›</a:t>
            </a:fld>
            <a:endParaRPr lang="en-IE"/>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E724BF73-8B00-44A6-82A4-4AE7CDAE8752}" type="datetimeFigureOut">
              <a:rPr lang="en-IE" smtClean="0"/>
              <a:t>02/03/2016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C0CD544-459D-497F-B18B-FBD3AD75447C}" type="slidenum">
              <a:rPr lang="en-IE" smtClean="0"/>
              <a:t>‹#›</a:t>
            </a:fld>
            <a:endParaRPr lang="en-IE"/>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E724BF73-8B00-44A6-82A4-4AE7CDAE8752}" type="datetimeFigureOut">
              <a:rPr lang="en-IE" smtClean="0"/>
              <a:t>02/03/2016</a:t>
            </a:fld>
            <a:endParaRPr lang="en-IE"/>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IE"/>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5C0CD544-459D-497F-B18B-FBD3AD75447C}" type="slidenum">
              <a:rPr lang="en-IE" smtClean="0"/>
              <a:t>‹#›</a:t>
            </a:fld>
            <a:endParaRPr lang="en-IE"/>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spd="slow">
    <p:push dir="u"/>
  </p:transition>
  <p:timing>
    <p:tnLst>
      <p:par>
        <p:cTn id="1" dur="indefinite" restart="never" nodeType="tmRoot"/>
      </p:par>
    </p:tnLst>
  </p:timing>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E" sz="3600" dirty="0" smtClean="0"/>
              <a:t>What ever happened to retired workers’ legitimate expectation?</a:t>
            </a:r>
            <a:endParaRPr lang="en-IE" sz="3600" dirty="0"/>
          </a:p>
        </p:txBody>
      </p:sp>
      <p:sp>
        <p:nvSpPr>
          <p:cNvPr id="3" name="Subtitle 2"/>
          <p:cNvSpPr>
            <a:spLocks noGrp="1"/>
          </p:cNvSpPr>
          <p:nvPr>
            <p:ph type="subTitle" idx="1"/>
          </p:nvPr>
        </p:nvSpPr>
        <p:spPr/>
        <p:txBody>
          <a:bodyPr>
            <a:normAutofit fontScale="92500" lnSpcReduction="10000"/>
          </a:bodyPr>
          <a:lstStyle/>
          <a:p>
            <a:pPr marL="342900" indent="-342900">
              <a:buFont typeface="Arial" panose="020B0604020202020204" pitchFamily="34" charset="0"/>
              <a:buChar char="•"/>
            </a:pPr>
            <a:endParaRPr lang="en-IE" dirty="0"/>
          </a:p>
          <a:p>
            <a:pPr marL="342900" indent="-342900">
              <a:buFont typeface="Arial" panose="020B0604020202020204" pitchFamily="34" charset="0"/>
              <a:buChar char="•"/>
            </a:pPr>
            <a:r>
              <a:rPr lang="en-IE" dirty="0" smtClean="0"/>
              <a:t> </a:t>
            </a:r>
          </a:p>
          <a:p>
            <a:pPr marL="342900" indent="-342900">
              <a:buFont typeface="Arial" panose="020B0604020202020204" pitchFamily="34" charset="0"/>
              <a:buChar char="•"/>
            </a:pPr>
            <a:r>
              <a:rPr lang="en-IE" dirty="0" smtClean="0"/>
              <a:t> </a:t>
            </a:r>
          </a:p>
          <a:p>
            <a:pPr marL="342900" indent="-342900">
              <a:buFont typeface="Arial" panose="020B0604020202020204" pitchFamily="34" charset="0"/>
              <a:buChar char="•"/>
            </a:pPr>
            <a:endParaRPr lang="en-IE" dirty="0"/>
          </a:p>
          <a:p>
            <a:pPr marL="342900" indent="-342900">
              <a:buFont typeface="Arial" panose="020B0604020202020204" pitchFamily="34" charset="0"/>
              <a:buChar char="•"/>
            </a:pPr>
            <a:endParaRPr lang="en-IE" dirty="0"/>
          </a:p>
        </p:txBody>
      </p:sp>
    </p:spTree>
    <p:extLst>
      <p:ext uri="{BB962C8B-B14F-4D97-AF65-F5344CB8AC3E}">
        <p14:creationId xmlns:p14="http://schemas.microsoft.com/office/powerpoint/2010/main" val="4269956745"/>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What a new universal scheme should look like</a:t>
            </a:r>
            <a:endParaRPr lang="en-IE" dirty="0"/>
          </a:p>
        </p:txBody>
      </p:sp>
      <p:sp>
        <p:nvSpPr>
          <p:cNvPr id="3" name="Content Placeholder 2"/>
          <p:cNvSpPr>
            <a:spLocks noGrp="1"/>
          </p:cNvSpPr>
          <p:nvPr>
            <p:ph idx="1"/>
          </p:nvPr>
        </p:nvSpPr>
        <p:spPr/>
        <p:txBody>
          <a:bodyPr/>
          <a:lstStyle/>
          <a:p>
            <a:pPr lvl="0"/>
            <a:r>
              <a:rPr lang="en-IE" dirty="0"/>
              <a:t>It might be called a ‘Solidarity Fund’ ;</a:t>
            </a:r>
          </a:p>
          <a:p>
            <a:pPr lvl="0"/>
            <a:r>
              <a:rPr lang="en-IE" dirty="0"/>
              <a:t>It should be controlled by and arm of the National Treasury Management Agency (NTMA);</a:t>
            </a:r>
          </a:p>
          <a:p>
            <a:pPr lvl="0"/>
            <a:r>
              <a:rPr lang="en-IE" dirty="0"/>
              <a:t>NTMA should invite specialist companies to bid for the investment work;</a:t>
            </a:r>
          </a:p>
          <a:p>
            <a:pPr lvl="0"/>
            <a:r>
              <a:rPr lang="en-IE" dirty="0"/>
              <a:t>Release of funds for investment should operate on Keynesian lines in relation to the business cycle;</a:t>
            </a:r>
          </a:p>
          <a:p>
            <a:pPr lvl="0"/>
            <a:r>
              <a:rPr lang="en-IE" dirty="0"/>
              <a:t>There should be board of trustees and an agreed set of investment criteria; </a:t>
            </a:r>
          </a:p>
          <a:p>
            <a:pPr lvl="0"/>
            <a:r>
              <a:rPr lang="en-IE" dirty="0"/>
              <a:t>The collection of contributions and other administration should be the responsibility of the State; </a:t>
            </a:r>
          </a:p>
          <a:p>
            <a:endParaRPr lang="en-IE" dirty="0"/>
          </a:p>
        </p:txBody>
      </p:sp>
    </p:spTree>
    <p:extLst>
      <p:ext uri="{BB962C8B-B14F-4D97-AF65-F5344CB8AC3E}">
        <p14:creationId xmlns:p14="http://schemas.microsoft.com/office/powerpoint/2010/main" val="35737386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Universal scheme continued</a:t>
            </a:r>
            <a:endParaRPr lang="en-IE" dirty="0"/>
          </a:p>
        </p:txBody>
      </p:sp>
      <p:sp>
        <p:nvSpPr>
          <p:cNvPr id="3" name="Content Placeholder 2"/>
          <p:cNvSpPr>
            <a:spLocks noGrp="1"/>
          </p:cNvSpPr>
          <p:nvPr>
            <p:ph idx="1"/>
          </p:nvPr>
        </p:nvSpPr>
        <p:spPr/>
        <p:txBody>
          <a:bodyPr>
            <a:normAutofit fontScale="92500" lnSpcReduction="10000"/>
          </a:bodyPr>
          <a:lstStyle/>
          <a:p>
            <a:pPr lvl="0"/>
            <a:r>
              <a:rPr lang="en-IE" dirty="0"/>
              <a:t>Workers and employer who are already covered by second pillar schemes will be exempt from contributions;</a:t>
            </a:r>
          </a:p>
          <a:p>
            <a:pPr lvl="0"/>
            <a:r>
              <a:rPr lang="en-IE" dirty="0"/>
              <a:t>Contributions would be incremental (In Australia the employer contribution rate was 3% in 1992. By 2020 in will have risen to 12%); </a:t>
            </a:r>
          </a:p>
          <a:p>
            <a:pPr lvl="0"/>
            <a:r>
              <a:rPr lang="en-IE" dirty="0"/>
              <a:t>Some portion of the Universal Social Charge should be used an initial employee contribution;</a:t>
            </a:r>
          </a:p>
          <a:p>
            <a:pPr lvl="0"/>
            <a:r>
              <a:rPr lang="en-IE" dirty="0"/>
              <a:t>Workers who do not wish to be involved should have a right to opt out.</a:t>
            </a:r>
          </a:p>
          <a:p>
            <a:pPr lvl="0"/>
            <a:r>
              <a:rPr lang="en-IE" dirty="0"/>
              <a:t>The fund would consist of individual accounts that follow the worker throughout career; </a:t>
            </a:r>
          </a:p>
          <a:p>
            <a:pPr lvl="0"/>
            <a:r>
              <a:rPr lang="en-IE" dirty="0"/>
              <a:t>The fund must be protected from government sequestration in the form of levies </a:t>
            </a:r>
            <a:r>
              <a:rPr lang="en-IE" dirty="0" err="1"/>
              <a:t>etc</a:t>
            </a:r>
            <a:r>
              <a:rPr lang="en-IE" dirty="0"/>
              <a:t>;</a:t>
            </a:r>
          </a:p>
          <a:p>
            <a:endParaRPr lang="en-IE" dirty="0"/>
          </a:p>
        </p:txBody>
      </p:sp>
    </p:spTree>
    <p:extLst>
      <p:ext uri="{BB962C8B-B14F-4D97-AF65-F5344CB8AC3E}">
        <p14:creationId xmlns:p14="http://schemas.microsoft.com/office/powerpoint/2010/main" val="40911749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Beware of the conspiracy against member trustees</a:t>
            </a:r>
            <a:endParaRPr lang="en-IE" dirty="0"/>
          </a:p>
        </p:txBody>
      </p:sp>
      <p:sp>
        <p:nvSpPr>
          <p:cNvPr id="3" name="Content Placeholder 2"/>
          <p:cNvSpPr>
            <a:spLocks noGrp="1"/>
          </p:cNvSpPr>
          <p:nvPr>
            <p:ph idx="1"/>
          </p:nvPr>
        </p:nvSpPr>
        <p:spPr/>
        <p:txBody>
          <a:bodyPr/>
          <a:lstStyle/>
          <a:p>
            <a:r>
              <a:rPr lang="en-IE" dirty="0" smtClean="0"/>
              <a:t>The Pension Authority and vested interests in the pensions industry are stressing the importance professional qualifications for trustees.</a:t>
            </a:r>
          </a:p>
          <a:p>
            <a:r>
              <a:rPr lang="en-IE" dirty="0" smtClean="0"/>
              <a:t>This is a smoke screen designed to divert attention from the abject failure of the Pensions Authority and the Industry to protect or deliver sustainable funded pensions.</a:t>
            </a:r>
          </a:p>
          <a:p>
            <a:r>
              <a:rPr lang="en-IE" dirty="0" smtClean="0"/>
              <a:t>This is to pretend that the only thing that went wrong with funded pensions is that trustees were under qualified.</a:t>
            </a:r>
          </a:p>
          <a:p>
            <a:r>
              <a:rPr lang="en-IE" dirty="0" smtClean="0"/>
              <a:t>If they get away with this, the only role that workers will have in relation to their pensions is to pay the contributions and take all the risk and suffer all the losses.</a:t>
            </a:r>
            <a:endParaRPr lang="en-IE" dirty="0"/>
          </a:p>
        </p:txBody>
      </p:sp>
    </p:spTree>
    <p:extLst>
      <p:ext uri="{BB962C8B-B14F-4D97-AF65-F5344CB8AC3E}">
        <p14:creationId xmlns:p14="http://schemas.microsoft.com/office/powerpoint/2010/main" val="20230211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sz="2400" dirty="0" smtClean="0"/>
              <a:t>Congress will continue to campaign</a:t>
            </a:r>
            <a:r>
              <a:rPr lang="en-IE" dirty="0"/>
              <a:t/>
            </a:r>
            <a:br>
              <a:rPr lang="en-IE" dirty="0"/>
            </a:br>
            <a:endParaRPr lang="en-IE" dirty="0"/>
          </a:p>
        </p:txBody>
      </p:sp>
      <p:sp>
        <p:nvSpPr>
          <p:cNvPr id="2" name="Content Placeholder 1"/>
          <p:cNvSpPr>
            <a:spLocks noGrp="1"/>
          </p:cNvSpPr>
          <p:nvPr>
            <p:ph idx="1"/>
          </p:nvPr>
        </p:nvSpPr>
        <p:spPr/>
        <p:txBody>
          <a:bodyPr>
            <a:normAutofit/>
          </a:bodyPr>
          <a:lstStyle/>
          <a:p>
            <a:r>
              <a:rPr lang="en-IE" dirty="0" smtClean="0"/>
              <a:t>Push the rise from 66 to 67 our for five more years and only move to 68 with rest of Europe.</a:t>
            </a:r>
          </a:p>
          <a:p>
            <a:r>
              <a:rPr lang="en-IE" dirty="0" smtClean="0"/>
              <a:t>The restoration of public servants entitlements. </a:t>
            </a:r>
          </a:p>
          <a:p>
            <a:r>
              <a:rPr lang="en-IE" dirty="0" smtClean="0"/>
              <a:t>Demand protection for workers to allow them to stay beyond 65 ?????</a:t>
            </a:r>
          </a:p>
          <a:p>
            <a:r>
              <a:rPr lang="en-IE" dirty="0" smtClean="0"/>
              <a:t>Demand </a:t>
            </a:r>
            <a:r>
              <a:rPr lang="en-IE" dirty="0"/>
              <a:t>a regulation system which has as a first priority the interests of scheme members in place on the current failed system    </a:t>
            </a:r>
          </a:p>
          <a:p>
            <a:r>
              <a:rPr lang="en-IE" dirty="0" smtClean="0"/>
              <a:t>A universal soft mandatory scheme involving  employer, employee and State contributions  </a:t>
            </a:r>
          </a:p>
        </p:txBody>
      </p:sp>
    </p:spTree>
    <p:extLst>
      <p:ext uri="{BB962C8B-B14F-4D97-AF65-F5344CB8AC3E}">
        <p14:creationId xmlns:p14="http://schemas.microsoft.com/office/powerpoint/2010/main" val="168559702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table"/>
          <p:cNvPicPr>
            <a:picLocks noChangeAspect="1"/>
          </p:cNvPicPr>
          <p:nvPr/>
        </p:nvPicPr>
        <p:blipFill>
          <a:blip r:embed="rId2"/>
          <a:stretch>
            <a:fillRect/>
          </a:stretch>
        </p:blipFill>
        <p:spPr>
          <a:xfrm>
            <a:off x="323528" y="764703"/>
            <a:ext cx="8686800" cy="5478467"/>
          </a:xfrm>
          <a:prstGeom prst="rect">
            <a:avLst/>
          </a:prstGeom>
        </p:spPr>
      </p:pic>
    </p:spTree>
    <p:extLst>
      <p:ext uri="{BB962C8B-B14F-4D97-AF65-F5344CB8AC3E}">
        <p14:creationId xmlns:p14="http://schemas.microsoft.com/office/powerpoint/2010/main" val="4285667688"/>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Pension scheme assets are growing but: liabilities continue to soar exponentially </a:t>
            </a:r>
            <a:endParaRPr lang="en-IE" dirty="0"/>
          </a:p>
        </p:txBody>
      </p:sp>
      <p:sp>
        <p:nvSpPr>
          <p:cNvPr id="3" name="Content Placeholder 2"/>
          <p:cNvSpPr>
            <a:spLocks noGrp="1"/>
          </p:cNvSpPr>
          <p:nvPr>
            <p:ph idx="1"/>
          </p:nvPr>
        </p:nvSpPr>
        <p:spPr/>
        <p:txBody>
          <a:bodyPr/>
          <a:lstStyle/>
          <a:p>
            <a:endParaRPr lang="en-IE" dirty="0"/>
          </a:p>
        </p:txBody>
      </p:sp>
      <p:pic>
        <p:nvPicPr>
          <p:cNvPr id="1026" name="Picture 2" descr="C:\Users\fergusw\Pictures\Cap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2521" y="1580892"/>
            <a:ext cx="6858958" cy="3696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3171269"/>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Here’s what’s happened to annuity costs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13836828"/>
              </p:ext>
            </p:extLst>
          </p:nvPr>
        </p:nvGraphicFramePr>
        <p:xfrm>
          <a:off x="107504" y="1412776"/>
          <a:ext cx="8504238"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7506340"/>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What this means for DB schemes</a:t>
            </a:r>
            <a:endParaRPr lang="en-IE" dirty="0"/>
          </a:p>
        </p:txBody>
      </p:sp>
      <p:sp>
        <p:nvSpPr>
          <p:cNvPr id="3" name="Content Placeholder 2"/>
          <p:cNvSpPr>
            <a:spLocks noGrp="1"/>
          </p:cNvSpPr>
          <p:nvPr>
            <p:ph idx="1"/>
          </p:nvPr>
        </p:nvSpPr>
        <p:spPr/>
        <p:txBody>
          <a:bodyPr>
            <a:normAutofit/>
          </a:bodyPr>
          <a:lstStyle/>
          <a:p>
            <a:r>
              <a:rPr lang="en-IE" dirty="0" smtClean="0"/>
              <a:t>With zero bond yields </a:t>
            </a:r>
            <a:r>
              <a:rPr lang="en-IE" dirty="0"/>
              <a:t>it costs </a:t>
            </a:r>
            <a:r>
              <a:rPr lang="en-IE" dirty="0" smtClean="0"/>
              <a:t>c. </a:t>
            </a:r>
            <a:r>
              <a:rPr lang="en-IE" dirty="0"/>
              <a:t>€</a:t>
            </a:r>
            <a:r>
              <a:rPr lang="en-IE" dirty="0" smtClean="0"/>
              <a:t>225,000 to buy a pension of €10,000 p.a. for a pensioner aged 70  - almost doubling in cost over 10 years</a:t>
            </a:r>
          </a:p>
          <a:p>
            <a:r>
              <a:rPr lang="en-IE" dirty="0" smtClean="0"/>
              <a:t>Assuming 3% yield it costs c. </a:t>
            </a:r>
            <a:r>
              <a:rPr lang="en-IE" dirty="0"/>
              <a:t>€ </a:t>
            </a:r>
            <a:r>
              <a:rPr lang="en-IE" dirty="0" smtClean="0"/>
              <a:t>175,000 (2012 levels)</a:t>
            </a:r>
          </a:p>
          <a:p>
            <a:r>
              <a:rPr lang="en-IE" dirty="0" smtClean="0"/>
              <a:t>Assuming 4% yield it costs c</a:t>
            </a:r>
            <a:r>
              <a:rPr lang="en-IE" dirty="0"/>
              <a:t>. </a:t>
            </a:r>
            <a:r>
              <a:rPr lang="en-IE" dirty="0" smtClean="0"/>
              <a:t>€ 160,000 (2010 levels)</a:t>
            </a:r>
          </a:p>
          <a:p>
            <a:r>
              <a:rPr lang="en-IE" dirty="0" smtClean="0"/>
              <a:t>The </a:t>
            </a:r>
            <a:r>
              <a:rPr lang="en-IE" dirty="0"/>
              <a:t>Pension Regulator insists </a:t>
            </a:r>
            <a:r>
              <a:rPr lang="en-IE" dirty="0" smtClean="0"/>
              <a:t>that schemes are funded by projecting </a:t>
            </a:r>
            <a:r>
              <a:rPr lang="en-IE" dirty="0"/>
              <a:t>pension liabilities @ zero yield on AAA </a:t>
            </a:r>
            <a:r>
              <a:rPr lang="en-IE" dirty="0" smtClean="0"/>
              <a:t>bonds.</a:t>
            </a:r>
          </a:p>
          <a:p>
            <a:endParaRPr lang="en-IE" dirty="0"/>
          </a:p>
          <a:p>
            <a:endParaRPr lang="en-IE" dirty="0" smtClean="0"/>
          </a:p>
          <a:p>
            <a:endParaRPr lang="en-IE" dirty="0" smtClean="0"/>
          </a:p>
        </p:txBody>
      </p:sp>
    </p:spTree>
    <p:extLst>
      <p:ext uri="{BB962C8B-B14F-4D97-AF65-F5344CB8AC3E}">
        <p14:creationId xmlns:p14="http://schemas.microsoft.com/office/powerpoint/2010/main" val="12380311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fairer alternative</a:t>
            </a:r>
            <a:endParaRPr lang="en-US" dirty="0"/>
          </a:p>
        </p:txBody>
      </p:sp>
      <p:sp>
        <p:nvSpPr>
          <p:cNvPr id="3" name="Content Placeholder 2"/>
          <p:cNvSpPr>
            <a:spLocks noGrp="1"/>
          </p:cNvSpPr>
          <p:nvPr>
            <p:ph idx="1"/>
          </p:nvPr>
        </p:nvSpPr>
        <p:spPr/>
        <p:txBody>
          <a:bodyPr>
            <a:normAutofit/>
          </a:bodyPr>
          <a:lstStyle/>
          <a:p>
            <a:r>
              <a:rPr lang="en-IE" dirty="0" smtClean="0"/>
              <a:t>The law could be changed so that in </a:t>
            </a:r>
            <a:r>
              <a:rPr lang="en-IE" dirty="0"/>
              <a:t>the event of wind-up </a:t>
            </a:r>
            <a:r>
              <a:rPr lang="en-IE" dirty="0" smtClean="0"/>
              <a:t>the above trustees </a:t>
            </a:r>
            <a:r>
              <a:rPr lang="en-IE" dirty="0"/>
              <a:t>could offer a </a:t>
            </a:r>
            <a:r>
              <a:rPr lang="en-IE" dirty="0" smtClean="0"/>
              <a:t>“reasonable” capital </a:t>
            </a:r>
            <a:r>
              <a:rPr lang="en-IE" dirty="0"/>
              <a:t>value </a:t>
            </a:r>
            <a:r>
              <a:rPr lang="en-IE" dirty="0" smtClean="0"/>
              <a:t>of, say, €</a:t>
            </a:r>
            <a:r>
              <a:rPr lang="en-IE" dirty="0"/>
              <a:t>150,000 in the form of an ARF </a:t>
            </a:r>
            <a:r>
              <a:rPr lang="en-IE" dirty="0" smtClean="0"/>
              <a:t>rather </a:t>
            </a:r>
            <a:r>
              <a:rPr lang="en-IE" dirty="0"/>
              <a:t>than pay €</a:t>
            </a:r>
            <a:r>
              <a:rPr lang="en-IE" dirty="0" smtClean="0"/>
              <a:t>225,000 </a:t>
            </a:r>
            <a:r>
              <a:rPr lang="en-IE" dirty="0"/>
              <a:t>to an insurance company for each </a:t>
            </a:r>
            <a:r>
              <a:rPr lang="en-IE" dirty="0" smtClean="0"/>
              <a:t>pensioner to </a:t>
            </a:r>
            <a:r>
              <a:rPr lang="en-IE" dirty="0"/>
              <a:t>give them €10,000 p.a</a:t>
            </a:r>
            <a:r>
              <a:rPr lang="en-IE" dirty="0" smtClean="0"/>
              <a:t>.. </a:t>
            </a:r>
            <a:r>
              <a:rPr lang="en-IE" dirty="0"/>
              <a:t>This would make it easier to meet the </a:t>
            </a:r>
            <a:r>
              <a:rPr lang="en-IE" dirty="0" smtClean="0"/>
              <a:t>funding </a:t>
            </a:r>
            <a:r>
              <a:rPr lang="en-IE" dirty="0"/>
              <a:t>standard and would </a:t>
            </a:r>
            <a:r>
              <a:rPr lang="en-IE" dirty="0" smtClean="0"/>
              <a:t>likely be </a:t>
            </a:r>
            <a:r>
              <a:rPr lang="en-IE" dirty="0"/>
              <a:t>very popular with </a:t>
            </a:r>
            <a:r>
              <a:rPr lang="en-IE" dirty="0" smtClean="0"/>
              <a:t>pensioners</a:t>
            </a:r>
          </a:p>
          <a:p>
            <a:r>
              <a:rPr lang="en-IE" dirty="0" smtClean="0"/>
              <a:t>Crucially it would leave more money with employees if a scheme was forced to wind-up in a distressed state      </a:t>
            </a:r>
            <a:endParaRPr lang="en-IE" dirty="0"/>
          </a:p>
        </p:txBody>
      </p:sp>
    </p:spTree>
    <p:extLst>
      <p:ext uri="{BB962C8B-B14F-4D97-AF65-F5344CB8AC3E}">
        <p14:creationId xmlns:p14="http://schemas.microsoft.com/office/powerpoint/2010/main" val="31897049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example</a:t>
            </a:r>
            <a:endParaRPr lang="en-US" dirty="0"/>
          </a:p>
        </p:txBody>
      </p:sp>
      <p:sp>
        <p:nvSpPr>
          <p:cNvPr id="3" name="Content Placeholder 2"/>
          <p:cNvSpPr>
            <a:spLocks noGrp="1"/>
          </p:cNvSpPr>
          <p:nvPr>
            <p:ph idx="1"/>
          </p:nvPr>
        </p:nvSpPr>
        <p:spPr/>
        <p:txBody>
          <a:bodyPr>
            <a:normAutofit/>
          </a:bodyPr>
          <a:lstStyle/>
          <a:p>
            <a:r>
              <a:rPr lang="en-GB" dirty="0" smtClean="0"/>
              <a:t>Assume 40 pensioners and 40 employees</a:t>
            </a:r>
          </a:p>
          <a:p>
            <a:endParaRPr lang="en-GB" dirty="0"/>
          </a:p>
          <a:p>
            <a:endParaRPr lang="en-GB" dirty="0" smtClean="0"/>
          </a:p>
          <a:p>
            <a:endParaRPr lang="en-GB" dirty="0"/>
          </a:p>
          <a:p>
            <a:endParaRPr lang="en-GB" dirty="0" smtClean="0"/>
          </a:p>
          <a:p>
            <a:endParaRPr lang="en-GB" dirty="0"/>
          </a:p>
          <a:p>
            <a:endParaRPr lang="en-GB" dirty="0" smtClean="0"/>
          </a:p>
          <a:p>
            <a:r>
              <a:rPr lang="en-GB" dirty="0" smtClean="0"/>
              <a:t>It is a cruel irony that the current rules not only lead to avoidable wind-ups but also make a bad situation worse by the manner with which they dictate the split of funds.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465768590"/>
              </p:ext>
            </p:extLst>
          </p:nvPr>
        </p:nvGraphicFramePr>
        <p:xfrm>
          <a:off x="323528" y="2348880"/>
          <a:ext cx="8424936" cy="2377440"/>
        </p:xfrm>
        <a:graphic>
          <a:graphicData uri="http://schemas.openxmlformats.org/drawingml/2006/table">
            <a:tbl>
              <a:tblPr firstRow="1" bandRow="1">
                <a:tableStyleId>{5C22544A-7EE6-4342-B048-85BDC9FD1C3A}</a:tableStyleId>
              </a:tblPr>
              <a:tblGrid>
                <a:gridCol w="3312368"/>
                <a:gridCol w="2520280"/>
                <a:gridCol w="2592288"/>
              </a:tblGrid>
              <a:tr h="362097">
                <a:tc>
                  <a:txBody>
                    <a:bodyPr/>
                    <a:lstStyle/>
                    <a:p>
                      <a:endParaRPr lang="en-US" dirty="0"/>
                    </a:p>
                  </a:txBody>
                  <a:tcPr/>
                </a:tc>
                <a:tc>
                  <a:txBody>
                    <a:bodyPr/>
                    <a:lstStyle/>
                    <a:p>
                      <a:r>
                        <a:rPr lang="en-GB" dirty="0" smtClean="0"/>
                        <a:t>Current Rules</a:t>
                      </a:r>
                      <a:endParaRPr lang="en-US" dirty="0"/>
                    </a:p>
                  </a:txBody>
                  <a:tcPr/>
                </a:tc>
                <a:tc>
                  <a:txBody>
                    <a:bodyPr/>
                    <a:lstStyle/>
                    <a:p>
                      <a:r>
                        <a:rPr lang="en-GB" dirty="0" smtClean="0"/>
                        <a:t>ARF alternative</a:t>
                      </a:r>
                      <a:endParaRPr lang="en-US" dirty="0"/>
                    </a:p>
                  </a:txBody>
                  <a:tcPr/>
                </a:tc>
              </a:tr>
              <a:tr h="633670">
                <a:tc>
                  <a:txBody>
                    <a:bodyPr/>
                    <a:lstStyle/>
                    <a:p>
                      <a:r>
                        <a:rPr lang="en-GB" dirty="0" smtClean="0"/>
                        <a:t>Fund</a:t>
                      </a:r>
                      <a:endParaRPr lang="en-US" dirty="0"/>
                    </a:p>
                  </a:txBody>
                  <a:tcPr/>
                </a:tc>
                <a:tc>
                  <a:txBody>
                    <a:bodyPr/>
                    <a:lstStyle/>
                    <a:p>
                      <a:r>
                        <a:rPr lang="en-GB" dirty="0" smtClean="0"/>
                        <a:t>€10,000,000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€10,000,000</a:t>
                      </a:r>
                      <a:endParaRPr lang="en-US" dirty="0" smtClean="0"/>
                    </a:p>
                    <a:p>
                      <a:endParaRPr lang="en-US" dirty="0"/>
                    </a:p>
                  </a:txBody>
                  <a:tcPr/>
                </a:tc>
              </a:tr>
              <a:tr h="362097">
                <a:tc>
                  <a:txBody>
                    <a:bodyPr/>
                    <a:lstStyle/>
                    <a:p>
                      <a:r>
                        <a:rPr lang="en-GB" dirty="0" smtClean="0"/>
                        <a:t>Amount needed</a:t>
                      </a:r>
                      <a:r>
                        <a:rPr lang="en-GB" baseline="0" dirty="0" smtClean="0"/>
                        <a:t> for pensioners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€9,000,000</a:t>
                      </a:r>
                      <a:endParaRPr lang="en-US" dirty="0" smtClean="0"/>
                    </a:p>
                    <a:p>
                      <a:endParaRPr lang="en-US" dirty="0"/>
                    </a:p>
                  </a:txBody>
                  <a:tcPr/>
                </a:tc>
                <a:tc>
                  <a:txBody>
                    <a:bodyPr/>
                    <a:lstStyle/>
                    <a:p>
                      <a:r>
                        <a:rPr lang="en-GB" dirty="0" smtClean="0"/>
                        <a:t>€6,000,000</a:t>
                      </a:r>
                      <a:endParaRPr lang="en-US" dirty="0"/>
                    </a:p>
                  </a:txBody>
                  <a:tcPr/>
                </a:tc>
              </a:tr>
              <a:tr h="362097">
                <a:tc>
                  <a:txBody>
                    <a:bodyPr/>
                    <a:lstStyle/>
                    <a:p>
                      <a:r>
                        <a:rPr lang="en-GB" dirty="0" smtClean="0"/>
                        <a:t>Amount left for employees</a:t>
                      </a:r>
                      <a:endParaRPr lang="en-US" dirty="0"/>
                    </a:p>
                  </a:txBody>
                  <a:tcPr/>
                </a:tc>
                <a:tc>
                  <a:txBody>
                    <a:bodyPr/>
                    <a:lstStyle/>
                    <a:p>
                      <a:r>
                        <a:rPr lang="en-GB" dirty="0" smtClean="0"/>
                        <a:t>€1,000,000</a:t>
                      </a:r>
                      <a:endParaRPr lang="en-US" dirty="0"/>
                    </a:p>
                  </a:txBody>
                  <a:tcPr/>
                </a:tc>
                <a:tc>
                  <a:txBody>
                    <a:bodyPr/>
                    <a:lstStyle/>
                    <a:p>
                      <a:r>
                        <a:rPr lang="en-GB" dirty="0" smtClean="0"/>
                        <a:t>€4,000,000</a:t>
                      </a:r>
                      <a:endParaRPr lang="en-US" dirty="0"/>
                    </a:p>
                  </a:txBody>
                  <a:tcPr/>
                </a:tc>
              </a:tr>
              <a:tr h="362097">
                <a:tc>
                  <a:txBody>
                    <a:bodyPr/>
                    <a:lstStyle/>
                    <a:p>
                      <a:r>
                        <a:rPr lang="en-GB" dirty="0" smtClean="0"/>
                        <a:t>Average pay-out per employee</a:t>
                      </a:r>
                      <a:endParaRPr lang="en-US" dirty="0"/>
                    </a:p>
                  </a:txBody>
                  <a:tcPr/>
                </a:tc>
                <a:tc>
                  <a:txBody>
                    <a:bodyPr/>
                    <a:lstStyle/>
                    <a:p>
                      <a:r>
                        <a:rPr lang="en-GB" dirty="0" smtClean="0"/>
                        <a:t>€25,000</a:t>
                      </a:r>
                      <a:endParaRPr lang="en-US" dirty="0"/>
                    </a:p>
                  </a:txBody>
                  <a:tcPr/>
                </a:tc>
                <a:tc>
                  <a:txBody>
                    <a:bodyPr/>
                    <a:lstStyle/>
                    <a:p>
                      <a:r>
                        <a:rPr lang="en-GB" dirty="0" smtClean="0"/>
                        <a:t>€100,000</a:t>
                      </a:r>
                      <a:endParaRPr lang="en-US" dirty="0"/>
                    </a:p>
                  </a:txBody>
                  <a:tcPr/>
                </a:tc>
              </a:tr>
            </a:tbl>
          </a:graphicData>
        </a:graphic>
      </p:graphicFrame>
    </p:spTree>
    <p:extLst>
      <p:ext uri="{BB962C8B-B14F-4D97-AF65-F5344CB8AC3E}">
        <p14:creationId xmlns:p14="http://schemas.microsoft.com/office/powerpoint/2010/main" val="33053824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Before the crises retired workers thought they were ‘protected’ </a:t>
            </a:r>
            <a:endParaRPr lang="en-IE" dirty="0"/>
          </a:p>
        </p:txBody>
      </p:sp>
      <p:sp>
        <p:nvSpPr>
          <p:cNvPr id="3" name="Content Placeholder 2"/>
          <p:cNvSpPr>
            <a:spLocks noGrp="1"/>
          </p:cNvSpPr>
          <p:nvPr>
            <p:ph idx="1"/>
          </p:nvPr>
        </p:nvSpPr>
        <p:spPr/>
        <p:txBody>
          <a:bodyPr/>
          <a:lstStyle/>
          <a:p>
            <a:r>
              <a:rPr lang="en-IE" dirty="0" smtClean="0"/>
              <a:t>Workers who were in no occupational scheme could rely of their social insurance contribution for their pension.</a:t>
            </a:r>
          </a:p>
          <a:p>
            <a:r>
              <a:rPr lang="en-IE" dirty="0" smtClean="0"/>
              <a:t>Workers in funded schemes could rely on the Pension Board to keep their pension funds safe and on retirement could buy an annuity which guaranteed a pension for life (often including increases to pension in payment).</a:t>
            </a:r>
          </a:p>
          <a:p>
            <a:r>
              <a:rPr lang="en-IE" dirty="0" smtClean="0"/>
              <a:t>Public Servants had guaranteed pensions with indexation because a sovereign Government never welches on its debt.</a:t>
            </a:r>
          </a:p>
          <a:p>
            <a:r>
              <a:rPr lang="en-IE" dirty="0" smtClean="0"/>
              <a:t>All of this was under written by the doctrine of legitimate expectation    </a:t>
            </a:r>
            <a:endParaRPr lang="en-IE" dirty="0"/>
          </a:p>
        </p:txBody>
      </p:sp>
    </p:spTree>
    <p:extLst>
      <p:ext uri="{BB962C8B-B14F-4D97-AF65-F5344CB8AC3E}">
        <p14:creationId xmlns:p14="http://schemas.microsoft.com/office/powerpoint/2010/main" val="10684083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What happened to Social Insurance Pensions?</a:t>
            </a:r>
            <a:endParaRPr lang="en-IE" dirty="0"/>
          </a:p>
        </p:txBody>
      </p:sp>
      <p:sp>
        <p:nvSpPr>
          <p:cNvPr id="3" name="Content Placeholder 2"/>
          <p:cNvSpPr>
            <a:spLocks noGrp="1"/>
          </p:cNvSpPr>
          <p:nvPr>
            <p:ph idx="1"/>
          </p:nvPr>
        </p:nvSpPr>
        <p:spPr/>
        <p:txBody>
          <a:bodyPr>
            <a:normAutofit fontScale="92500"/>
          </a:bodyPr>
          <a:lstStyle/>
          <a:p>
            <a:r>
              <a:rPr lang="en-IE" dirty="0" smtClean="0"/>
              <a:t>`The bands were changed in a way that had the effect of taking €1,500 of many workers three quarters of whom are women</a:t>
            </a:r>
          </a:p>
          <a:p>
            <a:r>
              <a:rPr lang="en-IE" dirty="0" smtClean="0"/>
              <a:t>The pension age was raised by three years without any consideration of the labour market  issue involved.</a:t>
            </a:r>
          </a:p>
          <a:p>
            <a:r>
              <a:rPr lang="en-IE" dirty="0" smtClean="0"/>
              <a:t>This change is a grossly inequitable attack on lower paid workers.</a:t>
            </a:r>
          </a:p>
          <a:p>
            <a:r>
              <a:rPr lang="en-IE" dirty="0" smtClean="0"/>
              <a:t>A manual worker on class A PRSI born in 1955 will (if they are lucky) work for 51 years before they receive a cent of their contributory pension. (at age 67)</a:t>
            </a:r>
          </a:p>
          <a:p>
            <a:r>
              <a:rPr lang="en-IE" dirty="0" smtClean="0"/>
              <a:t>A senior civil servant born in 1955 paying the lower PRSI contribution will after 40 years get a generous pension. (at age 60)  </a:t>
            </a:r>
          </a:p>
          <a:p>
            <a:r>
              <a:rPr lang="en-IE" dirty="0" smtClean="0"/>
              <a:t>The problem gets worse when the pension age goes up to 68.  </a:t>
            </a:r>
            <a:endParaRPr lang="en-IE" dirty="0"/>
          </a:p>
        </p:txBody>
      </p:sp>
    </p:spTree>
    <p:extLst>
      <p:ext uri="{BB962C8B-B14F-4D97-AF65-F5344CB8AC3E}">
        <p14:creationId xmlns:p14="http://schemas.microsoft.com/office/powerpoint/2010/main" val="2592267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smtClean="0"/>
              <a:t>Some issue to keep in mind  </a:t>
            </a:r>
            <a:endParaRPr lang="en-IE" dirty="0"/>
          </a:p>
        </p:txBody>
      </p:sp>
      <p:sp>
        <p:nvSpPr>
          <p:cNvPr id="2" name="Content Placeholder 1"/>
          <p:cNvSpPr>
            <a:spLocks noGrp="1"/>
          </p:cNvSpPr>
          <p:nvPr>
            <p:ph idx="1"/>
          </p:nvPr>
        </p:nvSpPr>
        <p:spPr/>
        <p:txBody>
          <a:bodyPr>
            <a:normAutofit/>
          </a:bodyPr>
          <a:lstStyle/>
          <a:p>
            <a:endParaRPr lang="en-IE" dirty="0" smtClean="0"/>
          </a:p>
          <a:p>
            <a:r>
              <a:rPr lang="en-IE" dirty="0" smtClean="0"/>
              <a:t>The extent of the Defined Benefit collapse</a:t>
            </a:r>
          </a:p>
          <a:p>
            <a:r>
              <a:rPr lang="en-IE" dirty="0" smtClean="0"/>
              <a:t>How workers in funded pension plans have </a:t>
            </a:r>
            <a:r>
              <a:rPr lang="en-IE" dirty="0"/>
              <a:t>lost the pensions they earned and paid </a:t>
            </a:r>
            <a:r>
              <a:rPr lang="en-IE" dirty="0" smtClean="0"/>
              <a:t>for. </a:t>
            </a:r>
          </a:p>
          <a:p>
            <a:r>
              <a:rPr lang="en-IE" dirty="0" smtClean="0"/>
              <a:t>The failure of our pension regulation system.</a:t>
            </a:r>
          </a:p>
          <a:p>
            <a:r>
              <a:rPr lang="en-IE" dirty="0" smtClean="0"/>
              <a:t>The negation of worker influence over their pension funds by the pretence they are merely ‘</a:t>
            </a:r>
            <a:r>
              <a:rPr lang="en-IE" dirty="0" smtClean="0">
                <a:solidFill>
                  <a:srgbClr val="FF0000"/>
                </a:solidFill>
              </a:rPr>
              <a:t>consumers</a:t>
            </a:r>
            <a:r>
              <a:rPr lang="en-IE" dirty="0" smtClean="0"/>
              <a:t>’.</a:t>
            </a:r>
          </a:p>
          <a:p>
            <a:r>
              <a:rPr lang="en-IE" dirty="0" smtClean="0"/>
              <a:t>The proposed universal pension system</a:t>
            </a:r>
          </a:p>
        </p:txBody>
      </p:sp>
    </p:spTree>
    <p:extLst>
      <p:ext uri="{BB962C8B-B14F-4D97-AF65-F5344CB8AC3E}">
        <p14:creationId xmlns:p14="http://schemas.microsoft.com/office/powerpoint/2010/main" val="40917085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What happened workers in funded pension schemes</a:t>
            </a:r>
            <a:endParaRPr lang="en-IE" dirty="0"/>
          </a:p>
        </p:txBody>
      </p:sp>
      <p:sp>
        <p:nvSpPr>
          <p:cNvPr id="3" name="Content Placeholder 2"/>
          <p:cNvSpPr>
            <a:spLocks noGrp="1"/>
          </p:cNvSpPr>
          <p:nvPr>
            <p:ph idx="1"/>
          </p:nvPr>
        </p:nvSpPr>
        <p:spPr/>
        <p:txBody>
          <a:bodyPr/>
          <a:lstStyle/>
          <a:p>
            <a:pPr marL="0" indent="0">
              <a:buNone/>
            </a:pPr>
            <a:r>
              <a:rPr lang="en-IE" dirty="0">
                <a:solidFill>
                  <a:srgbClr val="FF0000"/>
                </a:solidFill>
              </a:rPr>
              <a:t>Defined Schemes                   Active members</a:t>
            </a:r>
          </a:p>
          <a:p>
            <a:r>
              <a:rPr lang="en-IE" dirty="0"/>
              <a:t>31/12/06             1,232           269,529</a:t>
            </a:r>
          </a:p>
          <a:p>
            <a:r>
              <a:rPr lang="en-IE" dirty="0"/>
              <a:t>31/3/15               703              137,000 </a:t>
            </a:r>
          </a:p>
          <a:p>
            <a:endParaRPr lang="en-IE" dirty="0"/>
          </a:p>
        </p:txBody>
      </p:sp>
    </p:spTree>
    <p:extLst>
      <p:ext uri="{BB962C8B-B14F-4D97-AF65-F5344CB8AC3E}">
        <p14:creationId xmlns:p14="http://schemas.microsoft.com/office/powerpoint/2010/main" val="187156202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Or to be more specific:</a:t>
            </a:r>
            <a:endParaRPr lang="en-IE" dirty="0"/>
          </a:p>
        </p:txBody>
      </p:sp>
      <p:sp>
        <p:nvSpPr>
          <p:cNvPr id="3" name="Content Placeholder 2"/>
          <p:cNvSpPr>
            <a:spLocks noGrp="1"/>
          </p:cNvSpPr>
          <p:nvPr>
            <p:ph idx="1"/>
          </p:nvPr>
        </p:nvSpPr>
        <p:spPr/>
        <p:txBody>
          <a:bodyPr>
            <a:normAutofit lnSpcReduction="10000"/>
          </a:bodyPr>
          <a:lstStyle/>
          <a:p>
            <a:pPr marL="342900" indent="-342900"/>
            <a:r>
              <a:rPr lang="en-GB" dirty="0"/>
              <a:t>703 – no. of DB plans </a:t>
            </a:r>
            <a:r>
              <a:rPr lang="en-GB" dirty="0" smtClean="0"/>
              <a:t>still in existence Ireland, a reduction of </a:t>
            </a:r>
            <a:r>
              <a:rPr lang="en-GB" dirty="0"/>
              <a:t>50%</a:t>
            </a:r>
          </a:p>
          <a:p>
            <a:endParaRPr lang="en-GB" dirty="0"/>
          </a:p>
          <a:p>
            <a:pPr marL="342900" indent="-342900"/>
            <a:r>
              <a:rPr lang="en-GB" dirty="0" smtClean="0"/>
              <a:t>90</a:t>
            </a:r>
            <a:r>
              <a:rPr lang="en-GB" dirty="0"/>
              <a:t>% - proportion closed to new members</a:t>
            </a:r>
            <a:br>
              <a:rPr lang="en-GB" dirty="0"/>
            </a:br>
            <a:endParaRPr lang="en-GB" dirty="0"/>
          </a:p>
          <a:p>
            <a:pPr marL="342900" indent="-342900"/>
            <a:r>
              <a:rPr lang="en-GB" dirty="0"/>
              <a:t>83% - proportion of those choosing DC for new members</a:t>
            </a:r>
          </a:p>
          <a:p>
            <a:pPr marL="342900" indent="-342900"/>
            <a:r>
              <a:rPr lang="en-GB" dirty="0"/>
              <a:t/>
            </a:r>
            <a:br>
              <a:rPr lang="en-GB" dirty="0"/>
            </a:br>
            <a:r>
              <a:rPr lang="en-GB" dirty="0"/>
              <a:t>40% - 50%  - no. of DB plans closed to future </a:t>
            </a:r>
            <a:r>
              <a:rPr lang="en-GB" dirty="0" smtClean="0"/>
              <a:t>accrual</a:t>
            </a:r>
            <a:endParaRPr lang="en-GB" dirty="0"/>
          </a:p>
          <a:p>
            <a:pPr marL="342900" indent="-342900"/>
            <a:r>
              <a:rPr lang="en-GB" dirty="0"/>
              <a:t>75% - proportion of those choosing DC for future </a:t>
            </a:r>
            <a:r>
              <a:rPr lang="en-GB" dirty="0" smtClean="0"/>
              <a:t>accrual</a:t>
            </a:r>
          </a:p>
          <a:p>
            <a:pPr marL="342900" indent="-342900"/>
            <a:r>
              <a:rPr lang="en-GB" dirty="0" smtClean="0"/>
              <a:t>Those pensions with no indexation will lose 50% of value over twenty years</a:t>
            </a:r>
            <a:endParaRPr lang="en-IE" dirty="0"/>
          </a:p>
        </p:txBody>
      </p:sp>
    </p:spTree>
    <p:extLst>
      <p:ext uri="{BB962C8B-B14F-4D97-AF65-F5344CB8AC3E}">
        <p14:creationId xmlns:p14="http://schemas.microsoft.com/office/powerpoint/2010/main" val="18165723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400" dirty="0" smtClean="0"/>
              <a:t>Some have learnt nothing from this catastrophe</a:t>
            </a:r>
            <a:endParaRPr lang="en-IE" sz="2400" dirty="0"/>
          </a:p>
        </p:txBody>
      </p:sp>
      <p:sp>
        <p:nvSpPr>
          <p:cNvPr id="3" name="Content Placeholder 2"/>
          <p:cNvSpPr>
            <a:spLocks noGrp="1"/>
          </p:cNvSpPr>
          <p:nvPr>
            <p:ph idx="1"/>
          </p:nvPr>
        </p:nvSpPr>
        <p:spPr/>
        <p:txBody>
          <a:bodyPr>
            <a:normAutofit fontScale="92500" lnSpcReduction="10000"/>
          </a:bodyPr>
          <a:lstStyle/>
          <a:p>
            <a:r>
              <a:rPr lang="en-IE" dirty="0" smtClean="0"/>
              <a:t>Workers paid €100 million over 20 years to the Pensions Board (now the pension Authority) to protect their pensions. </a:t>
            </a:r>
          </a:p>
          <a:p>
            <a:r>
              <a:rPr lang="en-IE" dirty="0" smtClean="0"/>
              <a:t>The PA regulated trustee behaviour and for the most part ignored the overexposure of Irish pension funds to high risk investments.</a:t>
            </a:r>
          </a:p>
          <a:p>
            <a:r>
              <a:rPr lang="en-IE" dirty="0" smtClean="0"/>
              <a:t>The PB also ignored the performance of DC. The PA takes €10 from every DC member but does nothing to regulated the performance of DC</a:t>
            </a:r>
          </a:p>
          <a:p>
            <a:r>
              <a:rPr lang="en-IE" dirty="0" smtClean="0"/>
              <a:t>Before the crash 66% of Irish pension assets were in high risk equities as opposed to 25% in UK.</a:t>
            </a:r>
          </a:p>
          <a:p>
            <a:r>
              <a:rPr lang="en-IE" dirty="0" smtClean="0"/>
              <a:t>The government and the PB insisted on  overvaluing liabilities making good DB schemes appear un-sustainable.</a:t>
            </a:r>
          </a:p>
          <a:p>
            <a:r>
              <a:rPr lang="en-IE" dirty="0" smtClean="0"/>
              <a:t>With levies and ill-advised misdirected regulation, DB was regulated almost to extinction with workers carrying the losses.          </a:t>
            </a:r>
            <a:endParaRPr lang="en-IE" dirty="0"/>
          </a:p>
        </p:txBody>
      </p:sp>
    </p:spTree>
    <p:extLst>
      <p:ext uri="{BB962C8B-B14F-4D97-AF65-F5344CB8AC3E}">
        <p14:creationId xmlns:p14="http://schemas.microsoft.com/office/powerpoint/2010/main" val="16155369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What happen to retired public servants  </a:t>
            </a:r>
            <a:endParaRPr lang="en-IE" dirty="0"/>
          </a:p>
        </p:txBody>
      </p:sp>
      <p:sp>
        <p:nvSpPr>
          <p:cNvPr id="3" name="Content Placeholder 2"/>
          <p:cNvSpPr>
            <a:spLocks noGrp="1"/>
          </p:cNvSpPr>
          <p:nvPr>
            <p:ph idx="1"/>
          </p:nvPr>
        </p:nvSpPr>
        <p:spPr/>
        <p:txBody>
          <a:bodyPr/>
          <a:lstStyle/>
          <a:p>
            <a:r>
              <a:rPr lang="en-IE" dirty="0" smtClean="0"/>
              <a:t>Pension reduction of 4% with   the introduction of USC, Property Tax and Water Charges. </a:t>
            </a:r>
          </a:p>
          <a:p>
            <a:r>
              <a:rPr lang="en-IE" dirty="0" smtClean="0"/>
              <a:t>Retired members semi-state in funded schemes saw their pension funds plundered through levies.</a:t>
            </a:r>
          </a:p>
          <a:p>
            <a:r>
              <a:rPr lang="en-IE" dirty="0" smtClean="0"/>
              <a:t>Section 50 applications  saw the end of increases to pension in payment in many funded schemes.</a:t>
            </a:r>
          </a:p>
          <a:p>
            <a:r>
              <a:rPr lang="en-IE" dirty="0" smtClean="0"/>
              <a:t>Section 50 applications which abolished increases to pension in payment will see people descend into poverty from the day they retire.</a:t>
            </a:r>
            <a:endParaRPr lang="en-IE" dirty="0"/>
          </a:p>
        </p:txBody>
      </p:sp>
    </p:spTree>
    <p:extLst>
      <p:ext uri="{BB962C8B-B14F-4D97-AF65-F5344CB8AC3E}">
        <p14:creationId xmlns:p14="http://schemas.microsoft.com/office/powerpoint/2010/main" val="104860790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6" presetID="16" presetClass="entr" presetSubtype="2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sz="2400" dirty="0" smtClean="0"/>
              <a:t>Universal provision and the OECD Report 2013</a:t>
            </a:r>
            <a:endParaRPr lang="en-IE" sz="2400" dirty="0"/>
          </a:p>
        </p:txBody>
      </p:sp>
      <p:sp>
        <p:nvSpPr>
          <p:cNvPr id="2" name="Content Placeholder 1"/>
          <p:cNvSpPr>
            <a:spLocks noGrp="1"/>
          </p:cNvSpPr>
          <p:nvPr>
            <p:ph idx="1"/>
          </p:nvPr>
        </p:nvSpPr>
        <p:spPr/>
        <p:txBody>
          <a:bodyPr>
            <a:normAutofit/>
          </a:bodyPr>
          <a:lstStyle/>
          <a:p>
            <a:r>
              <a:rPr lang="en-IE" i="1" dirty="0" smtClean="0"/>
              <a:t>‘Compulsion </a:t>
            </a:r>
            <a:r>
              <a:rPr lang="en-IE" i="1" dirty="0"/>
              <a:t>is the less costly and most effective approach to increase coverage of private pensions</a:t>
            </a:r>
            <a:r>
              <a:rPr lang="en-IE" i="1" dirty="0" smtClean="0"/>
              <a:t>.’ </a:t>
            </a:r>
          </a:p>
          <a:p>
            <a:r>
              <a:rPr lang="en-IE" i="1" dirty="0" smtClean="0"/>
              <a:t>‘Automatic </a:t>
            </a:r>
            <a:r>
              <a:rPr lang="en-IE" i="1" dirty="0"/>
              <a:t>enrolment is a second-best option. Its success depends on how it is designed and on its interaction with incentives in the system</a:t>
            </a:r>
            <a:r>
              <a:rPr lang="en-IE" i="1" dirty="0" smtClean="0"/>
              <a:t>.’</a:t>
            </a:r>
          </a:p>
          <a:p>
            <a:r>
              <a:rPr lang="en-IE" dirty="0" smtClean="0"/>
              <a:t>Outgoing Minister is in favour of auto-enrolment.</a:t>
            </a:r>
          </a:p>
          <a:p>
            <a:r>
              <a:rPr lang="en-IE" dirty="0" smtClean="0"/>
              <a:t>Congress is examining the options and is likely to campaign for a new universal funded pension scheme </a:t>
            </a:r>
            <a:endParaRPr lang="en-IE" dirty="0"/>
          </a:p>
        </p:txBody>
      </p:sp>
    </p:spTree>
    <p:extLst>
      <p:ext uri="{BB962C8B-B14F-4D97-AF65-F5344CB8AC3E}">
        <p14:creationId xmlns:p14="http://schemas.microsoft.com/office/powerpoint/2010/main" val="20088168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7210</TotalTime>
  <Words>1304</Words>
  <Application>Microsoft Office PowerPoint</Application>
  <PresentationFormat>On-screen Show (4:3)</PresentationFormat>
  <Paragraphs>114</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Thatch</vt:lpstr>
      <vt:lpstr>What ever happened to retired workers’ legitimate expectation?</vt:lpstr>
      <vt:lpstr>Before the crises retired workers thought they were ‘protected’ </vt:lpstr>
      <vt:lpstr>What happened to Social Insurance Pensions?</vt:lpstr>
      <vt:lpstr>Some issue to keep in mind  </vt:lpstr>
      <vt:lpstr>What happened workers in funded pension schemes</vt:lpstr>
      <vt:lpstr>Or to be more specific:</vt:lpstr>
      <vt:lpstr>Some have learnt nothing from this catastrophe</vt:lpstr>
      <vt:lpstr>What happen to retired public servants  </vt:lpstr>
      <vt:lpstr>Universal provision and the OECD Report 2013</vt:lpstr>
      <vt:lpstr>What a new universal scheme should look like</vt:lpstr>
      <vt:lpstr>Universal scheme continued</vt:lpstr>
      <vt:lpstr>Beware of the conspiracy against member trustees</vt:lpstr>
      <vt:lpstr>Congress will continue to campaign </vt:lpstr>
      <vt:lpstr>PowerPoint Presentation</vt:lpstr>
      <vt:lpstr>Pension scheme assets are growing but: liabilities continue to soar exponentially </vt:lpstr>
      <vt:lpstr>Here’s what’s happened to annuity costs</vt:lpstr>
      <vt:lpstr>What this means for DB schemes</vt:lpstr>
      <vt:lpstr>A fairer alternative</vt:lpstr>
      <vt:lpstr>For example</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Have Defined Benefit schemes a future?</dc:title>
  <dc:creator>Fergus Whelan</dc:creator>
  <cp:lastModifiedBy>Natalie Fox</cp:lastModifiedBy>
  <cp:revision>126</cp:revision>
  <cp:lastPrinted>2015-05-12T10:59:12Z</cp:lastPrinted>
  <dcterms:created xsi:type="dcterms:W3CDTF">2012-06-12T13:59:09Z</dcterms:created>
  <dcterms:modified xsi:type="dcterms:W3CDTF">2016-03-02T11:00:14Z</dcterms:modified>
</cp:coreProperties>
</file>