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64" r:id="rId3"/>
    <p:sldId id="256" r:id="rId4"/>
    <p:sldId id="265" r:id="rId5"/>
    <p:sldId id="257" r:id="rId6"/>
    <p:sldId id="258" r:id="rId7"/>
    <p:sldId id="259" r:id="rId8"/>
    <p:sldId id="260" r:id="rId9"/>
    <p:sldId id="261" r:id="rId10"/>
    <p:sldId id="266" r:id="rId11"/>
    <p:sldId id="262"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06" d="100"/>
          <a:sy n="106" d="100"/>
        </p:scale>
        <p:origin x="-90" y="-2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F17E378-4EB9-4C96-AA7E-39681081ED81}" type="datetimeFigureOut">
              <a:rPr lang="en-IE" smtClean="0"/>
              <a:t>02/03/2016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C3DB041-35DA-4B74-814C-651C4F03C40B}" type="slidenum">
              <a:rPr lang="en-IE" smtClean="0"/>
              <a:t>‹#›</a:t>
            </a:fld>
            <a:endParaRPr lang="en-IE"/>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6694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17E378-4EB9-4C96-AA7E-39681081ED81}" type="datetimeFigureOut">
              <a:rPr lang="en-IE" smtClean="0"/>
              <a:t>02/03/2016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C3DB041-35DA-4B74-814C-651C4F03C40B}" type="slidenum">
              <a:rPr lang="en-IE" smtClean="0"/>
              <a:t>‹#›</a:t>
            </a:fld>
            <a:endParaRPr lang="en-IE"/>
          </a:p>
        </p:txBody>
      </p:sp>
    </p:spTree>
    <p:extLst>
      <p:ext uri="{BB962C8B-B14F-4D97-AF65-F5344CB8AC3E}">
        <p14:creationId xmlns:p14="http://schemas.microsoft.com/office/powerpoint/2010/main" val="971495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17E378-4EB9-4C96-AA7E-39681081ED81}" type="datetimeFigureOut">
              <a:rPr lang="en-IE" smtClean="0"/>
              <a:t>02/03/2016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C3DB041-35DA-4B74-814C-651C4F03C40B}" type="slidenum">
              <a:rPr lang="en-IE" smtClean="0"/>
              <a:t>‹#›</a:t>
            </a:fld>
            <a:endParaRPr lang="en-IE"/>
          </a:p>
        </p:txBody>
      </p:sp>
    </p:spTree>
    <p:extLst>
      <p:ext uri="{BB962C8B-B14F-4D97-AF65-F5344CB8AC3E}">
        <p14:creationId xmlns:p14="http://schemas.microsoft.com/office/powerpoint/2010/main" val="3288988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17E378-4EB9-4C96-AA7E-39681081ED81}" type="datetimeFigureOut">
              <a:rPr lang="en-IE" smtClean="0"/>
              <a:t>02/03/2016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C3DB041-35DA-4B74-814C-651C4F03C40B}" type="slidenum">
              <a:rPr lang="en-IE" smtClean="0"/>
              <a:t>‹#›</a:t>
            </a:fld>
            <a:endParaRPr lang="en-IE"/>
          </a:p>
        </p:txBody>
      </p:sp>
    </p:spTree>
    <p:extLst>
      <p:ext uri="{BB962C8B-B14F-4D97-AF65-F5344CB8AC3E}">
        <p14:creationId xmlns:p14="http://schemas.microsoft.com/office/powerpoint/2010/main" val="3478053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17E378-4EB9-4C96-AA7E-39681081ED81}" type="datetimeFigureOut">
              <a:rPr lang="en-IE" smtClean="0"/>
              <a:t>02/03/2016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C3DB041-35DA-4B74-814C-651C4F03C40B}" type="slidenum">
              <a:rPr lang="en-IE" smtClean="0"/>
              <a:t>‹#›</a:t>
            </a:fld>
            <a:endParaRPr lang="en-IE"/>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8120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F17E378-4EB9-4C96-AA7E-39681081ED81}" type="datetimeFigureOut">
              <a:rPr lang="en-IE" smtClean="0"/>
              <a:t>02/03/2016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C3DB041-35DA-4B74-814C-651C4F03C40B}" type="slidenum">
              <a:rPr lang="en-IE" smtClean="0"/>
              <a:t>‹#›</a:t>
            </a:fld>
            <a:endParaRPr lang="en-IE"/>
          </a:p>
        </p:txBody>
      </p:sp>
    </p:spTree>
    <p:extLst>
      <p:ext uri="{BB962C8B-B14F-4D97-AF65-F5344CB8AC3E}">
        <p14:creationId xmlns:p14="http://schemas.microsoft.com/office/powerpoint/2010/main" val="4239289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F17E378-4EB9-4C96-AA7E-39681081ED81}" type="datetimeFigureOut">
              <a:rPr lang="en-IE" smtClean="0"/>
              <a:t>02/03/2016</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4C3DB041-35DA-4B74-814C-651C4F03C40B}" type="slidenum">
              <a:rPr lang="en-IE" smtClean="0"/>
              <a:t>‹#›</a:t>
            </a:fld>
            <a:endParaRPr lang="en-IE"/>
          </a:p>
        </p:txBody>
      </p:sp>
    </p:spTree>
    <p:extLst>
      <p:ext uri="{BB962C8B-B14F-4D97-AF65-F5344CB8AC3E}">
        <p14:creationId xmlns:p14="http://schemas.microsoft.com/office/powerpoint/2010/main" val="1400894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F17E378-4EB9-4C96-AA7E-39681081ED81}" type="datetimeFigureOut">
              <a:rPr lang="en-IE" smtClean="0"/>
              <a:t>02/03/2016</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4C3DB041-35DA-4B74-814C-651C4F03C40B}" type="slidenum">
              <a:rPr lang="en-IE" smtClean="0"/>
              <a:t>‹#›</a:t>
            </a:fld>
            <a:endParaRPr lang="en-IE"/>
          </a:p>
        </p:txBody>
      </p:sp>
    </p:spTree>
    <p:extLst>
      <p:ext uri="{BB962C8B-B14F-4D97-AF65-F5344CB8AC3E}">
        <p14:creationId xmlns:p14="http://schemas.microsoft.com/office/powerpoint/2010/main" val="2290143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F17E378-4EB9-4C96-AA7E-39681081ED81}" type="datetimeFigureOut">
              <a:rPr lang="en-IE" smtClean="0"/>
              <a:t>02/03/2016</a:t>
            </a:fld>
            <a:endParaRPr lang="en-IE"/>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IE"/>
          </a:p>
        </p:txBody>
      </p:sp>
      <p:sp>
        <p:nvSpPr>
          <p:cNvPr id="9" name="Slide Number Placeholder 8"/>
          <p:cNvSpPr>
            <a:spLocks noGrp="1"/>
          </p:cNvSpPr>
          <p:nvPr>
            <p:ph type="sldNum" sz="quarter" idx="12"/>
          </p:nvPr>
        </p:nvSpPr>
        <p:spPr/>
        <p:txBody>
          <a:bodyPr/>
          <a:lstStyle/>
          <a:p>
            <a:fld id="{4C3DB041-35DA-4B74-814C-651C4F03C40B}" type="slidenum">
              <a:rPr lang="en-IE" smtClean="0"/>
              <a:t>‹#›</a:t>
            </a:fld>
            <a:endParaRPr lang="en-IE"/>
          </a:p>
        </p:txBody>
      </p:sp>
    </p:spTree>
    <p:extLst>
      <p:ext uri="{BB962C8B-B14F-4D97-AF65-F5344CB8AC3E}">
        <p14:creationId xmlns:p14="http://schemas.microsoft.com/office/powerpoint/2010/main" val="726798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F17E378-4EB9-4C96-AA7E-39681081ED81}" type="datetimeFigureOut">
              <a:rPr lang="en-IE" smtClean="0"/>
              <a:t>02/03/2016</a:t>
            </a:fld>
            <a:endParaRPr lang="en-IE"/>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IE"/>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C3DB041-35DA-4B74-814C-651C4F03C40B}" type="slidenum">
              <a:rPr lang="en-IE" smtClean="0"/>
              <a:t>‹#›</a:t>
            </a:fld>
            <a:endParaRPr lang="en-IE"/>
          </a:p>
        </p:txBody>
      </p:sp>
    </p:spTree>
    <p:extLst>
      <p:ext uri="{BB962C8B-B14F-4D97-AF65-F5344CB8AC3E}">
        <p14:creationId xmlns:p14="http://schemas.microsoft.com/office/powerpoint/2010/main" val="3599481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17E378-4EB9-4C96-AA7E-39681081ED81}" type="datetimeFigureOut">
              <a:rPr lang="en-IE" smtClean="0"/>
              <a:t>02/03/2016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C3DB041-35DA-4B74-814C-651C4F03C40B}" type="slidenum">
              <a:rPr lang="en-IE" smtClean="0"/>
              <a:t>‹#›</a:t>
            </a:fld>
            <a:endParaRPr lang="en-IE"/>
          </a:p>
        </p:txBody>
      </p:sp>
    </p:spTree>
    <p:extLst>
      <p:ext uri="{BB962C8B-B14F-4D97-AF65-F5344CB8AC3E}">
        <p14:creationId xmlns:p14="http://schemas.microsoft.com/office/powerpoint/2010/main" val="2436919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F17E378-4EB9-4C96-AA7E-39681081ED81}" type="datetimeFigureOut">
              <a:rPr lang="en-IE" smtClean="0"/>
              <a:t>02/03/2016</a:t>
            </a:fld>
            <a:endParaRPr lang="en-IE"/>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IE"/>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C3DB041-35DA-4B74-814C-651C4F03C40B}" type="slidenum">
              <a:rPr lang="en-IE" smtClean="0"/>
              <a:t>‹#›</a:t>
            </a:fld>
            <a:endParaRPr lang="en-IE"/>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81592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Pensions overview</a:t>
            </a:r>
            <a:endParaRPr lang="en-IE" dirty="0"/>
          </a:p>
        </p:txBody>
      </p:sp>
      <p:sp>
        <p:nvSpPr>
          <p:cNvPr id="3" name="Subtitle 2"/>
          <p:cNvSpPr>
            <a:spLocks noGrp="1"/>
          </p:cNvSpPr>
          <p:nvPr>
            <p:ph type="subTitle" idx="1"/>
          </p:nvPr>
        </p:nvSpPr>
        <p:spPr/>
        <p:txBody>
          <a:bodyPr/>
          <a:lstStyle/>
          <a:p>
            <a:r>
              <a:rPr lang="en-GB" dirty="0" smtClean="0"/>
              <a:t>2016</a:t>
            </a:r>
            <a:endParaRPr lang="en-IE" dirty="0"/>
          </a:p>
        </p:txBody>
      </p:sp>
    </p:spTree>
    <p:extLst>
      <p:ext uri="{BB962C8B-B14F-4D97-AF65-F5344CB8AC3E}">
        <p14:creationId xmlns:p14="http://schemas.microsoft.com/office/powerpoint/2010/main" val="938087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Current pensioners</a:t>
            </a:r>
            <a:endParaRPr lang="en-IE" dirty="0"/>
          </a:p>
        </p:txBody>
      </p:sp>
      <p:sp>
        <p:nvSpPr>
          <p:cNvPr id="3" name="Content Placeholder 2"/>
          <p:cNvSpPr>
            <a:spLocks noGrp="1"/>
          </p:cNvSpPr>
          <p:nvPr>
            <p:ph idx="1"/>
          </p:nvPr>
        </p:nvSpPr>
        <p:spPr/>
        <p:txBody>
          <a:bodyPr>
            <a:normAutofit fontScale="92500" lnSpcReduction="20000"/>
          </a:bodyPr>
          <a:lstStyle/>
          <a:p>
            <a:r>
              <a:rPr lang="en-GB" b="1" dirty="0"/>
              <a:t>The changes to the </a:t>
            </a:r>
            <a:r>
              <a:rPr lang="en-GB" b="1" dirty="0" smtClean="0"/>
              <a:t>PSPR on pensions </a:t>
            </a:r>
            <a:r>
              <a:rPr lang="en-GB" b="1" dirty="0"/>
              <a:t>up to €34,132 will fully unwind the cuts for  80% of public service pensioners. </a:t>
            </a:r>
            <a:endParaRPr lang="en-IE" b="1" dirty="0"/>
          </a:p>
          <a:p>
            <a:r>
              <a:rPr lang="en-GB" dirty="0" smtClean="0"/>
              <a:t>The </a:t>
            </a:r>
            <a:r>
              <a:rPr lang="en-GB" dirty="0"/>
              <a:t>remaining 20% are in the following pension bands</a:t>
            </a:r>
            <a:r>
              <a:rPr lang="en-GB" dirty="0" smtClean="0"/>
              <a:t>;</a:t>
            </a:r>
            <a:r>
              <a:rPr lang="en-GB" dirty="0"/>
              <a:t> </a:t>
            </a:r>
            <a:endParaRPr lang="en-IE" dirty="0"/>
          </a:p>
          <a:p>
            <a:pPr marL="457200" indent="-457200">
              <a:buFont typeface="+mj-lt"/>
              <a:buAutoNum type="arabicPeriod"/>
            </a:pPr>
            <a:r>
              <a:rPr lang="en-GB" dirty="0"/>
              <a:t>34,132 </a:t>
            </a:r>
            <a:r>
              <a:rPr lang="en-GB" dirty="0" smtClean="0"/>
              <a:t>to </a:t>
            </a:r>
            <a:r>
              <a:rPr lang="en-GB" dirty="0"/>
              <a:t>40,000   </a:t>
            </a:r>
            <a:r>
              <a:rPr lang="en-GB" dirty="0" smtClean="0"/>
              <a:t>- 16,800 </a:t>
            </a:r>
            <a:r>
              <a:rPr lang="en-GB" dirty="0"/>
              <a:t>pensioners.</a:t>
            </a:r>
            <a:endParaRPr lang="en-IE" dirty="0"/>
          </a:p>
          <a:p>
            <a:pPr marL="457200" indent="-457200">
              <a:buFont typeface="+mj-lt"/>
              <a:buAutoNum type="arabicPeriod"/>
            </a:pPr>
            <a:r>
              <a:rPr lang="en-GB" dirty="0"/>
              <a:t>40,000 </a:t>
            </a:r>
            <a:r>
              <a:rPr lang="en-GB" dirty="0" smtClean="0"/>
              <a:t>to </a:t>
            </a:r>
            <a:r>
              <a:rPr lang="en-GB" dirty="0"/>
              <a:t>50,000 </a:t>
            </a:r>
            <a:r>
              <a:rPr lang="en-GB" dirty="0" smtClean="0"/>
              <a:t>  - 10,100 </a:t>
            </a:r>
            <a:r>
              <a:rPr lang="en-GB" dirty="0"/>
              <a:t>pensioners.</a:t>
            </a:r>
            <a:endParaRPr lang="en-IE" dirty="0"/>
          </a:p>
          <a:p>
            <a:pPr marL="457200" indent="-457200">
              <a:buFont typeface="+mj-lt"/>
              <a:buAutoNum type="arabicPeriod"/>
            </a:pPr>
            <a:r>
              <a:rPr lang="en-GB" dirty="0"/>
              <a:t>50,000 </a:t>
            </a:r>
            <a:r>
              <a:rPr lang="en-GB" dirty="0" smtClean="0"/>
              <a:t>to 60,000   -   3,100 </a:t>
            </a:r>
            <a:r>
              <a:rPr lang="en-GB" dirty="0"/>
              <a:t>pensioners.</a:t>
            </a:r>
            <a:endParaRPr lang="en-IE" dirty="0"/>
          </a:p>
          <a:p>
            <a:pPr marL="457200" indent="-457200">
              <a:buFont typeface="+mj-lt"/>
              <a:buAutoNum type="arabicPeriod"/>
            </a:pPr>
            <a:r>
              <a:rPr lang="en-GB" dirty="0"/>
              <a:t>60,000 </a:t>
            </a:r>
            <a:r>
              <a:rPr lang="en-GB" dirty="0" smtClean="0"/>
              <a:t>to </a:t>
            </a:r>
            <a:r>
              <a:rPr lang="en-GB" dirty="0"/>
              <a:t>70,000 </a:t>
            </a:r>
            <a:r>
              <a:rPr lang="en-GB" dirty="0" smtClean="0"/>
              <a:t>  -       800 </a:t>
            </a:r>
            <a:r>
              <a:rPr lang="en-GB" dirty="0"/>
              <a:t>pensioners.</a:t>
            </a:r>
            <a:endParaRPr lang="en-IE" dirty="0"/>
          </a:p>
          <a:p>
            <a:pPr marL="457200" indent="-457200">
              <a:buFont typeface="+mj-lt"/>
              <a:buAutoNum type="arabicPeriod"/>
            </a:pPr>
            <a:r>
              <a:rPr lang="en-GB" dirty="0"/>
              <a:t>70,000 </a:t>
            </a:r>
            <a:r>
              <a:rPr lang="en-GB" dirty="0" smtClean="0"/>
              <a:t>to </a:t>
            </a:r>
            <a:r>
              <a:rPr lang="en-GB" dirty="0"/>
              <a:t>80,000 </a:t>
            </a:r>
            <a:r>
              <a:rPr lang="en-GB" dirty="0" smtClean="0"/>
              <a:t>  -       700 </a:t>
            </a:r>
            <a:r>
              <a:rPr lang="en-GB" dirty="0"/>
              <a:t>pensioners.</a:t>
            </a:r>
            <a:endParaRPr lang="en-IE" dirty="0"/>
          </a:p>
          <a:p>
            <a:pPr marL="457200" indent="-457200">
              <a:buFont typeface="+mj-lt"/>
              <a:buAutoNum type="arabicPeriod"/>
            </a:pPr>
            <a:r>
              <a:rPr lang="en-GB" dirty="0"/>
              <a:t>80,000 </a:t>
            </a:r>
            <a:r>
              <a:rPr lang="en-GB" dirty="0" smtClean="0"/>
              <a:t>to </a:t>
            </a:r>
            <a:r>
              <a:rPr lang="en-GB" dirty="0"/>
              <a:t>90,000 </a:t>
            </a:r>
            <a:r>
              <a:rPr lang="en-GB" dirty="0" smtClean="0"/>
              <a:t>  -       300 </a:t>
            </a:r>
            <a:r>
              <a:rPr lang="en-GB" dirty="0"/>
              <a:t>pensioners.</a:t>
            </a:r>
            <a:endParaRPr lang="en-IE" dirty="0"/>
          </a:p>
          <a:p>
            <a:pPr marL="457200" indent="-457200">
              <a:buFont typeface="+mj-lt"/>
              <a:buAutoNum type="arabicPeriod"/>
            </a:pPr>
            <a:r>
              <a:rPr lang="en-GB" dirty="0"/>
              <a:t>90,000 </a:t>
            </a:r>
            <a:r>
              <a:rPr lang="en-GB" dirty="0" smtClean="0"/>
              <a:t>to </a:t>
            </a:r>
            <a:r>
              <a:rPr lang="en-GB" dirty="0"/>
              <a:t>100,000 </a:t>
            </a:r>
            <a:r>
              <a:rPr lang="en-GB" dirty="0" smtClean="0"/>
              <a:t>-       200 </a:t>
            </a:r>
            <a:r>
              <a:rPr lang="en-GB" dirty="0"/>
              <a:t>pensioners.</a:t>
            </a:r>
            <a:endParaRPr lang="en-IE" dirty="0"/>
          </a:p>
          <a:p>
            <a:pPr marL="457200" indent="-457200">
              <a:buFont typeface="+mj-lt"/>
              <a:buAutoNum type="arabicPeriod"/>
            </a:pPr>
            <a:r>
              <a:rPr lang="en-GB" dirty="0"/>
              <a:t>Above </a:t>
            </a:r>
            <a:r>
              <a:rPr lang="en-GB" dirty="0" smtClean="0"/>
              <a:t>100,000       -       500 </a:t>
            </a:r>
            <a:r>
              <a:rPr lang="en-GB" dirty="0"/>
              <a:t>pensioners.</a:t>
            </a:r>
            <a:endParaRPr lang="en-IE" dirty="0"/>
          </a:p>
          <a:p>
            <a:endParaRPr lang="en-IE" dirty="0"/>
          </a:p>
        </p:txBody>
      </p:sp>
    </p:spTree>
    <p:extLst>
      <p:ext uri="{BB962C8B-B14F-4D97-AF65-F5344CB8AC3E}">
        <p14:creationId xmlns:p14="http://schemas.microsoft.com/office/powerpoint/2010/main" val="33010999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Indexation</a:t>
            </a:r>
            <a:endParaRPr lang="en-IE" dirty="0"/>
          </a:p>
        </p:txBody>
      </p:sp>
      <p:sp>
        <p:nvSpPr>
          <p:cNvPr id="3" name="Content Placeholder 2"/>
          <p:cNvSpPr>
            <a:spLocks noGrp="1"/>
          </p:cNvSpPr>
          <p:nvPr>
            <p:ph idx="1"/>
          </p:nvPr>
        </p:nvSpPr>
        <p:spPr/>
        <p:txBody>
          <a:bodyPr>
            <a:noAutofit/>
          </a:bodyPr>
          <a:lstStyle/>
          <a:p>
            <a:pPr marL="0" indent="0">
              <a:buNone/>
            </a:pPr>
            <a:r>
              <a:rPr lang="en-GB" sz="1800" dirty="0" smtClean="0"/>
              <a:t>Former parity arrangements in tatters.</a:t>
            </a:r>
          </a:p>
          <a:p>
            <a:pPr marL="0" indent="0">
              <a:buNone/>
            </a:pPr>
            <a:r>
              <a:rPr lang="en-GB" sz="1800" dirty="0" smtClean="0"/>
              <a:t>Pensioners are above parity.</a:t>
            </a:r>
          </a:p>
          <a:p>
            <a:pPr marL="0" indent="0">
              <a:buNone/>
            </a:pPr>
            <a:r>
              <a:rPr lang="en-GB" sz="1800" dirty="0" smtClean="0"/>
              <a:t>This will last to 2018 and beyond.</a:t>
            </a:r>
          </a:p>
          <a:p>
            <a:pPr marL="0" indent="0">
              <a:buNone/>
            </a:pPr>
            <a:r>
              <a:rPr lang="en-GB" sz="1800" dirty="0" smtClean="0"/>
              <a:t>All salaries above €25K will still be below 2009 rates.</a:t>
            </a:r>
          </a:p>
          <a:p>
            <a:pPr marL="0" indent="0">
              <a:buNone/>
            </a:pPr>
            <a:r>
              <a:rPr lang="en-GB" sz="1800" dirty="0" smtClean="0"/>
              <a:t>All salaries from €29K will still pay levy.</a:t>
            </a:r>
          </a:p>
          <a:p>
            <a:pPr marL="0" indent="0">
              <a:buNone/>
            </a:pPr>
            <a:r>
              <a:rPr lang="en-GB" sz="1800" dirty="0" smtClean="0"/>
              <a:t>Legislation in place to allow for application of CPI to public service pensions.</a:t>
            </a:r>
          </a:p>
          <a:p>
            <a:pPr marL="0" indent="0">
              <a:buNone/>
            </a:pPr>
            <a:r>
              <a:rPr lang="en-GB" sz="1800" dirty="0" smtClean="0"/>
              <a:t>Not activated (so far).</a:t>
            </a:r>
          </a:p>
          <a:p>
            <a:pPr marL="0" indent="0">
              <a:buNone/>
            </a:pPr>
            <a:r>
              <a:rPr lang="en-GB" sz="1800" dirty="0" smtClean="0"/>
              <a:t>25,000 workers now in single scheme with CPI indexation in place for accrued benefits and any pensions in payment.</a:t>
            </a:r>
          </a:p>
          <a:p>
            <a:pPr marL="0" indent="0">
              <a:buNone/>
            </a:pPr>
            <a:r>
              <a:rPr lang="en-GB" sz="1800" dirty="0" smtClean="0"/>
              <a:t>End 2014 outcome was -0.3% but negative outcome is not allowed. End 2015 outcome expected to be similar.</a:t>
            </a:r>
          </a:p>
          <a:p>
            <a:pPr marL="0" indent="0">
              <a:buNone/>
            </a:pPr>
            <a:r>
              <a:rPr lang="en-GB" sz="1800" dirty="0" smtClean="0"/>
              <a:t> </a:t>
            </a:r>
            <a:endParaRPr lang="en-IE" sz="1800" dirty="0"/>
          </a:p>
        </p:txBody>
      </p:sp>
    </p:spTree>
    <p:extLst>
      <p:ext uri="{BB962C8B-B14F-4D97-AF65-F5344CB8AC3E}">
        <p14:creationId xmlns:p14="http://schemas.microsoft.com/office/powerpoint/2010/main" val="1166676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DPER Minister, Dail </a:t>
            </a:r>
            <a:r>
              <a:rPr lang="en-GB" dirty="0" smtClean="0"/>
              <a:t>– 27</a:t>
            </a:r>
            <a:r>
              <a:rPr lang="en-GB" baseline="30000" dirty="0" smtClean="0"/>
              <a:t>th</a:t>
            </a:r>
            <a:r>
              <a:rPr lang="en-GB" dirty="0" smtClean="0"/>
              <a:t> January 2016</a:t>
            </a:r>
            <a:endParaRPr lang="en-IE" dirty="0"/>
          </a:p>
        </p:txBody>
      </p:sp>
      <p:sp>
        <p:nvSpPr>
          <p:cNvPr id="3" name="Content Placeholder 2"/>
          <p:cNvSpPr>
            <a:spLocks noGrp="1"/>
          </p:cNvSpPr>
          <p:nvPr>
            <p:ph idx="1"/>
          </p:nvPr>
        </p:nvSpPr>
        <p:spPr/>
        <p:txBody>
          <a:bodyPr>
            <a:normAutofit fontScale="85000" lnSpcReduction="10000"/>
          </a:bodyPr>
          <a:lstStyle/>
          <a:p>
            <a:r>
              <a:rPr lang="en-IE" dirty="0"/>
              <a:t>Section 47 of the 2012 Act provides for the possible extension of this CPI linkage to pensions paid by other pre-existing public service pension schemes subject to ratification of an order  by both Houses of the Oireachtas. </a:t>
            </a:r>
            <a:r>
              <a:rPr lang="en-IE" b="1" dirty="0"/>
              <a:t>However, no order to this effect has been made to date.</a:t>
            </a:r>
          </a:p>
          <a:p>
            <a:r>
              <a:rPr lang="en-IE" dirty="0"/>
              <a:t>Instead, and reflecting the realities of the fiscal crisis and the emerging recovery, I have acted to commence, with effect from 2016, the reversal of the unprecedented cuts to public service pension rates which have applied since 2011 by way of the Public Service Pension Reduction (PSPR) under the financial emergency legislation.</a:t>
            </a:r>
          </a:p>
          <a:p>
            <a:r>
              <a:rPr lang="en-IE" dirty="0"/>
              <a:t>This part-reversal of pension cuts </a:t>
            </a:r>
            <a:r>
              <a:rPr lang="en-IE" dirty="0" smtClean="0"/>
              <a:t>is </a:t>
            </a:r>
            <a:r>
              <a:rPr lang="en-IE" dirty="0"/>
              <a:t>delivering effective pension increases through changes to the applicable PSPR </a:t>
            </a:r>
            <a:r>
              <a:rPr lang="en-IE" dirty="0" smtClean="0"/>
              <a:t>tables. </a:t>
            </a:r>
            <a:r>
              <a:rPr lang="en-IE" dirty="0"/>
              <a:t>When fully rolled-out from 1 January 2018, these changes mean that all public service pensions with pre-PSPR values of up to €34,132 will be fully exempt from PSPR, while those pensioners not fully removed from the reach of PSPR will, in general, benefit by €1,680 per year. The cost of these changes is estimated at about €90 million on a full-year basis from 2018.</a:t>
            </a:r>
          </a:p>
          <a:p>
            <a:r>
              <a:rPr lang="en-IE" b="1" dirty="0"/>
              <a:t>Looking beyond PSPR restoration, it will be necessary in due course to consider the question of how to adjust the post-award value of public service pensions in the medium term. I expect the Government to return to this issue at the appropriate time, as we move beyond the FEMPI era towards a more normal environment for pay and pension setting, all the while continuing to ensure the affordability of the cost of the public service over the long term.</a:t>
            </a:r>
          </a:p>
          <a:p>
            <a:endParaRPr lang="en-IE" dirty="0"/>
          </a:p>
        </p:txBody>
      </p:sp>
    </p:spTree>
    <p:extLst>
      <p:ext uri="{BB962C8B-B14F-4D97-AF65-F5344CB8AC3E}">
        <p14:creationId xmlns:p14="http://schemas.microsoft.com/office/powerpoint/2010/main" val="3389371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General environment</a:t>
            </a:r>
            <a:endParaRPr lang="en-IE" dirty="0"/>
          </a:p>
        </p:txBody>
      </p:sp>
      <p:sp>
        <p:nvSpPr>
          <p:cNvPr id="3" name="Content Placeholder 2"/>
          <p:cNvSpPr>
            <a:spLocks noGrp="1"/>
          </p:cNvSpPr>
          <p:nvPr>
            <p:ph idx="1"/>
          </p:nvPr>
        </p:nvSpPr>
        <p:spPr/>
        <p:txBody>
          <a:bodyPr/>
          <a:lstStyle/>
          <a:p>
            <a:r>
              <a:rPr lang="en-GB" dirty="0" smtClean="0"/>
              <a:t>Individual DB schemes in difficulties and changes to benefits and contributions are common.</a:t>
            </a:r>
          </a:p>
          <a:p>
            <a:r>
              <a:rPr lang="en-GB" dirty="0" smtClean="0"/>
              <a:t>Most closed to new entrants, many closed to future service.</a:t>
            </a:r>
          </a:p>
          <a:p>
            <a:r>
              <a:rPr lang="en-GB" dirty="0" smtClean="0"/>
              <a:t>DC Schemes – fundamental issue is contribution levels.</a:t>
            </a:r>
          </a:p>
          <a:p>
            <a:r>
              <a:rPr lang="en-GB" dirty="0" smtClean="0"/>
              <a:t>Price of annuities and fund performance have crucial implications for pensions outcome.</a:t>
            </a:r>
            <a:endParaRPr lang="en-IE" dirty="0"/>
          </a:p>
        </p:txBody>
      </p:sp>
    </p:spTree>
    <p:extLst>
      <p:ext uri="{BB962C8B-B14F-4D97-AF65-F5344CB8AC3E}">
        <p14:creationId xmlns:p14="http://schemas.microsoft.com/office/powerpoint/2010/main" val="2622831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4000" dirty="0" smtClean="0"/>
              <a:t>FEMPI and Public Service Pensions</a:t>
            </a:r>
            <a:endParaRPr lang="en-IE" sz="4000" dirty="0"/>
          </a:p>
        </p:txBody>
      </p:sp>
      <p:sp>
        <p:nvSpPr>
          <p:cNvPr id="3" name="Subtitle 2"/>
          <p:cNvSpPr>
            <a:spLocks noGrp="1"/>
          </p:cNvSpPr>
          <p:nvPr>
            <p:ph type="subTitle" idx="1"/>
          </p:nvPr>
        </p:nvSpPr>
        <p:spPr/>
        <p:txBody>
          <a:bodyPr/>
          <a:lstStyle/>
          <a:p>
            <a:endParaRPr lang="en-IE"/>
          </a:p>
        </p:txBody>
      </p:sp>
    </p:spTree>
    <p:extLst>
      <p:ext uri="{BB962C8B-B14F-4D97-AF65-F5344CB8AC3E}">
        <p14:creationId xmlns:p14="http://schemas.microsoft.com/office/powerpoint/2010/main" val="2628150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FEMPI</a:t>
            </a:r>
            <a:endParaRPr lang="en-IE" dirty="0"/>
          </a:p>
        </p:txBody>
      </p:sp>
      <p:sp>
        <p:nvSpPr>
          <p:cNvPr id="3" name="Content Placeholder 2"/>
          <p:cNvSpPr>
            <a:spLocks noGrp="1"/>
          </p:cNvSpPr>
          <p:nvPr>
            <p:ph idx="1"/>
          </p:nvPr>
        </p:nvSpPr>
        <p:spPr/>
        <p:txBody>
          <a:bodyPr/>
          <a:lstStyle/>
          <a:p>
            <a:r>
              <a:rPr lang="en-GB" dirty="0" smtClean="0"/>
              <a:t>FEMPI introduced pension levy for employees averaging 7% in 2009.</a:t>
            </a:r>
          </a:p>
          <a:p>
            <a:r>
              <a:rPr lang="en-GB" dirty="0"/>
              <a:t>FEMPI introduced </a:t>
            </a:r>
            <a:r>
              <a:rPr lang="en-GB" dirty="0" smtClean="0"/>
              <a:t>pay cuts for employees averaging </a:t>
            </a:r>
            <a:r>
              <a:rPr lang="en-GB" dirty="0"/>
              <a:t>7% in </a:t>
            </a:r>
            <a:r>
              <a:rPr lang="en-GB" dirty="0" smtClean="0"/>
              <a:t>2010.</a:t>
            </a:r>
          </a:p>
          <a:p>
            <a:r>
              <a:rPr lang="en-GB" dirty="0" smtClean="0"/>
              <a:t>FEMPI introduced PSPR on pensions in 2011 averaging 4%.</a:t>
            </a:r>
          </a:p>
          <a:p>
            <a:r>
              <a:rPr lang="en-GB" dirty="0" smtClean="0"/>
              <a:t>Employees pay above €65K cut further under HRA (July 2013).</a:t>
            </a:r>
          </a:p>
          <a:p>
            <a:r>
              <a:rPr lang="en-GB" dirty="0" smtClean="0"/>
              <a:t>PSPR for related pensions increased.</a:t>
            </a:r>
            <a:endParaRPr lang="en-GB" dirty="0"/>
          </a:p>
          <a:p>
            <a:endParaRPr lang="en-GB" dirty="0" smtClean="0"/>
          </a:p>
          <a:p>
            <a:endParaRPr lang="en-IE" dirty="0"/>
          </a:p>
        </p:txBody>
      </p:sp>
    </p:spTree>
    <p:extLst>
      <p:ext uri="{BB962C8B-B14F-4D97-AF65-F5344CB8AC3E}">
        <p14:creationId xmlns:p14="http://schemas.microsoft.com/office/powerpoint/2010/main" val="21528486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happened (1)?</a:t>
            </a:r>
            <a:endParaRPr lang="en-IE" dirty="0"/>
          </a:p>
        </p:txBody>
      </p:sp>
      <p:sp>
        <p:nvSpPr>
          <p:cNvPr id="3" name="Content Placeholder 2"/>
          <p:cNvSpPr>
            <a:spLocks noGrp="1"/>
          </p:cNvSpPr>
          <p:nvPr>
            <p:ph idx="1"/>
          </p:nvPr>
        </p:nvSpPr>
        <p:spPr/>
        <p:txBody>
          <a:bodyPr/>
          <a:lstStyle/>
          <a:p>
            <a:r>
              <a:rPr lang="en-GB" dirty="0" smtClean="0"/>
              <a:t>PSPR (Public Service Pension Reduction) was introduced in January 2011.</a:t>
            </a:r>
          </a:p>
          <a:p>
            <a:r>
              <a:rPr lang="en-GB" dirty="0" smtClean="0"/>
              <a:t>It cut pensions in payment including any pensions that commenced up to the end of February 2012 (the Grace Period).</a:t>
            </a:r>
          </a:p>
          <a:p>
            <a:r>
              <a:rPr lang="en-GB" dirty="0" smtClean="0"/>
              <a:t>0 – 12K was exempt.                                                  </a:t>
            </a:r>
          </a:p>
          <a:p>
            <a:r>
              <a:rPr lang="en-GB" dirty="0" smtClean="0"/>
              <a:t>12 – 24K 6%</a:t>
            </a:r>
          </a:p>
          <a:p>
            <a:r>
              <a:rPr lang="en-GB" dirty="0" smtClean="0"/>
              <a:t>24 – 60K 9%</a:t>
            </a:r>
          </a:p>
          <a:p>
            <a:r>
              <a:rPr lang="en-GB" dirty="0" smtClean="0"/>
              <a:t>60 – 100K 12%</a:t>
            </a:r>
          </a:p>
          <a:p>
            <a:r>
              <a:rPr lang="en-GB" dirty="0" smtClean="0"/>
              <a:t>Over 100K – 20% (introduced in January 2012)</a:t>
            </a:r>
            <a:endParaRPr lang="en-IE" dirty="0"/>
          </a:p>
        </p:txBody>
      </p:sp>
      <p:graphicFrame>
        <p:nvGraphicFramePr>
          <p:cNvPr id="4" name="Table 3"/>
          <p:cNvGraphicFramePr>
            <a:graphicFrameLocks noGrp="1"/>
          </p:cNvGraphicFramePr>
          <p:nvPr>
            <p:extLst>
              <p:ext uri="{D42A27DB-BD31-4B8C-83A1-F6EECF244321}">
                <p14:modId xmlns:p14="http://schemas.microsoft.com/office/powerpoint/2010/main" val="11546158"/>
              </p:ext>
            </p:extLst>
          </p:nvPr>
        </p:nvGraphicFramePr>
        <p:xfrm>
          <a:off x="6260756" y="3072713"/>
          <a:ext cx="2809104" cy="2034745"/>
        </p:xfrm>
        <a:graphic>
          <a:graphicData uri="http://schemas.openxmlformats.org/drawingml/2006/table">
            <a:tbl>
              <a:tblPr firstRow="1" bandRow="1">
                <a:tableStyleId>{5C22544A-7EE6-4342-B048-85BDC9FD1C3A}</a:tableStyleId>
              </a:tblPr>
              <a:tblGrid>
                <a:gridCol w="1404552"/>
                <a:gridCol w="1404552"/>
              </a:tblGrid>
              <a:tr h="406949">
                <a:tc>
                  <a:txBody>
                    <a:bodyPr/>
                    <a:lstStyle/>
                    <a:p>
                      <a:r>
                        <a:rPr lang="en-GB" dirty="0" smtClean="0"/>
                        <a:t>€20K</a:t>
                      </a:r>
                      <a:endParaRPr lang="en-IE" dirty="0"/>
                    </a:p>
                  </a:txBody>
                  <a:tcPr/>
                </a:tc>
                <a:tc>
                  <a:txBody>
                    <a:bodyPr/>
                    <a:lstStyle/>
                    <a:p>
                      <a:r>
                        <a:rPr lang="en-GB" dirty="0" smtClean="0"/>
                        <a:t>2.4%</a:t>
                      </a:r>
                      <a:endParaRPr lang="en-IE" dirty="0"/>
                    </a:p>
                  </a:txBody>
                  <a:tcPr/>
                </a:tc>
              </a:tr>
              <a:tr h="406949">
                <a:tc>
                  <a:txBody>
                    <a:bodyPr/>
                    <a:lstStyle/>
                    <a:p>
                      <a:r>
                        <a:rPr lang="en-GB" dirty="0" smtClean="0"/>
                        <a:t>€30K</a:t>
                      </a:r>
                      <a:endParaRPr lang="en-IE" dirty="0"/>
                    </a:p>
                  </a:txBody>
                  <a:tcPr/>
                </a:tc>
                <a:tc>
                  <a:txBody>
                    <a:bodyPr/>
                    <a:lstStyle/>
                    <a:p>
                      <a:r>
                        <a:rPr lang="en-GB" dirty="0" smtClean="0"/>
                        <a:t>4.2%</a:t>
                      </a:r>
                      <a:endParaRPr lang="en-IE" dirty="0"/>
                    </a:p>
                  </a:txBody>
                  <a:tcPr/>
                </a:tc>
              </a:tr>
              <a:tr h="406949">
                <a:tc>
                  <a:txBody>
                    <a:bodyPr/>
                    <a:lstStyle/>
                    <a:p>
                      <a:r>
                        <a:rPr lang="en-GB" dirty="0" smtClean="0"/>
                        <a:t>€40K</a:t>
                      </a:r>
                      <a:endParaRPr lang="en-IE" dirty="0"/>
                    </a:p>
                  </a:txBody>
                  <a:tcPr/>
                </a:tc>
                <a:tc>
                  <a:txBody>
                    <a:bodyPr/>
                    <a:lstStyle/>
                    <a:p>
                      <a:r>
                        <a:rPr lang="en-GB" dirty="0" smtClean="0"/>
                        <a:t>5.4%</a:t>
                      </a:r>
                      <a:endParaRPr lang="en-IE" dirty="0"/>
                    </a:p>
                  </a:txBody>
                  <a:tcPr/>
                </a:tc>
              </a:tr>
              <a:tr h="406949">
                <a:tc>
                  <a:txBody>
                    <a:bodyPr/>
                    <a:lstStyle/>
                    <a:p>
                      <a:r>
                        <a:rPr lang="en-GB" dirty="0" smtClean="0"/>
                        <a:t>€50K</a:t>
                      </a:r>
                      <a:endParaRPr lang="en-IE" dirty="0"/>
                    </a:p>
                  </a:txBody>
                  <a:tcPr/>
                </a:tc>
                <a:tc>
                  <a:txBody>
                    <a:bodyPr/>
                    <a:lstStyle/>
                    <a:p>
                      <a:r>
                        <a:rPr lang="en-GB" dirty="0" smtClean="0"/>
                        <a:t>6.1%</a:t>
                      </a:r>
                      <a:endParaRPr lang="en-IE" dirty="0"/>
                    </a:p>
                  </a:txBody>
                  <a:tcPr/>
                </a:tc>
              </a:tr>
              <a:tr h="406949">
                <a:tc>
                  <a:txBody>
                    <a:bodyPr/>
                    <a:lstStyle/>
                    <a:p>
                      <a:r>
                        <a:rPr lang="en-GB" dirty="0" smtClean="0"/>
                        <a:t>€60K</a:t>
                      </a:r>
                      <a:endParaRPr lang="en-IE" dirty="0"/>
                    </a:p>
                  </a:txBody>
                  <a:tcPr/>
                </a:tc>
                <a:tc>
                  <a:txBody>
                    <a:bodyPr/>
                    <a:lstStyle/>
                    <a:p>
                      <a:r>
                        <a:rPr lang="en-GB" dirty="0" smtClean="0"/>
                        <a:t>6.6%</a:t>
                      </a:r>
                      <a:endParaRPr lang="en-IE" dirty="0"/>
                    </a:p>
                  </a:txBody>
                  <a:tcPr/>
                </a:tc>
              </a:tr>
            </a:tbl>
          </a:graphicData>
        </a:graphic>
      </p:graphicFrame>
    </p:spTree>
    <p:extLst>
      <p:ext uri="{BB962C8B-B14F-4D97-AF65-F5344CB8AC3E}">
        <p14:creationId xmlns:p14="http://schemas.microsoft.com/office/powerpoint/2010/main" val="18132299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happened (2)?</a:t>
            </a:r>
            <a:endParaRPr lang="en-IE" dirty="0"/>
          </a:p>
        </p:txBody>
      </p:sp>
      <p:sp>
        <p:nvSpPr>
          <p:cNvPr id="3" name="Content Placeholder 2"/>
          <p:cNvSpPr>
            <a:spLocks noGrp="1"/>
          </p:cNvSpPr>
          <p:nvPr>
            <p:ph idx="1"/>
          </p:nvPr>
        </p:nvSpPr>
        <p:spPr/>
        <p:txBody>
          <a:bodyPr/>
          <a:lstStyle/>
          <a:p>
            <a:r>
              <a:rPr lang="en-GB" dirty="0" smtClean="0"/>
              <a:t>Pensions arising after February 2012 were exempt as the pay had already been cut.</a:t>
            </a:r>
          </a:p>
          <a:p>
            <a:r>
              <a:rPr lang="en-GB" dirty="0" smtClean="0"/>
              <a:t>Post Haddington Road, </a:t>
            </a:r>
            <a:r>
              <a:rPr lang="en-GB" b="1" dirty="0" smtClean="0"/>
              <a:t>original PSPR was increased for pensions above €34132 </a:t>
            </a:r>
            <a:r>
              <a:rPr lang="en-GB" dirty="0" smtClean="0"/>
              <a:t>using the following formula;</a:t>
            </a:r>
          </a:p>
          <a:p>
            <a:r>
              <a:rPr lang="en-GB" dirty="0" smtClean="0"/>
              <a:t>0 – 12K exempt.</a:t>
            </a:r>
          </a:p>
          <a:p>
            <a:r>
              <a:rPr lang="en-GB" dirty="0" smtClean="0"/>
              <a:t>12 – 24K 8%</a:t>
            </a:r>
          </a:p>
          <a:p>
            <a:r>
              <a:rPr lang="en-GB" dirty="0" smtClean="0"/>
              <a:t>24 – 60K 12%</a:t>
            </a:r>
          </a:p>
          <a:p>
            <a:r>
              <a:rPr lang="en-GB" dirty="0" smtClean="0"/>
              <a:t>60 – 100K 17%</a:t>
            </a:r>
          </a:p>
          <a:p>
            <a:r>
              <a:rPr lang="en-GB" dirty="0" smtClean="0"/>
              <a:t>Over 100K – 28%</a:t>
            </a:r>
          </a:p>
          <a:p>
            <a:endParaRPr lang="en-IE" dirty="0"/>
          </a:p>
        </p:txBody>
      </p:sp>
    </p:spTree>
    <p:extLst>
      <p:ext uri="{BB962C8B-B14F-4D97-AF65-F5344CB8AC3E}">
        <p14:creationId xmlns:p14="http://schemas.microsoft.com/office/powerpoint/2010/main" val="6216856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happened (3)?</a:t>
            </a:r>
            <a:endParaRPr lang="en-IE" dirty="0"/>
          </a:p>
        </p:txBody>
      </p:sp>
      <p:sp>
        <p:nvSpPr>
          <p:cNvPr id="3" name="Content Placeholder 2"/>
          <p:cNvSpPr>
            <a:spLocks noGrp="1"/>
          </p:cNvSpPr>
          <p:nvPr>
            <p:ph idx="1"/>
          </p:nvPr>
        </p:nvSpPr>
        <p:spPr/>
        <p:txBody>
          <a:bodyPr/>
          <a:lstStyle/>
          <a:p>
            <a:r>
              <a:rPr lang="en-GB" dirty="0" smtClean="0"/>
              <a:t>Pensions above €32,500 </a:t>
            </a:r>
            <a:r>
              <a:rPr lang="en-GB" b="1" dirty="0" smtClean="0"/>
              <a:t>arising after February 2012 </a:t>
            </a:r>
            <a:r>
              <a:rPr lang="en-GB" dirty="0" smtClean="0"/>
              <a:t>were now cut post Haddington Road as salaries above €65K were cut, using the following formula;</a:t>
            </a:r>
          </a:p>
          <a:p>
            <a:r>
              <a:rPr lang="en-GB" dirty="0" smtClean="0"/>
              <a:t>0 – 12K exempt.</a:t>
            </a:r>
          </a:p>
          <a:p>
            <a:r>
              <a:rPr lang="en-GB" dirty="0" smtClean="0"/>
              <a:t>12 – 24K 2%</a:t>
            </a:r>
          </a:p>
          <a:p>
            <a:r>
              <a:rPr lang="en-GB" dirty="0" smtClean="0"/>
              <a:t>24 – 60K 3%</a:t>
            </a:r>
          </a:p>
          <a:p>
            <a:r>
              <a:rPr lang="en-GB" dirty="0" smtClean="0"/>
              <a:t>60 – 100K 5%</a:t>
            </a:r>
          </a:p>
          <a:p>
            <a:r>
              <a:rPr lang="en-GB" dirty="0" smtClean="0"/>
              <a:t>Over 100K – 8%</a:t>
            </a:r>
          </a:p>
          <a:p>
            <a:endParaRPr lang="en-IE" dirty="0"/>
          </a:p>
        </p:txBody>
      </p:sp>
    </p:spTree>
    <p:extLst>
      <p:ext uri="{BB962C8B-B14F-4D97-AF65-F5344CB8AC3E}">
        <p14:creationId xmlns:p14="http://schemas.microsoft.com/office/powerpoint/2010/main" val="35765636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LRA – income recovery</a:t>
            </a:r>
            <a:endParaRPr lang="en-IE" dirty="0"/>
          </a:p>
        </p:txBody>
      </p:sp>
      <p:sp>
        <p:nvSpPr>
          <p:cNvPr id="3" name="Content Placeholder 2"/>
          <p:cNvSpPr>
            <a:spLocks noGrp="1"/>
          </p:cNvSpPr>
          <p:nvPr>
            <p:ph idx="1"/>
          </p:nvPr>
        </p:nvSpPr>
        <p:spPr/>
        <p:txBody>
          <a:bodyPr/>
          <a:lstStyle/>
          <a:p>
            <a:r>
              <a:rPr lang="en-GB" dirty="0" smtClean="0"/>
              <a:t>January 2016 – January 2018 – Pre February 2012 exemption will increase to €34132 with corresponding decreases in PSPR above that amount. These pensions are based on salaries that had not been cut.</a:t>
            </a:r>
          </a:p>
          <a:p>
            <a:r>
              <a:rPr lang="en-GB" dirty="0" smtClean="0"/>
              <a:t>January 2016 – January 2018 – Post February 2012 exemption will increase to €60,000 with corresponding decreases in PSPR above that amount. These pensions are based on salaries that had already been cut.</a:t>
            </a:r>
          </a:p>
          <a:p>
            <a:r>
              <a:rPr lang="en-GB" dirty="0" smtClean="0"/>
              <a:t>Because of LRA grace period no one will retire on HRA reduced salaries.</a:t>
            </a:r>
            <a:endParaRPr lang="en-IE" dirty="0" smtClean="0"/>
          </a:p>
          <a:p>
            <a:endParaRPr lang="en-IE" dirty="0"/>
          </a:p>
        </p:txBody>
      </p:sp>
    </p:spTree>
    <p:extLst>
      <p:ext uri="{BB962C8B-B14F-4D97-AF65-F5344CB8AC3E}">
        <p14:creationId xmlns:p14="http://schemas.microsoft.com/office/powerpoint/2010/main" val="35569685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Where does all this leave us?</a:t>
            </a:r>
            <a:br>
              <a:rPr lang="en-GB" dirty="0" smtClean="0"/>
            </a:br>
            <a:r>
              <a:rPr lang="en-GB" sz="2200" dirty="0" smtClean="0"/>
              <a:t>Best examples are pre February 2012 figures.</a:t>
            </a:r>
            <a:br>
              <a:rPr lang="en-GB" sz="2200" dirty="0" smtClean="0"/>
            </a:br>
            <a:endParaRPr lang="en-IE" sz="2200" dirty="0"/>
          </a:p>
        </p:txBody>
      </p:sp>
      <p:sp>
        <p:nvSpPr>
          <p:cNvPr id="3" name="Content Placeholder 2"/>
          <p:cNvSpPr>
            <a:spLocks noGrp="1"/>
          </p:cNvSpPr>
          <p:nvPr>
            <p:ph idx="1"/>
          </p:nvPr>
        </p:nvSpPr>
        <p:spPr/>
        <p:txBody>
          <a:bodyPr/>
          <a:lstStyle/>
          <a:p>
            <a:r>
              <a:rPr lang="en-GB" dirty="0" smtClean="0"/>
              <a:t>€25K pension – nil PRPR in 2017</a:t>
            </a:r>
          </a:p>
          <a:p>
            <a:r>
              <a:rPr lang="en-GB" dirty="0" smtClean="0"/>
              <a:t>€25K salary – Levy will be gone but still €161 below 2009 rate.</a:t>
            </a:r>
          </a:p>
          <a:p>
            <a:r>
              <a:rPr lang="en-GB" dirty="0" smtClean="0"/>
              <a:t>€50K salary - €2125 levy remains and salary €2243 below 2009 rate.</a:t>
            </a:r>
          </a:p>
          <a:p>
            <a:pPr marL="0" indent="0">
              <a:buNone/>
            </a:pPr>
            <a:r>
              <a:rPr lang="en-GB" u="sng" dirty="0" smtClean="0"/>
              <a:t> </a:t>
            </a:r>
            <a:r>
              <a:rPr lang="en-GB" b="1" u="sng" dirty="0" smtClean="0"/>
              <a:t>€25K pension is 55% of effective current salary.</a:t>
            </a:r>
          </a:p>
          <a:p>
            <a:pPr marL="0" indent="0">
              <a:buNone/>
            </a:pPr>
            <a:endParaRPr lang="en-GB" dirty="0" smtClean="0"/>
          </a:p>
          <a:p>
            <a:r>
              <a:rPr lang="en-GB" dirty="0" smtClean="0"/>
              <a:t>€30K pension – Nil PRPR in 2018</a:t>
            </a:r>
          </a:p>
          <a:p>
            <a:r>
              <a:rPr lang="en-GB" dirty="0" smtClean="0"/>
              <a:t>€30K salary – €125 levy remains and salary €322 below 2009 rate.</a:t>
            </a:r>
          </a:p>
          <a:p>
            <a:r>
              <a:rPr lang="en-GB" dirty="0" smtClean="0"/>
              <a:t>€60K salary - €3125 levy remains and salary €3054 below 2009 rate.</a:t>
            </a:r>
          </a:p>
          <a:p>
            <a:r>
              <a:rPr lang="en-GB" b="1" u="sng" dirty="0" smtClean="0"/>
              <a:t>€30K pension is 56% of effective current salary.</a:t>
            </a:r>
            <a:endParaRPr lang="en-IE" b="1" u="sng" dirty="0" smtClean="0"/>
          </a:p>
          <a:p>
            <a:endParaRPr lang="en-IE" dirty="0"/>
          </a:p>
        </p:txBody>
      </p:sp>
    </p:spTree>
    <p:extLst>
      <p:ext uri="{BB962C8B-B14F-4D97-AF65-F5344CB8AC3E}">
        <p14:creationId xmlns:p14="http://schemas.microsoft.com/office/powerpoint/2010/main" val="1612584905"/>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1254</TotalTime>
  <Words>669</Words>
  <Application>Microsoft Office PowerPoint</Application>
  <PresentationFormat>Custom</PresentationFormat>
  <Paragraphs>88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Retrospect</vt:lpstr>
      <vt:lpstr>Pensions overview</vt:lpstr>
      <vt:lpstr>General environment</vt:lpstr>
      <vt:lpstr>FEMPI and Public Service Pensions</vt:lpstr>
      <vt:lpstr>FEMPI</vt:lpstr>
      <vt:lpstr>What happened (1)?</vt:lpstr>
      <vt:lpstr>What happened (2)?</vt:lpstr>
      <vt:lpstr>What happened (3)?</vt:lpstr>
      <vt:lpstr>LRA – income recovery</vt:lpstr>
      <vt:lpstr>Where does all this leave us? Best examples are pre February 2012 figures. </vt:lpstr>
      <vt:lpstr>Current pensioners</vt:lpstr>
      <vt:lpstr>Indexation</vt:lpstr>
      <vt:lpstr>DPER Minister, Dail – 27th January 2016</vt:lpstr>
    </vt:vector>
  </TitlesOfParts>
  <Company>IMPACT trade union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FEMPI and Public Service Pensions</dc:title>
  <dc:creator>Shay Cody</dc:creator>
  <cp:lastModifiedBy>Natalie Fox</cp:lastModifiedBy>
  <cp:revision>24</cp:revision>
  <dcterms:created xsi:type="dcterms:W3CDTF">2015-12-09T16:03:42Z</dcterms:created>
  <dcterms:modified xsi:type="dcterms:W3CDTF">2016-03-02T11:02:09Z</dcterms:modified>
</cp:coreProperties>
</file>