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76" r:id="rId4"/>
    <p:sldId id="259" r:id="rId5"/>
    <p:sldId id="289" r:id="rId6"/>
    <p:sldId id="290" r:id="rId7"/>
    <p:sldId id="278" r:id="rId8"/>
    <p:sldId id="291" r:id="rId9"/>
    <p:sldId id="279" r:id="rId10"/>
    <p:sldId id="281" r:id="rId11"/>
    <p:sldId id="282" r:id="rId12"/>
    <p:sldId id="280" r:id="rId13"/>
    <p:sldId id="285" r:id="rId14"/>
    <p:sldId id="283" r:id="rId15"/>
    <p:sldId id="284" r:id="rId16"/>
    <p:sldId id="286" r:id="rId17"/>
    <p:sldId id="287" r:id="rId18"/>
    <p:sldId id="288"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2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685C0-F588-4AE5-A129-FDA6CA55E9B0}" type="datetimeFigureOut">
              <a:rPr lang="en-IE" smtClean="0"/>
              <a:t>15/09/2015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7FCEC1-3278-46D3-9687-01BDCB424184}" type="slidenum">
              <a:rPr lang="en-IE" smtClean="0"/>
              <a:t>‹#›</a:t>
            </a:fld>
            <a:endParaRPr lang="en-IE"/>
          </a:p>
        </p:txBody>
      </p:sp>
    </p:spTree>
    <p:extLst>
      <p:ext uri="{BB962C8B-B14F-4D97-AF65-F5344CB8AC3E}">
        <p14:creationId xmlns:p14="http://schemas.microsoft.com/office/powerpoint/2010/main" val="1879012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CC7FCEC1-3278-46D3-9687-01BDCB424184}" type="slidenum">
              <a:rPr lang="en-IE" smtClean="0"/>
              <a:t>1</a:t>
            </a:fld>
            <a:endParaRPr lang="en-IE"/>
          </a:p>
        </p:txBody>
      </p:sp>
    </p:spTree>
    <p:extLst>
      <p:ext uri="{BB962C8B-B14F-4D97-AF65-F5344CB8AC3E}">
        <p14:creationId xmlns:p14="http://schemas.microsoft.com/office/powerpoint/2010/main" val="1112611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13</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14</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15</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16</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17</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CC7FCEC1-3278-46D3-9687-01BDCB424184}" type="slidenum">
              <a:rPr lang="en-IE" smtClean="0"/>
              <a:t>2</a:t>
            </a:fld>
            <a:endParaRPr lang="en-IE"/>
          </a:p>
        </p:txBody>
      </p:sp>
    </p:spTree>
    <p:extLst>
      <p:ext uri="{BB962C8B-B14F-4D97-AF65-F5344CB8AC3E}">
        <p14:creationId xmlns:p14="http://schemas.microsoft.com/office/powerpoint/2010/main" val="195686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600" dirty="0"/>
              <a:t>Strictly prohibit any form of bullying or harassment as part of acceptable usage policy</a:t>
            </a:r>
          </a:p>
          <a:p>
            <a:r>
              <a:rPr lang="en-IE" sz="1600" dirty="0"/>
              <a:t>–Prohibit use of pseudonyms or impersonation of other users</a:t>
            </a:r>
          </a:p>
          <a:p>
            <a:r>
              <a:rPr lang="en-IE" sz="1600" dirty="0"/>
              <a:t>–Ensure university systems accessible only through login details which allow UCC to trace perpetrators of online bullying</a:t>
            </a:r>
          </a:p>
          <a:p>
            <a:r>
              <a:rPr lang="en-IE" sz="1600" dirty="0"/>
              <a:t>–Encourage reporting and provide easy reporting procedure</a:t>
            </a:r>
          </a:p>
          <a:p>
            <a:endParaRPr lang="en-IE" sz="1600" dirty="0"/>
          </a:p>
        </p:txBody>
      </p:sp>
      <p:sp>
        <p:nvSpPr>
          <p:cNvPr id="4" name="Slide Number Placeholder 3"/>
          <p:cNvSpPr>
            <a:spLocks noGrp="1"/>
          </p:cNvSpPr>
          <p:nvPr>
            <p:ph type="sldNum" sz="quarter" idx="10"/>
          </p:nvPr>
        </p:nvSpPr>
        <p:spPr/>
        <p:txBody>
          <a:bodyPr/>
          <a:lstStyle/>
          <a:p>
            <a:fld id="{CC7FCEC1-3278-46D3-9687-01BDCB424184}" type="slidenum">
              <a:rPr lang="en-IE" smtClean="0"/>
              <a:t>3</a:t>
            </a:fld>
            <a:endParaRPr lang="en-IE"/>
          </a:p>
        </p:txBody>
      </p:sp>
    </p:spTree>
    <p:extLst>
      <p:ext uri="{BB962C8B-B14F-4D97-AF65-F5344CB8AC3E}">
        <p14:creationId xmlns:p14="http://schemas.microsoft.com/office/powerpoint/2010/main" val="2655899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4</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7</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9</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10</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11</a:t>
            </a:fld>
            <a:endParaRPr lang="en-IE"/>
          </a:p>
        </p:txBody>
      </p:sp>
    </p:spTree>
    <p:extLst>
      <p:ext uri="{BB962C8B-B14F-4D97-AF65-F5344CB8AC3E}">
        <p14:creationId xmlns:p14="http://schemas.microsoft.com/office/powerpoint/2010/main" val="264832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High Court proceedings </a:t>
            </a:r>
            <a:r>
              <a:rPr lang="en-IE" dirty="0"/>
              <a:t>were issued on a number of grounds “including breach of their duty of care, negligence and breach of </a:t>
            </a:r>
            <a:r>
              <a:rPr lang="en-IE" dirty="0" smtClean="0"/>
              <a:t>statutory </a:t>
            </a:r>
            <a:r>
              <a:rPr lang="en-IE" dirty="0"/>
              <a:t>duty</a:t>
            </a:r>
            <a:r>
              <a:rPr lang="en-IE" dirty="0" smtClean="0"/>
              <a:t>”.</a:t>
            </a:r>
          </a:p>
          <a:p>
            <a:endParaRPr lang="en-IE" dirty="0"/>
          </a:p>
          <a:p>
            <a:r>
              <a:rPr lang="en-IE" dirty="0"/>
              <a:t>RTÉ had taken the extraordinary decision not to broadcast a corrective tweet received during the course of the debate from the Official Martin </a:t>
            </a:r>
            <a:r>
              <a:rPr lang="en-IE" dirty="0" err="1"/>
              <a:t>McGuinness</a:t>
            </a:r>
            <a:r>
              <a:rPr lang="en-IE" dirty="0"/>
              <a:t> Campaign Account, which would have set the record straight while the programme was still live on air” </a:t>
            </a:r>
          </a:p>
        </p:txBody>
      </p:sp>
      <p:sp>
        <p:nvSpPr>
          <p:cNvPr id="4" name="Slide Number Placeholder 3"/>
          <p:cNvSpPr>
            <a:spLocks noGrp="1"/>
          </p:cNvSpPr>
          <p:nvPr>
            <p:ph type="sldNum" sz="quarter" idx="10"/>
          </p:nvPr>
        </p:nvSpPr>
        <p:spPr/>
        <p:txBody>
          <a:bodyPr/>
          <a:lstStyle/>
          <a:p>
            <a:fld id="{CC7FCEC1-3278-46D3-9687-01BDCB424184}" type="slidenum">
              <a:rPr lang="en-IE" smtClean="0"/>
              <a:t>12</a:t>
            </a:fld>
            <a:endParaRPr lang="en-IE"/>
          </a:p>
        </p:txBody>
      </p:sp>
    </p:spTree>
    <p:extLst>
      <p:ext uri="{BB962C8B-B14F-4D97-AF65-F5344CB8AC3E}">
        <p14:creationId xmlns:p14="http://schemas.microsoft.com/office/powerpoint/2010/main" val="264832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9/15/2015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9/15/2015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t>9/15/2015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9/15/2015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DE6EB8-52AB-45EA-A660-3E1EBFA7298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9/15/2015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rishstatutebook.i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http://www.irishstatutebook.i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Social Media &amp; the Law </a:t>
            </a:r>
            <a:endParaRPr lang="en-IE" dirty="0"/>
          </a:p>
        </p:txBody>
      </p:sp>
      <p:sp>
        <p:nvSpPr>
          <p:cNvPr id="3" name="Subtitle 2"/>
          <p:cNvSpPr>
            <a:spLocks noGrp="1"/>
          </p:cNvSpPr>
          <p:nvPr>
            <p:ph type="subTitle" idx="1"/>
          </p:nvPr>
        </p:nvSpPr>
        <p:spPr/>
        <p:txBody>
          <a:bodyPr>
            <a:normAutofit fontScale="92500" lnSpcReduction="10000"/>
          </a:bodyPr>
          <a:lstStyle/>
          <a:p>
            <a:r>
              <a:rPr lang="en-IE" dirty="0" smtClean="0"/>
              <a:t>Sarah Kieran</a:t>
            </a:r>
          </a:p>
          <a:p>
            <a:r>
              <a:rPr lang="en-IE" dirty="0" smtClean="0"/>
              <a:t>Consultant Solicitor </a:t>
            </a:r>
          </a:p>
          <a:p>
            <a:r>
              <a:rPr lang="en-IE" dirty="0" err="1" smtClean="0"/>
              <a:t>mediaLawyer</a:t>
            </a:r>
            <a:r>
              <a:rPr lang="en-IE" dirty="0" smtClean="0"/>
              <a:t> Solicitors</a:t>
            </a:r>
          </a:p>
          <a:p>
            <a:r>
              <a:rPr lang="en-IE" dirty="0" smtClean="0"/>
              <a:t>© </a:t>
            </a:r>
            <a:r>
              <a:rPr lang="en-IE" dirty="0" err="1"/>
              <a:t>m</a:t>
            </a:r>
            <a:r>
              <a:rPr lang="en-IE" dirty="0" err="1" smtClean="0"/>
              <a:t>edialawyer</a:t>
            </a:r>
            <a:r>
              <a:rPr lang="en-IE" dirty="0" smtClean="0"/>
              <a:t> Solicitors</a:t>
            </a:r>
            <a:endParaRPr lang="en-IE"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5445224"/>
            <a:ext cx="6327775"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06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 Online Defences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IE" altLang="en-US" sz="2400" dirty="0"/>
              <a:t>E Commerce Directive (2000/31/EU) and E Commerce</a:t>
            </a:r>
          </a:p>
          <a:p>
            <a:pPr>
              <a:buNone/>
            </a:pPr>
            <a:r>
              <a:rPr lang="en-IE" altLang="en-US" sz="2400" dirty="0"/>
              <a:t>	Regulations (SI 68/2003 – </a:t>
            </a:r>
            <a:r>
              <a:rPr lang="en-IE" altLang="en-US" sz="2400" dirty="0">
                <a:hlinkClick r:id="rId3"/>
              </a:rPr>
              <a:t>www.irishstatutebook.ie</a:t>
            </a:r>
            <a:r>
              <a:rPr lang="en-IE" altLang="en-US" sz="2400" dirty="0"/>
              <a:t> )</a:t>
            </a:r>
          </a:p>
          <a:p>
            <a:pPr lvl="1"/>
            <a:r>
              <a:rPr lang="en-IE" altLang="en-US" dirty="0"/>
              <a:t>‘mere conduit’ defence</a:t>
            </a:r>
          </a:p>
          <a:p>
            <a:pPr lvl="1"/>
            <a:r>
              <a:rPr lang="en-IE" altLang="en-US" dirty="0"/>
              <a:t>caching defence</a:t>
            </a:r>
          </a:p>
          <a:p>
            <a:pPr lvl="1"/>
            <a:r>
              <a:rPr lang="en-IE" altLang="en-US" b="1" dirty="0"/>
              <a:t>hosting defence</a:t>
            </a:r>
          </a:p>
          <a:p>
            <a:endParaRPr lang="en-IE" altLang="en-US" sz="2400" dirty="0"/>
          </a:p>
          <a:p>
            <a:r>
              <a:rPr lang="en-IE" altLang="en-US" sz="2400" dirty="0"/>
              <a:t>Section 27, 2009 - innocent publication defence</a:t>
            </a:r>
            <a:endParaRPr lang="en-IE"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765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Liability for online defamation</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r>
              <a:rPr lang="en-IE" altLang="en-US" sz="2800" dirty="0"/>
              <a:t>‘</a:t>
            </a:r>
            <a:r>
              <a:rPr lang="en-IE" altLang="en-US" sz="2800" b="1" dirty="0"/>
              <a:t>hosting’ defence </a:t>
            </a:r>
            <a:r>
              <a:rPr lang="en-IE" altLang="en-US" sz="2800" dirty="0"/>
              <a:t>for ‘intermediary service providers’</a:t>
            </a:r>
          </a:p>
          <a:p>
            <a:endParaRPr lang="en-IE" altLang="en-US" sz="2800" dirty="0"/>
          </a:p>
          <a:p>
            <a:r>
              <a:rPr lang="en-IE" altLang="en-US" sz="2800" dirty="0"/>
              <a:t>Information provided by third party /  ‘recipient of service’ (e.g. UGC – doesn’t include employees posting in course of their work)</a:t>
            </a:r>
          </a:p>
          <a:p>
            <a:endParaRPr lang="en-GB" altLang="en-US" sz="2800" dirty="0"/>
          </a:p>
          <a:p>
            <a:r>
              <a:rPr lang="en-GB" altLang="en-US" sz="2800" dirty="0"/>
              <a:t>For remuneration at the request of the recipient of the service</a:t>
            </a:r>
            <a:endParaRPr lang="en-IE" altLang="en-US" sz="2800" dirty="0"/>
          </a:p>
          <a:p>
            <a:endParaRPr lang="en-IE" altLang="en-US" sz="2800" dirty="0"/>
          </a:p>
          <a:p>
            <a:r>
              <a:rPr lang="en-IE" altLang="en-US" sz="2800" b="1" dirty="0"/>
              <a:t>Service provider has no actual knowledge / not aware of facts from which unlawful nature of content apparent</a:t>
            </a:r>
          </a:p>
          <a:p>
            <a:endParaRPr lang="en-IE" altLang="en-US" sz="2800" b="1" dirty="0"/>
          </a:p>
          <a:p>
            <a:r>
              <a:rPr lang="en-IE" altLang="en-US" sz="2800" b="1" dirty="0"/>
              <a:t>On obtaining knowledge / awareness, removes or disables access to information </a:t>
            </a:r>
            <a:r>
              <a:rPr lang="en-IE" altLang="en-US" sz="2800" b="1" u="sng" dirty="0"/>
              <a:t>expeditiously</a:t>
            </a:r>
          </a:p>
          <a:p>
            <a:endParaRPr lang="en-IE" altLang="en-US" sz="2800" dirty="0"/>
          </a:p>
          <a:p>
            <a:r>
              <a:rPr lang="en-IE" altLang="en-US" sz="2800" dirty="0"/>
              <a:t>E Commerce Directive (2000/31/EU) and E Commerce Regulations (SI 68/2003 – </a:t>
            </a:r>
            <a:r>
              <a:rPr lang="en-IE" altLang="en-US" sz="2800" dirty="0">
                <a:hlinkClick r:id="rId3"/>
              </a:rPr>
              <a:t>www.irishstatutebook.ie</a:t>
            </a:r>
            <a:endParaRPr lang="en-IE"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633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solidFill>
                  <a:schemeClr val="accent1">
                    <a:lumMod val="75000"/>
                  </a:schemeClr>
                </a:solidFill>
              </a:rPr>
              <a:t>Moderation of Account comments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fontScale="62500" lnSpcReduction="20000"/>
          </a:bodyPr>
          <a:lstStyle/>
          <a:p>
            <a:r>
              <a:rPr lang="en-IE" altLang="en-US" sz="2800" dirty="0"/>
              <a:t>100% moderation / selection for publication – hosting  defence jeopardised</a:t>
            </a:r>
          </a:p>
          <a:p>
            <a:endParaRPr lang="en-IE" altLang="en-US" sz="2800" dirty="0"/>
          </a:p>
          <a:p>
            <a:r>
              <a:rPr lang="en-IE" altLang="en-US" sz="2800" dirty="0"/>
              <a:t>Occasional moderation – not obligatory, but can help avoid complaints; risk of being regarded as editorial act?</a:t>
            </a:r>
          </a:p>
          <a:p>
            <a:endParaRPr lang="en-IE" altLang="en-US" sz="2800" dirty="0"/>
          </a:p>
          <a:p>
            <a:r>
              <a:rPr lang="en-IE" altLang="en-US" sz="2800" dirty="0"/>
              <a:t>No moderation – not unlawful but may result in complaints</a:t>
            </a:r>
          </a:p>
          <a:p>
            <a:endParaRPr lang="en-GB" altLang="en-US" sz="2800" dirty="0"/>
          </a:p>
          <a:p>
            <a:r>
              <a:rPr lang="en-GB" altLang="en-US" sz="2800" dirty="0"/>
              <a:t>Article 15, E Commerce Directive – no compulsory moderation</a:t>
            </a:r>
            <a:endParaRPr lang="en-IE" altLang="en-US" sz="2800" dirty="0"/>
          </a:p>
          <a:p>
            <a:endParaRPr lang="en-GB" altLang="en-US" sz="2800" dirty="0"/>
          </a:p>
          <a:p>
            <a:r>
              <a:rPr lang="en-GB" altLang="en-US" sz="2800" i="1" dirty="0" err="1"/>
              <a:t>McKeogh</a:t>
            </a:r>
            <a:r>
              <a:rPr lang="en-GB" altLang="en-US" sz="2800" i="1" dirty="0"/>
              <a:t> v </a:t>
            </a:r>
            <a:r>
              <a:rPr lang="en-GB" altLang="en-US" sz="2800" i="1" dirty="0" err="1"/>
              <a:t>Facebbook</a:t>
            </a:r>
            <a:r>
              <a:rPr lang="en-GB" altLang="en-US" sz="2800" dirty="0"/>
              <a:t>, January, 2011 – ‘permanent’ prohibition on publication of taxi video and associated FB postings sought; interlocutory application judgment 17.03.13</a:t>
            </a:r>
          </a:p>
          <a:p>
            <a:r>
              <a:rPr lang="en-IE" altLang="en-US" sz="2800" i="1" dirty="0" err="1"/>
              <a:t>Kaschke</a:t>
            </a:r>
            <a:r>
              <a:rPr lang="en-IE" altLang="en-US" sz="2800" i="1" dirty="0"/>
              <a:t> –v- Hilton </a:t>
            </a:r>
            <a:r>
              <a:rPr lang="en-IE" altLang="en-US" sz="2800" dirty="0"/>
              <a:t>(UK 2010) – minimal intervention may amount to moderation; but note new online defamation defence under UK Defamation Act, 2013 – moderation doesn’t of itself defeat the defence.</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9198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T’s &amp; C’s for comment pages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marL="457200" lvl="1" indent="0">
              <a:buFontTx/>
              <a:buNone/>
              <a:defRPr/>
            </a:pPr>
            <a:endParaRPr lang="en-IE" dirty="0"/>
          </a:p>
          <a:p>
            <a:pPr lvl="1">
              <a:defRPr/>
            </a:pPr>
            <a:r>
              <a:rPr lang="en-IE" sz="1600" dirty="0"/>
              <a:t>No defamatory material </a:t>
            </a:r>
          </a:p>
          <a:p>
            <a:pPr lvl="1">
              <a:defRPr/>
            </a:pPr>
            <a:r>
              <a:rPr lang="en-IE" sz="1600" dirty="0"/>
              <a:t>No material infringing copyright or intellectual property rights</a:t>
            </a:r>
          </a:p>
          <a:p>
            <a:pPr lvl="1">
              <a:defRPr/>
            </a:pPr>
            <a:r>
              <a:rPr lang="en-IE" sz="1600" dirty="0"/>
              <a:t>No material in breach of privacy or confidentiality obligation</a:t>
            </a:r>
          </a:p>
          <a:p>
            <a:pPr lvl="1">
              <a:defRPr/>
            </a:pPr>
            <a:r>
              <a:rPr lang="en-IE" sz="1600" dirty="0"/>
              <a:t>No offensive, obscene or sexually </a:t>
            </a:r>
            <a:r>
              <a:rPr lang="en-IE" sz="1600" dirty="0" err="1"/>
              <a:t>violative</a:t>
            </a:r>
            <a:r>
              <a:rPr lang="en-IE" sz="1600" dirty="0"/>
              <a:t> material</a:t>
            </a:r>
          </a:p>
          <a:p>
            <a:pPr lvl="1">
              <a:defRPr/>
            </a:pPr>
            <a:r>
              <a:rPr lang="en-IE" sz="1600" dirty="0"/>
              <a:t>No threatening, abusive or insulting statements likely to stir up hatred </a:t>
            </a:r>
          </a:p>
          <a:p>
            <a:pPr lvl="1">
              <a:defRPr/>
            </a:pPr>
            <a:r>
              <a:rPr lang="en-IE" sz="1600" dirty="0"/>
              <a:t>Disclaimer of liability for third party / user posts by website/webpage host </a:t>
            </a:r>
          </a:p>
          <a:p>
            <a:pPr lvl="1">
              <a:defRPr/>
            </a:pPr>
            <a:r>
              <a:rPr lang="en-IE" sz="1600" dirty="0"/>
              <a:t>Any removal of content is without prejudice to the legal rights and entitlements of any party </a:t>
            </a:r>
          </a:p>
          <a:p>
            <a:pPr lvl="1">
              <a:defRPr/>
            </a:pPr>
            <a:r>
              <a:rPr lang="en-IE" sz="1600" dirty="0"/>
              <a:t>indemnity by user for breach of T&amp;Cs? </a:t>
            </a:r>
          </a:p>
          <a:p>
            <a:pPr lvl="1">
              <a:defRPr/>
            </a:pPr>
            <a:r>
              <a:rPr lang="en-IE" sz="1600" dirty="0"/>
              <a:t>explicit acceptance of T&amp;C by user?</a:t>
            </a:r>
          </a:p>
          <a:p>
            <a:pPr lvl="1">
              <a:defRPr/>
            </a:pPr>
            <a:r>
              <a:rPr lang="en-IE" sz="1600" dirty="0"/>
              <a:t>Provide administrator / moderator / owner contact details</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556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accent1">
                    <a:lumMod val="75000"/>
                  </a:schemeClr>
                </a:solidFill>
              </a:rPr>
              <a:t> </a:t>
            </a:r>
            <a:r>
              <a:rPr lang="en-IE" dirty="0" smtClean="0">
                <a:solidFill>
                  <a:schemeClr val="accent1">
                    <a:lumMod val="75000"/>
                  </a:schemeClr>
                </a:solidFill>
              </a:rPr>
              <a:t>Copyright </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pPr>
              <a:defRPr/>
            </a:pPr>
            <a:r>
              <a:rPr lang="en-IE" sz="2800" dirty="0"/>
              <a:t>© - exclusive right to copy, make available to public and adapt; consent required.</a:t>
            </a:r>
          </a:p>
          <a:p>
            <a:pPr>
              <a:defRPr/>
            </a:pPr>
            <a:endParaRPr lang="en-IE" sz="2800" dirty="0"/>
          </a:p>
          <a:p>
            <a:pPr>
              <a:defRPr/>
            </a:pPr>
            <a:r>
              <a:rPr lang="en-IE" sz="2800" dirty="0"/>
              <a:t>Re-use and re-packaging of © material without consent = breach of copyright </a:t>
            </a:r>
          </a:p>
          <a:p>
            <a:pPr marL="0" indent="0">
              <a:buFontTx/>
              <a:buNone/>
              <a:defRPr/>
            </a:pPr>
            <a:endParaRPr lang="en-IE" sz="2800" dirty="0"/>
          </a:p>
          <a:p>
            <a:pPr>
              <a:defRPr/>
            </a:pPr>
            <a:r>
              <a:rPr lang="en-IE" sz="2800" dirty="0"/>
              <a:t>Hyper links generally won’t amount to breach of © </a:t>
            </a:r>
          </a:p>
          <a:p>
            <a:pPr>
              <a:defRPr/>
            </a:pPr>
            <a:endParaRPr lang="en-IE" sz="2800" dirty="0"/>
          </a:p>
          <a:p>
            <a:pPr>
              <a:defRPr/>
            </a:pPr>
            <a:r>
              <a:rPr lang="en-IE" sz="2800" dirty="0"/>
              <a:t>Providing link to third party material – discussion about deep-linking (by passing home page and linking directly to copyright material) especially if for commercial purposes – NNI position – unclear legal position.</a:t>
            </a: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097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Fair Dealing</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defRPr/>
            </a:pPr>
            <a:r>
              <a:rPr lang="en-GB" sz="2800" dirty="0">
                <a:cs typeface="Arial" charset="0"/>
              </a:rPr>
              <a:t>Use of third party copyright material without permission</a:t>
            </a:r>
          </a:p>
          <a:p>
            <a:pPr marL="0" indent="0">
              <a:buNone/>
              <a:defRPr/>
            </a:pPr>
            <a:endParaRPr lang="en-GB" sz="2800" dirty="0">
              <a:cs typeface="Arial" charset="0"/>
            </a:endParaRPr>
          </a:p>
          <a:p>
            <a:pPr>
              <a:defRPr/>
            </a:pPr>
            <a:r>
              <a:rPr lang="en-GB" sz="2800" dirty="0">
                <a:cs typeface="Arial" charset="0"/>
              </a:rPr>
              <a:t>Criticism or review</a:t>
            </a:r>
          </a:p>
          <a:p>
            <a:pPr>
              <a:defRPr/>
            </a:pPr>
            <a:r>
              <a:rPr lang="en-GB" sz="2800" dirty="0">
                <a:cs typeface="Arial" charset="0"/>
              </a:rPr>
              <a:t>Reporting current events (n /a to photographs)</a:t>
            </a:r>
          </a:p>
          <a:p>
            <a:pPr>
              <a:defRPr/>
            </a:pPr>
            <a:r>
              <a:rPr lang="en-GB" sz="2800" dirty="0">
                <a:cs typeface="Arial" charset="0"/>
              </a:rPr>
              <a:t>Sufficient acknowledgment of copyright owner</a:t>
            </a:r>
          </a:p>
          <a:p>
            <a:pPr>
              <a:defRPr/>
            </a:pPr>
            <a:r>
              <a:rPr lang="en-GB" sz="2800" dirty="0">
                <a:cs typeface="Arial" charset="0"/>
              </a:rPr>
              <a:t>No ‘unreasonable prejudice’ to copyright holder</a:t>
            </a:r>
          </a:p>
          <a:p>
            <a:pPr marL="0" indent="0">
              <a:buNone/>
              <a:defRPr/>
            </a:pPr>
            <a:endParaRPr lang="en-GB" sz="2800" dirty="0">
              <a:cs typeface="Arial" charset="0"/>
            </a:endParaRPr>
          </a:p>
          <a:p>
            <a:pPr marL="0" indent="0">
              <a:buNone/>
              <a:defRPr/>
            </a:pPr>
            <a:r>
              <a:rPr lang="en-GB" sz="2800" dirty="0">
                <a:cs typeface="Arial" charset="0"/>
              </a:rPr>
              <a:t>Extent of material used is a relevant consideration</a:t>
            </a:r>
          </a:p>
          <a:p>
            <a:pPr marL="0" indent="0">
              <a:buNone/>
              <a:defRPr/>
            </a:pPr>
            <a:endParaRPr lang="en-GB" sz="2800" dirty="0">
              <a:cs typeface="Arial" charset="0"/>
            </a:endParaRPr>
          </a:p>
          <a:p>
            <a:pPr>
              <a:defRPr/>
            </a:pPr>
            <a:r>
              <a:rPr lang="en-GB" sz="2800" dirty="0">
                <a:cs typeface="Arial" charset="0"/>
              </a:rPr>
              <a:t>Incidental inclusion </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4513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Employer Considerations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a:defRPr/>
            </a:pPr>
            <a:r>
              <a:rPr lang="en-IE" sz="2400" dirty="0"/>
              <a:t>Potential company liability for website / social media postings by employees or contractors – vicarious liability</a:t>
            </a:r>
          </a:p>
          <a:p>
            <a:pPr>
              <a:defRPr/>
            </a:pPr>
            <a:endParaRPr lang="en-IE" sz="2400" dirty="0"/>
          </a:p>
          <a:p>
            <a:pPr>
              <a:defRPr/>
            </a:pPr>
            <a:r>
              <a:rPr lang="en-IE" sz="2400" dirty="0"/>
              <a:t>Clear internet / social media policy provides:</a:t>
            </a:r>
          </a:p>
          <a:p>
            <a:pPr marL="0" indent="0">
              <a:buFontTx/>
              <a:buNone/>
              <a:defRPr/>
            </a:pPr>
            <a:r>
              <a:rPr lang="en-IE" sz="2400" dirty="0"/>
              <a:t> </a:t>
            </a:r>
          </a:p>
          <a:p>
            <a:pPr lvl="1">
              <a:buFont typeface="Wingdings" pitchFamily="2" charset="2"/>
              <a:buChar char="Ø"/>
              <a:defRPr/>
            </a:pPr>
            <a:r>
              <a:rPr lang="en-IE" dirty="0"/>
              <a:t>Defence in vicarious liability claims</a:t>
            </a:r>
          </a:p>
          <a:p>
            <a:pPr lvl="1">
              <a:buFont typeface="Wingdings" pitchFamily="2" charset="2"/>
              <a:buChar char="Ø"/>
              <a:defRPr/>
            </a:pPr>
            <a:r>
              <a:rPr lang="en-IE" dirty="0"/>
              <a:t>Grounds for disciplinary actions against employees in breach of policies</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872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accent1">
                    <a:lumMod val="75000"/>
                  </a:schemeClr>
                </a:solidFill>
              </a:rPr>
              <a:t>Employee Considerations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IE" altLang="en-US" sz="2800" dirty="0"/>
              <a:t>Personal liability for offending postings on internet / social media</a:t>
            </a:r>
          </a:p>
          <a:p>
            <a:endParaRPr lang="en-IE" altLang="en-US" sz="2800" dirty="0"/>
          </a:p>
          <a:p>
            <a:r>
              <a:rPr lang="en-IE" altLang="en-US" sz="2800" dirty="0"/>
              <a:t>Risk of disciplinary action for unauthorised use of internet / social </a:t>
            </a:r>
            <a:r>
              <a:rPr lang="en-IE" altLang="en-US" sz="2800" dirty="0" smtClean="0"/>
              <a:t>media</a:t>
            </a:r>
          </a:p>
          <a:p>
            <a:r>
              <a:rPr lang="en-IE" altLang="en-US" sz="2800" dirty="0" smtClean="0"/>
              <a:t>Know your social media policy</a:t>
            </a:r>
            <a:endParaRPr lang="en-US" altLang="en-US" sz="2800" dirty="0"/>
          </a:p>
          <a:p>
            <a:pPr marL="0" indent="0">
              <a:buNone/>
            </a:pPr>
            <a:endParaRPr lang="en-IE" altLang="en-US" sz="2800" dirty="0"/>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4119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Final Words…..</a:t>
            </a:r>
            <a:endParaRPr lang="en-IE" dirty="0"/>
          </a:p>
        </p:txBody>
      </p:sp>
      <p:sp>
        <p:nvSpPr>
          <p:cNvPr id="3" name="Content Placeholder 2"/>
          <p:cNvSpPr>
            <a:spLocks noGrp="1"/>
          </p:cNvSpPr>
          <p:nvPr>
            <p:ph idx="1"/>
          </p:nvPr>
        </p:nvSpPr>
        <p:spPr/>
        <p:txBody>
          <a:bodyPr/>
          <a:lstStyle/>
          <a:p>
            <a:r>
              <a:rPr lang="en-IE" altLang="en-US" sz="2800" dirty="0"/>
              <a:t>Social media is a ‘publication’, not merely a conversation</a:t>
            </a:r>
          </a:p>
          <a:p>
            <a:r>
              <a:rPr lang="en-IE" altLang="en-US" sz="2800" dirty="0"/>
              <a:t>Legal liabilities and obligations</a:t>
            </a:r>
          </a:p>
          <a:p>
            <a:r>
              <a:rPr lang="en-IE" altLang="en-US" sz="2800" dirty="0"/>
              <a:t>Clear social media policies essential at work</a:t>
            </a:r>
          </a:p>
          <a:p>
            <a:r>
              <a:rPr lang="en-IE" altLang="en-US" sz="2800" dirty="0"/>
              <a:t>THINK! before you tweet / FB / post a picture</a:t>
            </a:r>
          </a:p>
          <a:p>
            <a:r>
              <a:rPr lang="en-IE" altLang="en-US" sz="2800" dirty="0"/>
              <a:t>Imagine your social media posting on the front page of the Daily Mail!</a:t>
            </a:r>
          </a:p>
          <a:p>
            <a:pPr marL="0" indent="0">
              <a:buNone/>
            </a:pPr>
            <a:endParaRPr lang="en-IE" dirty="0"/>
          </a:p>
        </p:txBody>
      </p:sp>
    </p:spTree>
    <p:extLst>
      <p:ext uri="{BB962C8B-B14F-4D97-AF65-F5344CB8AC3E}">
        <p14:creationId xmlns:p14="http://schemas.microsoft.com/office/powerpoint/2010/main" val="3590049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solidFill>
                  <a:schemeClr val="accent1">
                    <a:lumMod val="75000"/>
                  </a:schemeClr>
                </a:solidFill>
              </a:rPr>
              <a:t>Thank you</a:t>
            </a:r>
            <a:endParaRPr lang="en-IE" dirty="0">
              <a:solidFill>
                <a:schemeClr val="accent1">
                  <a:lumMod val="75000"/>
                </a:schemeClr>
              </a:solidFill>
            </a:endParaRPr>
          </a:p>
        </p:txBody>
      </p:sp>
      <p:pic>
        <p:nvPicPr>
          <p:cNvPr id="2059" name="Picture 1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2492896"/>
            <a:ext cx="720080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60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983832"/>
          </a:xfrm>
        </p:spPr>
        <p:txBody>
          <a:bodyPr>
            <a:normAutofit fontScale="55000" lnSpcReduction="20000"/>
          </a:bodyPr>
          <a:lstStyle/>
          <a:p>
            <a:pPr marL="0" indent="0">
              <a:buNone/>
            </a:pPr>
            <a:endParaRPr lang="en-IE" dirty="0" smtClean="0"/>
          </a:p>
          <a:p>
            <a:r>
              <a:rPr lang="en-IE" altLang="en-US" sz="3200" dirty="0" smtClean="0"/>
              <a:t>Defamation </a:t>
            </a:r>
            <a:endParaRPr lang="en-IE" altLang="en-US" sz="3200" dirty="0"/>
          </a:p>
          <a:p>
            <a:r>
              <a:rPr lang="en-IE" altLang="en-US" sz="3200" dirty="0"/>
              <a:t>Contempt of court </a:t>
            </a:r>
          </a:p>
          <a:p>
            <a:r>
              <a:rPr lang="en-IE" altLang="en-US" sz="3200" dirty="0"/>
              <a:t>Breach of copyright </a:t>
            </a:r>
          </a:p>
          <a:p>
            <a:r>
              <a:rPr lang="en-IE" altLang="en-US" sz="3200" dirty="0"/>
              <a:t>Breach of privacy, </a:t>
            </a:r>
          </a:p>
          <a:p>
            <a:r>
              <a:rPr lang="en-IE" altLang="en-US" sz="3200" dirty="0"/>
              <a:t>Breach of confidentiality </a:t>
            </a:r>
            <a:endParaRPr lang="en-IE" altLang="en-US" sz="3200" dirty="0" smtClean="0"/>
          </a:p>
          <a:p>
            <a:r>
              <a:rPr lang="en-IE" altLang="en-US" sz="3200" dirty="0"/>
              <a:t>Reputational damage to individual / to organisation</a:t>
            </a:r>
          </a:p>
          <a:p>
            <a:r>
              <a:rPr lang="en-IE" altLang="en-US" sz="3200" dirty="0" smtClean="0"/>
              <a:t>Account </a:t>
            </a:r>
            <a:r>
              <a:rPr lang="en-IE" altLang="en-US" sz="3200" dirty="0"/>
              <a:t>hacking </a:t>
            </a:r>
          </a:p>
          <a:p>
            <a:r>
              <a:rPr lang="en-IE" altLang="en-US" sz="3200" dirty="0"/>
              <a:t>Cyberbullying / </a:t>
            </a:r>
            <a:r>
              <a:rPr lang="en-IE" altLang="en-US" sz="3200" dirty="0" err="1" smtClean="0"/>
              <a:t>harrassment</a:t>
            </a:r>
            <a:endParaRPr lang="en-IE" altLang="en-US" sz="3200" dirty="0"/>
          </a:p>
          <a:p>
            <a:r>
              <a:rPr lang="en-IE" altLang="en-US" sz="3200" dirty="0"/>
              <a:t>Data security</a:t>
            </a:r>
          </a:p>
          <a:p>
            <a:r>
              <a:rPr lang="en-IE" altLang="en-US" sz="3200" dirty="0"/>
              <a:t>BYOD </a:t>
            </a:r>
          </a:p>
          <a:p>
            <a:r>
              <a:rPr lang="en-IE" altLang="en-US" sz="3200" dirty="0"/>
              <a:t>Personation accounts </a:t>
            </a:r>
          </a:p>
          <a:p>
            <a:r>
              <a:rPr lang="en-IE" altLang="en-US" sz="3200" dirty="0"/>
              <a:t>Inaccurate content</a:t>
            </a:r>
          </a:p>
          <a:p>
            <a:r>
              <a:rPr lang="en-IE" altLang="en-US" sz="3200" dirty="0"/>
              <a:t>Personal liability</a:t>
            </a:r>
          </a:p>
          <a:p>
            <a:r>
              <a:rPr lang="en-IE" altLang="en-US" sz="3200" dirty="0"/>
              <a:t>Organisational liability</a:t>
            </a:r>
          </a:p>
          <a:p>
            <a:r>
              <a:rPr lang="en-IE" altLang="en-US" sz="3200" dirty="0" smtClean="0"/>
              <a:t>User </a:t>
            </a:r>
            <a:r>
              <a:rPr lang="en-IE" altLang="en-US" sz="3200" dirty="0"/>
              <a:t>Generated Content</a:t>
            </a:r>
          </a:p>
          <a:p>
            <a:pPr marL="0" indent="0">
              <a:buNone/>
            </a:pPr>
            <a:endParaRPr lang="en-IE" altLang="en-US" sz="3200" dirty="0"/>
          </a:p>
          <a:p>
            <a:pPr marL="393192" lvl="1" indent="0">
              <a:buNone/>
            </a:pPr>
            <a:r>
              <a:rPr lang="en-IE" dirty="0" smtClean="0"/>
              <a:t> </a:t>
            </a:r>
          </a:p>
          <a:p>
            <a:pPr marL="393192" lvl="1" indent="0">
              <a:buNone/>
            </a:pPr>
            <a:endParaRPr lang="en-IE" dirty="0" smtClean="0"/>
          </a:p>
          <a:p>
            <a:pPr lvl="1"/>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137921"/>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a:xfrm>
            <a:off x="457200" y="260648"/>
            <a:ext cx="8229600" cy="1008112"/>
          </a:xfrm>
        </p:spPr>
        <p:txBody>
          <a:bodyPr>
            <a:normAutofit fontScale="90000"/>
          </a:bodyPr>
          <a:lstStyle/>
          <a:p>
            <a:pPr algn="r"/>
            <a:r>
              <a:rPr lang="en-IE" dirty="0" smtClean="0"/>
              <a:t>Risks Associated with Social Media</a:t>
            </a:r>
            <a:endParaRPr lang="en-IE" dirty="0"/>
          </a:p>
        </p:txBody>
      </p:sp>
    </p:spTree>
    <p:extLst>
      <p:ext uri="{BB962C8B-B14F-4D97-AF65-F5344CB8AC3E}">
        <p14:creationId xmlns:p14="http://schemas.microsoft.com/office/powerpoint/2010/main" val="2149154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solidFill>
                  <a:schemeClr val="accent1">
                    <a:lumMod val="75000"/>
                  </a:schemeClr>
                </a:solidFill>
              </a:rPr>
              <a:t>Crime online Ireland</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fontScale="55000" lnSpcReduction="20000"/>
          </a:bodyPr>
          <a:lstStyle/>
          <a:p>
            <a:endParaRPr lang="en-IE" dirty="0" smtClean="0"/>
          </a:p>
          <a:p>
            <a:r>
              <a:rPr lang="en-IE" altLang="en-US" sz="2900" b="1" dirty="0"/>
              <a:t>Possession of child pornography </a:t>
            </a:r>
            <a:r>
              <a:rPr lang="en-IE" altLang="en-US" sz="2900" dirty="0"/>
              <a:t>– Child Trafficking and Pornography Act, 1998</a:t>
            </a:r>
          </a:p>
          <a:p>
            <a:pPr marL="0" indent="0">
              <a:buNone/>
            </a:pPr>
            <a:endParaRPr lang="en-IE" altLang="en-US" sz="2900" dirty="0"/>
          </a:p>
          <a:p>
            <a:r>
              <a:rPr lang="en-IE" altLang="en-US" sz="2900" b="1" dirty="0"/>
              <a:t>Hate speech  </a:t>
            </a:r>
            <a:r>
              <a:rPr lang="en-IE" altLang="en-US" sz="2900" dirty="0"/>
              <a:t>- Prohibition of Incitement to Hatred Act, 1989  - criminalises hate speech  Section 2 of the 1989 Act makes it a criminal offence to publish or distribute written  material or distribute written material or sounds which are “threatening, abusive or insulting and are intended or, having regard to all the circumstances, are likely to stir up hatred” (section 2 (1)) </a:t>
            </a:r>
          </a:p>
          <a:p>
            <a:endParaRPr lang="en-IE" altLang="en-US" sz="2900" dirty="0"/>
          </a:p>
          <a:p>
            <a:pPr lvl="1"/>
            <a:r>
              <a:rPr lang="en-IE" altLang="en-US" sz="2900" dirty="0"/>
              <a:t>2011- Patrick </a:t>
            </a:r>
            <a:r>
              <a:rPr lang="en-IE" altLang="en-US" sz="2900" dirty="0" err="1"/>
              <a:t>Kissane</a:t>
            </a:r>
            <a:r>
              <a:rPr lang="en-IE" altLang="en-US" sz="2900" dirty="0"/>
              <a:t> cleared of incitement to hatred – FB posting about travellers.</a:t>
            </a:r>
          </a:p>
          <a:p>
            <a:endParaRPr lang="en-IE" altLang="en-US" sz="2900" dirty="0"/>
          </a:p>
          <a:p>
            <a:r>
              <a:rPr lang="en-IE" altLang="en-US" sz="2900" b="1" dirty="0"/>
              <a:t>Harassment </a:t>
            </a:r>
            <a:r>
              <a:rPr lang="en-IE" altLang="en-US" sz="2900" dirty="0"/>
              <a:t>- Non- Fatal Offences Against the Person Act, 1997 </a:t>
            </a:r>
          </a:p>
          <a:p>
            <a:r>
              <a:rPr lang="en-IE" altLang="en-US" sz="2900" dirty="0" smtClean="0"/>
              <a:t>July </a:t>
            </a:r>
            <a:r>
              <a:rPr lang="en-IE" altLang="en-US" sz="2900" dirty="0"/>
              <a:t>2012 – harassment of male barrister by older male barrister by text. Conviction</a:t>
            </a:r>
          </a:p>
          <a:p>
            <a:r>
              <a:rPr lang="en-IE" altLang="en-US" sz="2900" dirty="0"/>
              <a:t>April, 2013 – harassment of solicitor by client by e mail. Conviction. </a:t>
            </a:r>
          </a:p>
          <a:p>
            <a:endParaRPr lang="en-IE" altLang="en-US" sz="2900" dirty="0"/>
          </a:p>
          <a:p>
            <a:r>
              <a:rPr lang="en-IE" altLang="en-US" sz="2900" b="1" dirty="0"/>
              <a:t>Internet specific laws required? </a:t>
            </a:r>
            <a:r>
              <a:rPr lang="en-IE" altLang="en-US" sz="2900" dirty="0"/>
              <a:t>Whether social media specific legislation required (particularly in context of child protection and counteracting cyber-bullying) discussed by </a:t>
            </a:r>
            <a:r>
              <a:rPr lang="en-IE" altLang="en-US" sz="2900" dirty="0" err="1"/>
              <a:t>Oireachtas</a:t>
            </a:r>
            <a:r>
              <a:rPr lang="en-IE" altLang="en-US" sz="2900" dirty="0"/>
              <a:t> Committee in March, </a:t>
            </a:r>
            <a:r>
              <a:rPr lang="en-IE" altLang="en-US" sz="2900" dirty="0" smtClean="0"/>
              <a:t>2013 &amp; currently under consideration </a:t>
            </a:r>
            <a:endParaRPr lang="en-IE" altLang="en-US" sz="2900" dirty="0"/>
          </a:p>
          <a:p>
            <a:endParaRPr lang="en-IE" altLang="en-US" sz="2900" dirty="0"/>
          </a:p>
          <a:p>
            <a:endParaRPr lang="en-IE" dirty="0" smtClean="0"/>
          </a:p>
          <a:p>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165304"/>
            <a:ext cx="4536504"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6439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solidFill>
                  <a:schemeClr val="accent1">
                    <a:lumMod val="75000"/>
                  </a:schemeClr>
                </a:solidFill>
              </a:rPr>
              <a:t>Risk Limitation Strategies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IE" altLang="en-US" sz="2800" dirty="0"/>
              <a:t>Social media and BYOD policies</a:t>
            </a:r>
          </a:p>
          <a:p>
            <a:r>
              <a:rPr lang="en-IE" altLang="en-US" sz="2800" dirty="0"/>
              <a:t>Training and education</a:t>
            </a:r>
          </a:p>
          <a:p>
            <a:r>
              <a:rPr lang="en-IE" altLang="en-US" sz="2800" dirty="0"/>
              <a:t>Take down response protocols</a:t>
            </a:r>
          </a:p>
          <a:p>
            <a:r>
              <a:rPr lang="en-IE" altLang="en-US" sz="2800" dirty="0"/>
              <a:t>Moderation debate</a:t>
            </a:r>
          </a:p>
          <a:p>
            <a:r>
              <a:rPr lang="en-IE" altLang="en-US" sz="2800" dirty="0"/>
              <a:t>Disclaimers</a:t>
            </a:r>
          </a:p>
          <a:p>
            <a:r>
              <a:rPr lang="en-IE" altLang="en-US" sz="2800" dirty="0"/>
              <a:t>Awareness and common sense</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169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Defamation</a:t>
            </a:r>
            <a:endParaRPr lang="en-IE" dirty="0"/>
          </a:p>
        </p:txBody>
      </p:sp>
      <p:sp>
        <p:nvSpPr>
          <p:cNvPr id="3" name="Content Placeholder 2"/>
          <p:cNvSpPr>
            <a:spLocks noGrp="1"/>
          </p:cNvSpPr>
          <p:nvPr>
            <p:ph idx="1"/>
          </p:nvPr>
        </p:nvSpPr>
        <p:spPr/>
        <p:txBody>
          <a:bodyPr>
            <a:normAutofit fontScale="92500" lnSpcReduction="20000"/>
          </a:bodyPr>
          <a:lstStyle/>
          <a:p>
            <a:pPr>
              <a:buNone/>
            </a:pPr>
            <a:r>
              <a:rPr lang="en-GB" altLang="en-US" sz="2800" dirty="0"/>
              <a:t>A defamatory statement is ….</a:t>
            </a:r>
          </a:p>
          <a:p>
            <a:pPr>
              <a:buNone/>
            </a:pPr>
            <a:r>
              <a:rPr lang="en-GB" altLang="en-US" sz="2800" dirty="0"/>
              <a:t>	“…</a:t>
            </a:r>
            <a:r>
              <a:rPr lang="en-GB" altLang="en-US" sz="2800" i="1" dirty="0"/>
              <a:t>a statement that tends to injure a person’s reputation in the eyes of reasonable members of society…”</a:t>
            </a:r>
          </a:p>
          <a:p>
            <a:pPr>
              <a:lnSpc>
                <a:spcPct val="90000"/>
              </a:lnSpc>
              <a:buNone/>
            </a:pPr>
            <a:r>
              <a:rPr lang="en-US" altLang="en-US" sz="2800" dirty="0" smtClean="0"/>
              <a:t>“statement</a:t>
            </a:r>
            <a:r>
              <a:rPr lang="en-US" altLang="en-US" sz="2800" dirty="0"/>
              <a:t>” includes statements made... </a:t>
            </a:r>
          </a:p>
          <a:p>
            <a:pPr>
              <a:lnSpc>
                <a:spcPct val="90000"/>
              </a:lnSpc>
              <a:buNone/>
            </a:pPr>
            <a:r>
              <a:rPr lang="en-US" altLang="en-US" sz="2800" dirty="0"/>
              <a:t>	</a:t>
            </a:r>
          </a:p>
          <a:p>
            <a:pPr>
              <a:lnSpc>
                <a:spcPct val="90000"/>
              </a:lnSpc>
            </a:pPr>
            <a:r>
              <a:rPr lang="en-US" altLang="en-US" sz="2800" dirty="0"/>
              <a:t>	orally </a:t>
            </a:r>
          </a:p>
          <a:p>
            <a:pPr>
              <a:lnSpc>
                <a:spcPct val="90000"/>
              </a:lnSpc>
            </a:pPr>
            <a:r>
              <a:rPr lang="en-US" altLang="en-US" sz="2800" dirty="0"/>
              <a:t>	in writing </a:t>
            </a:r>
          </a:p>
          <a:p>
            <a:pPr>
              <a:lnSpc>
                <a:spcPct val="90000"/>
              </a:lnSpc>
            </a:pPr>
            <a:r>
              <a:rPr lang="en-US" altLang="en-US" sz="2800" dirty="0"/>
              <a:t>	by images, sounds, gestures, </a:t>
            </a:r>
          </a:p>
          <a:p>
            <a:pPr>
              <a:lnSpc>
                <a:spcPct val="90000"/>
              </a:lnSpc>
            </a:pPr>
            <a:r>
              <a:rPr lang="en-US" altLang="en-US" sz="2800" dirty="0"/>
              <a:t>	by broadcast  </a:t>
            </a:r>
          </a:p>
          <a:p>
            <a:pPr>
              <a:lnSpc>
                <a:spcPct val="90000"/>
              </a:lnSpc>
            </a:pPr>
            <a:r>
              <a:rPr lang="en-US" altLang="en-US" sz="2800" dirty="0"/>
              <a:t>	on the internet </a:t>
            </a:r>
          </a:p>
          <a:p>
            <a:pPr>
              <a:lnSpc>
                <a:spcPct val="90000"/>
              </a:lnSpc>
            </a:pPr>
            <a:r>
              <a:rPr lang="en-US" altLang="en-US" sz="2800" dirty="0"/>
              <a:t>	by electronic communications</a:t>
            </a:r>
          </a:p>
          <a:p>
            <a:pPr marL="0" indent="0">
              <a:buNone/>
            </a:pPr>
            <a:r>
              <a:rPr lang="en-IE" dirty="0" smtClean="0"/>
              <a:t>C z</a:t>
            </a:r>
            <a:endParaRPr lang="en-IE" dirty="0"/>
          </a:p>
        </p:txBody>
      </p:sp>
    </p:spTree>
    <p:extLst>
      <p:ext uri="{BB962C8B-B14F-4D97-AF65-F5344CB8AC3E}">
        <p14:creationId xmlns:p14="http://schemas.microsoft.com/office/powerpoint/2010/main" val="55571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Defamation 2</a:t>
            </a:r>
            <a:endParaRPr lang="en-IE" dirty="0"/>
          </a:p>
        </p:txBody>
      </p:sp>
      <p:sp>
        <p:nvSpPr>
          <p:cNvPr id="3" name="Content Placeholder 2"/>
          <p:cNvSpPr>
            <a:spLocks noGrp="1"/>
          </p:cNvSpPr>
          <p:nvPr>
            <p:ph idx="1"/>
          </p:nvPr>
        </p:nvSpPr>
        <p:spPr/>
        <p:txBody>
          <a:bodyPr>
            <a:normAutofit lnSpcReduction="10000"/>
          </a:bodyPr>
          <a:lstStyle/>
          <a:p>
            <a:pPr marL="0" indent="0">
              <a:buNone/>
            </a:pPr>
            <a:endParaRPr lang="en-IE" dirty="0"/>
          </a:p>
          <a:p>
            <a:r>
              <a:rPr lang="en-IE" dirty="0"/>
              <a:t>Publication </a:t>
            </a:r>
          </a:p>
          <a:p>
            <a:r>
              <a:rPr lang="en-IE" dirty="0" smtClean="0"/>
              <a:t>Identification</a:t>
            </a:r>
          </a:p>
          <a:p>
            <a:pPr lvl="1">
              <a:lnSpc>
                <a:spcPct val="90000"/>
              </a:lnSpc>
            </a:pPr>
            <a:r>
              <a:rPr lang="en-IE" altLang="en-US" sz="1800" b="1" dirty="0"/>
              <a:t>Explicit</a:t>
            </a:r>
            <a:r>
              <a:rPr lang="en-IE" altLang="en-US" sz="1800" dirty="0"/>
              <a:t> – name, image</a:t>
            </a:r>
          </a:p>
          <a:p>
            <a:pPr lvl="1">
              <a:lnSpc>
                <a:spcPct val="90000"/>
              </a:lnSpc>
            </a:pPr>
            <a:r>
              <a:rPr lang="en-IE" altLang="en-US" sz="1800" b="1" dirty="0"/>
              <a:t>Implied</a:t>
            </a:r>
            <a:r>
              <a:rPr lang="en-IE" altLang="en-US" sz="1800" dirty="0"/>
              <a:t>  - knowledge available to certain people who can identify due to surrounding circumstances, group of people, voluntary organisation</a:t>
            </a:r>
            <a:r>
              <a:rPr lang="en-IE" altLang="en-US" sz="1800" i="1" dirty="0"/>
              <a:t> (</a:t>
            </a:r>
            <a:r>
              <a:rPr lang="en-IE" altLang="en-US" sz="1800" dirty="0"/>
              <a:t>‘</a:t>
            </a:r>
            <a:r>
              <a:rPr lang="en-IE" altLang="en-US" sz="1800" dirty="0" err="1"/>
              <a:t>jigsaw’identification</a:t>
            </a:r>
            <a:r>
              <a:rPr lang="en-IE" altLang="en-US" sz="1800" dirty="0"/>
              <a:t>)</a:t>
            </a:r>
          </a:p>
          <a:p>
            <a:pPr algn="ctr">
              <a:lnSpc>
                <a:spcPct val="90000"/>
              </a:lnSpc>
              <a:buNone/>
            </a:pPr>
            <a:endParaRPr lang="en-IE" altLang="en-US" sz="2000" b="1" dirty="0"/>
          </a:p>
          <a:p>
            <a:pPr algn="ctr">
              <a:lnSpc>
                <a:spcPct val="90000"/>
              </a:lnSpc>
              <a:buNone/>
            </a:pPr>
            <a:r>
              <a:rPr lang="en-IE" altLang="en-US" sz="2000" b="1" dirty="0"/>
              <a:t>Identification can be inadvertent –</a:t>
            </a:r>
          </a:p>
          <a:p>
            <a:pPr algn="ctr">
              <a:lnSpc>
                <a:spcPct val="90000"/>
              </a:lnSpc>
              <a:buNone/>
            </a:pPr>
            <a:r>
              <a:rPr lang="en-IE" altLang="en-US" sz="2000" b="1" dirty="0"/>
              <a:t> intention of publisher of statement irrelevant!</a:t>
            </a:r>
            <a:endParaRPr lang="en-US" altLang="en-US" sz="2000" b="1" dirty="0"/>
          </a:p>
          <a:p>
            <a:pPr lvl="1"/>
            <a:endParaRPr lang="en-IE" dirty="0" smtClean="0"/>
          </a:p>
          <a:p>
            <a:r>
              <a:rPr lang="en-IE" dirty="0" smtClean="0"/>
              <a:t>Defences</a:t>
            </a:r>
            <a:endParaRPr lang="en-IE" dirty="0"/>
          </a:p>
          <a:p>
            <a:pPr marL="0" indent="0">
              <a:buNone/>
            </a:pPr>
            <a:endParaRPr lang="en-IE" dirty="0"/>
          </a:p>
        </p:txBody>
      </p:sp>
    </p:spTree>
    <p:extLst>
      <p:ext uri="{BB962C8B-B14F-4D97-AF65-F5344CB8AC3E}">
        <p14:creationId xmlns:p14="http://schemas.microsoft.com/office/powerpoint/2010/main" val="3315100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solidFill>
                  <a:schemeClr val="accent1">
                    <a:lumMod val="75000"/>
                  </a:schemeClr>
                </a:solidFill>
              </a:rPr>
              <a:t>Facebook and Twitter</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a:bodyPr>
          <a:lstStyle/>
          <a:p>
            <a:endParaRPr lang="en-IE" sz="2800" dirty="0" smtClean="0"/>
          </a:p>
          <a:p>
            <a:endParaRPr lang="en-IE" sz="2800" dirty="0"/>
          </a:p>
          <a:p>
            <a:r>
              <a:rPr lang="en-IE" sz="2800" dirty="0" smtClean="0"/>
              <a:t>Retweet is a republication</a:t>
            </a:r>
          </a:p>
          <a:p>
            <a:pPr>
              <a:defRPr/>
            </a:pPr>
            <a:r>
              <a:rPr lang="en-IE" sz="2800" dirty="0" err="1"/>
              <a:t>McAlpine</a:t>
            </a:r>
            <a:r>
              <a:rPr lang="en-IE" sz="2800" dirty="0"/>
              <a:t> v Bercow</a:t>
            </a:r>
          </a:p>
          <a:p>
            <a:pPr>
              <a:defRPr/>
            </a:pPr>
            <a:r>
              <a:rPr lang="en-IE" sz="2800" dirty="0" err="1"/>
              <a:t>Ganley</a:t>
            </a:r>
            <a:r>
              <a:rPr lang="en-IE" sz="2800" dirty="0"/>
              <a:t> v </a:t>
            </a:r>
            <a:r>
              <a:rPr lang="en-IE" sz="2800" dirty="0" smtClean="0"/>
              <a:t>Harrington</a:t>
            </a:r>
          </a:p>
          <a:p>
            <a:pPr>
              <a:defRPr/>
            </a:pPr>
            <a:r>
              <a:rPr lang="en-IE" sz="2800" dirty="0" smtClean="0"/>
              <a:t>Reposting /Sharing is a republication</a:t>
            </a:r>
            <a:endParaRPr lang="en-IE" sz="2800" dirty="0"/>
          </a:p>
          <a:p>
            <a:pPr marL="0" indent="0">
              <a:buNone/>
            </a:pPr>
            <a:endParaRPr lang="en-IE" sz="2800" dirty="0" smtClean="0"/>
          </a:p>
          <a:p>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704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Privacy</a:t>
            </a:r>
            <a:endParaRPr lang="en-IE" dirty="0"/>
          </a:p>
        </p:txBody>
      </p:sp>
      <p:sp>
        <p:nvSpPr>
          <p:cNvPr id="3" name="Content Placeholder 2"/>
          <p:cNvSpPr>
            <a:spLocks noGrp="1"/>
          </p:cNvSpPr>
          <p:nvPr>
            <p:ph idx="1"/>
          </p:nvPr>
        </p:nvSpPr>
        <p:spPr/>
        <p:txBody>
          <a:bodyPr/>
          <a:lstStyle/>
          <a:p>
            <a:r>
              <a:rPr lang="en-IE" dirty="0" smtClean="0"/>
              <a:t>Publication of material that could reasonably considered to be private</a:t>
            </a:r>
          </a:p>
          <a:p>
            <a:r>
              <a:rPr lang="en-IE" dirty="0" smtClean="0"/>
              <a:t>Is the information in the public domain</a:t>
            </a:r>
          </a:p>
          <a:p>
            <a:r>
              <a:rPr lang="en-IE" dirty="0" smtClean="0"/>
              <a:t>Has the information been published for publicity purposes?</a:t>
            </a:r>
          </a:p>
          <a:p>
            <a:r>
              <a:rPr lang="en-IE" dirty="0" smtClean="0"/>
              <a:t>Photographs</a:t>
            </a:r>
          </a:p>
          <a:p>
            <a:r>
              <a:rPr lang="en-IE" dirty="0" smtClean="0"/>
              <a:t>What are the privacy settings on an account?</a:t>
            </a:r>
            <a:endParaRPr lang="en-IE" dirty="0"/>
          </a:p>
        </p:txBody>
      </p:sp>
    </p:spTree>
    <p:extLst>
      <p:ext uri="{BB962C8B-B14F-4D97-AF65-F5344CB8AC3E}">
        <p14:creationId xmlns:p14="http://schemas.microsoft.com/office/powerpoint/2010/main" val="301823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solidFill>
                  <a:schemeClr val="accent1">
                    <a:lumMod val="75000"/>
                  </a:schemeClr>
                </a:solidFill>
              </a:rPr>
              <a:t>Protecting Social Media Accounts</a:t>
            </a:r>
            <a:endParaRPr lang="en-IE" dirty="0">
              <a:solidFill>
                <a:schemeClr val="accent1">
                  <a:lumMod val="75000"/>
                </a:schemeClr>
              </a:solidFill>
            </a:endParaRPr>
          </a:p>
        </p:txBody>
      </p:sp>
      <p:sp>
        <p:nvSpPr>
          <p:cNvPr id="3" name="Content Placeholder 2"/>
          <p:cNvSpPr>
            <a:spLocks noGrp="1"/>
          </p:cNvSpPr>
          <p:nvPr>
            <p:ph idx="1"/>
          </p:nvPr>
        </p:nvSpPr>
        <p:spPr/>
        <p:txBody>
          <a:bodyPr>
            <a:normAutofit lnSpcReduction="10000"/>
          </a:bodyPr>
          <a:lstStyle/>
          <a:p>
            <a:r>
              <a:rPr lang="en-IE" altLang="en-US" sz="2800" dirty="0" smtClean="0"/>
              <a:t>Have a protocol for setting up &amp; closing accounts </a:t>
            </a:r>
          </a:p>
          <a:p>
            <a:r>
              <a:rPr lang="en-IE" altLang="en-US" sz="2800" dirty="0" smtClean="0"/>
              <a:t>Know who holds the account passwords</a:t>
            </a:r>
          </a:p>
          <a:p>
            <a:r>
              <a:rPr lang="en-IE" altLang="en-US" sz="2800" dirty="0" smtClean="0"/>
              <a:t>Change them each time a new employee takes over the running of the accounts</a:t>
            </a:r>
          </a:p>
          <a:p>
            <a:r>
              <a:rPr lang="en-IE" altLang="en-US" sz="2800" dirty="0" smtClean="0"/>
              <a:t>At least one senior manager should hold all details regarding accounts</a:t>
            </a:r>
          </a:p>
          <a:p>
            <a:r>
              <a:rPr lang="en-IE" altLang="en-US" sz="2800" dirty="0" smtClean="0"/>
              <a:t>Detail who has editorial sign off of accounts</a:t>
            </a:r>
          </a:p>
          <a:p>
            <a:r>
              <a:rPr lang="en-IE" altLang="en-US" sz="2800" dirty="0" smtClean="0"/>
              <a:t>Detail who can access the accounts</a:t>
            </a:r>
          </a:p>
          <a:p>
            <a:r>
              <a:rPr lang="en-IE" altLang="en-US" sz="2800" dirty="0" err="1" smtClean="0"/>
              <a:t>Lanigan’s</a:t>
            </a:r>
            <a:r>
              <a:rPr lang="en-IE" altLang="en-US" sz="2800" dirty="0" smtClean="0"/>
              <a:t> Bar</a:t>
            </a:r>
          </a:p>
          <a:p>
            <a:pPr marL="0" indent="0">
              <a:buNone/>
            </a:pPr>
            <a:endParaRPr lang="en-IE"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6021288"/>
            <a:ext cx="4536504"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959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3829</TotalTime>
  <Words>1729</Words>
  <Application>Microsoft Office PowerPoint</Application>
  <PresentationFormat>On-screen Show (4:3)</PresentationFormat>
  <Paragraphs>221</Paragraphs>
  <Slides>19</Slides>
  <Notes>14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Social Media &amp; the Law </vt:lpstr>
      <vt:lpstr>Risks Associated with Social Media</vt:lpstr>
      <vt:lpstr>Crime online Ireland</vt:lpstr>
      <vt:lpstr>Risk Limitation Strategies</vt:lpstr>
      <vt:lpstr>Defamation</vt:lpstr>
      <vt:lpstr>Defamation 2</vt:lpstr>
      <vt:lpstr>Facebook and Twitter</vt:lpstr>
      <vt:lpstr>Privacy</vt:lpstr>
      <vt:lpstr>Protecting Social Media Accounts</vt:lpstr>
      <vt:lpstr> Online Defences</vt:lpstr>
      <vt:lpstr>Liability for online defamation</vt:lpstr>
      <vt:lpstr>Moderation of Account comments</vt:lpstr>
      <vt:lpstr>T’s &amp; C’s for comment pages</vt:lpstr>
      <vt:lpstr> Copyright </vt:lpstr>
      <vt:lpstr>Fair Dealing</vt:lpstr>
      <vt:lpstr>Employer Considerations</vt:lpstr>
      <vt:lpstr>Employee Considerations</vt:lpstr>
      <vt:lpstr>Final Words…..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and the Law</dc:title>
  <dc:creator>Sarah Kieran</dc:creator>
  <cp:lastModifiedBy>Natalie Fox</cp:lastModifiedBy>
  <cp:revision>45</cp:revision>
  <dcterms:created xsi:type="dcterms:W3CDTF">2013-04-16T09:43:08Z</dcterms:created>
  <dcterms:modified xsi:type="dcterms:W3CDTF">2015-09-15T10:51:26Z</dcterms:modified>
</cp:coreProperties>
</file>