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399" r:id="rId2"/>
    <p:sldId id="416" r:id="rId3"/>
    <p:sldId id="426" r:id="rId4"/>
    <p:sldId id="427" r:id="rId5"/>
    <p:sldId id="428" r:id="rId6"/>
    <p:sldId id="429" r:id="rId7"/>
  </p:sldIdLst>
  <p:sldSz cx="9144000" cy="6858000" type="screen4x3"/>
  <p:notesSz cx="6858000" cy="9144000"/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4">
          <p15:clr>
            <a:srgbClr val="A4A3A4"/>
          </p15:clr>
        </p15:guide>
        <p15:guide id="2" pos="8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3266"/>
    <a:srgbClr val="333366"/>
    <a:srgbClr val="A5678A"/>
    <a:srgbClr val="EF1F1D"/>
    <a:srgbClr val="9ACD34"/>
    <a:srgbClr val="359A34"/>
    <a:srgbClr val="337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 autoAdjust="0"/>
  </p:normalViewPr>
  <p:slideViewPr>
    <p:cSldViewPr>
      <p:cViewPr varScale="1">
        <p:scale>
          <a:sx n="90" d="100"/>
          <a:sy n="90" d="100"/>
        </p:scale>
        <p:origin x="645" y="60"/>
      </p:cViewPr>
      <p:guideLst>
        <p:guide orient="horz" pos="1104"/>
        <p:guide pos="8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59CD220-A6B5-4E6E-A00B-76125E40D01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2D9DFDB-1F56-4CAF-BDFA-12E0B7447ED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4825" y="338138"/>
            <a:ext cx="1852613" cy="60626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338138"/>
            <a:ext cx="5407025" cy="60626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D0CA393-E480-4DBF-B095-A031100364F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338138"/>
            <a:ext cx="7412038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295400" y="1752600"/>
            <a:ext cx="7412038" cy="4648200"/>
          </a:xfrm>
        </p:spPr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967663" y="6400800"/>
            <a:ext cx="719137" cy="304800"/>
          </a:xfrm>
        </p:spPr>
        <p:txBody>
          <a:bodyPr/>
          <a:lstStyle>
            <a:lvl1pPr>
              <a:defRPr/>
            </a:lvl1pPr>
          </a:lstStyle>
          <a:p>
            <a:fld id="{4E892F4A-4E83-483D-A9AE-DF8BFA16A5E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38AA911-F153-460E-BA90-25C0B8CD31C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791C087-2989-49D6-9513-7EF2DF3BB2B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752600"/>
            <a:ext cx="3629025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6825" y="1752600"/>
            <a:ext cx="3630613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F7379DF-911D-4F7F-9468-C83D43C4BC7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4CB8867-729E-4F48-B29B-1776A5021DB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57AE0DF-504F-406D-B16E-0E829410C2F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19A5F51-805B-4009-82E9-805EA65C769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3E40865-6F96-4560-A374-9433C77601F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DEFE805-9D62-4124-96DD-CD9C0B21FC0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338138"/>
            <a:ext cx="74120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1752600"/>
            <a:ext cx="7412038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67663" y="6400800"/>
            <a:ext cx="7191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333366"/>
                </a:solidFill>
                <a:latin typeface="+mn-lt"/>
              </a:defRPr>
            </a:lvl1pPr>
          </a:lstStyle>
          <a:p>
            <a:fld id="{C7467C60-CCF9-4BD5-90F0-D2359E26794B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fontAlgn="base">
        <a:lnSpc>
          <a:spcPct val="110000"/>
        </a:lnSpc>
        <a:spcBef>
          <a:spcPct val="50000"/>
        </a:spcBef>
        <a:spcAft>
          <a:spcPct val="0"/>
        </a:spcAft>
        <a:defRPr sz="2800">
          <a:solidFill>
            <a:srgbClr val="337FCC"/>
          </a:solidFill>
          <a:latin typeface="+mj-lt"/>
          <a:ea typeface="+mj-ea"/>
          <a:cs typeface="+mj-cs"/>
        </a:defRPr>
      </a:lvl1pPr>
      <a:lvl2pPr algn="l" rtl="0" fontAlgn="base">
        <a:lnSpc>
          <a:spcPct val="110000"/>
        </a:lnSpc>
        <a:spcBef>
          <a:spcPct val="50000"/>
        </a:spcBef>
        <a:spcAft>
          <a:spcPct val="0"/>
        </a:spcAft>
        <a:defRPr sz="2800">
          <a:solidFill>
            <a:srgbClr val="337FCC"/>
          </a:solidFill>
          <a:latin typeface="Verdana" pitchFamily="34" charset="0"/>
        </a:defRPr>
      </a:lvl2pPr>
      <a:lvl3pPr algn="l" rtl="0" fontAlgn="base">
        <a:lnSpc>
          <a:spcPct val="110000"/>
        </a:lnSpc>
        <a:spcBef>
          <a:spcPct val="50000"/>
        </a:spcBef>
        <a:spcAft>
          <a:spcPct val="0"/>
        </a:spcAft>
        <a:defRPr sz="2800">
          <a:solidFill>
            <a:srgbClr val="337FCC"/>
          </a:solidFill>
          <a:latin typeface="Verdana" pitchFamily="34" charset="0"/>
        </a:defRPr>
      </a:lvl3pPr>
      <a:lvl4pPr algn="l" rtl="0" fontAlgn="base">
        <a:lnSpc>
          <a:spcPct val="110000"/>
        </a:lnSpc>
        <a:spcBef>
          <a:spcPct val="50000"/>
        </a:spcBef>
        <a:spcAft>
          <a:spcPct val="0"/>
        </a:spcAft>
        <a:defRPr sz="2800">
          <a:solidFill>
            <a:srgbClr val="337FCC"/>
          </a:solidFill>
          <a:latin typeface="Verdana" pitchFamily="34" charset="0"/>
        </a:defRPr>
      </a:lvl4pPr>
      <a:lvl5pPr algn="l" rtl="0" fontAlgn="base">
        <a:lnSpc>
          <a:spcPct val="110000"/>
        </a:lnSpc>
        <a:spcBef>
          <a:spcPct val="50000"/>
        </a:spcBef>
        <a:spcAft>
          <a:spcPct val="0"/>
        </a:spcAft>
        <a:defRPr sz="2800">
          <a:solidFill>
            <a:srgbClr val="337FCC"/>
          </a:solidFill>
          <a:latin typeface="Verdana" pitchFamily="34" charset="0"/>
        </a:defRPr>
      </a:lvl5pPr>
      <a:lvl6pPr marL="457200" algn="l" rtl="0" fontAlgn="base">
        <a:lnSpc>
          <a:spcPct val="110000"/>
        </a:lnSpc>
        <a:spcBef>
          <a:spcPct val="50000"/>
        </a:spcBef>
        <a:spcAft>
          <a:spcPct val="0"/>
        </a:spcAft>
        <a:defRPr sz="2800">
          <a:solidFill>
            <a:srgbClr val="337FCC"/>
          </a:solidFill>
          <a:latin typeface="Verdana" pitchFamily="34" charset="0"/>
        </a:defRPr>
      </a:lvl6pPr>
      <a:lvl7pPr marL="914400" algn="l" rtl="0" fontAlgn="base">
        <a:lnSpc>
          <a:spcPct val="110000"/>
        </a:lnSpc>
        <a:spcBef>
          <a:spcPct val="50000"/>
        </a:spcBef>
        <a:spcAft>
          <a:spcPct val="0"/>
        </a:spcAft>
        <a:defRPr sz="2800">
          <a:solidFill>
            <a:srgbClr val="337FCC"/>
          </a:solidFill>
          <a:latin typeface="Verdana" pitchFamily="34" charset="0"/>
        </a:defRPr>
      </a:lvl7pPr>
      <a:lvl8pPr marL="1371600" algn="l" rtl="0" fontAlgn="base">
        <a:lnSpc>
          <a:spcPct val="110000"/>
        </a:lnSpc>
        <a:spcBef>
          <a:spcPct val="50000"/>
        </a:spcBef>
        <a:spcAft>
          <a:spcPct val="0"/>
        </a:spcAft>
        <a:defRPr sz="2800">
          <a:solidFill>
            <a:srgbClr val="337FCC"/>
          </a:solidFill>
          <a:latin typeface="Verdana" pitchFamily="34" charset="0"/>
        </a:defRPr>
      </a:lvl8pPr>
      <a:lvl9pPr marL="1828800" algn="l" rtl="0" fontAlgn="base">
        <a:lnSpc>
          <a:spcPct val="110000"/>
        </a:lnSpc>
        <a:spcBef>
          <a:spcPct val="50000"/>
        </a:spcBef>
        <a:spcAft>
          <a:spcPct val="0"/>
        </a:spcAft>
        <a:defRPr sz="2800">
          <a:solidFill>
            <a:srgbClr val="337FCC"/>
          </a:solidFill>
          <a:latin typeface="Verdana" pitchFamily="34" charset="0"/>
        </a:defRPr>
      </a:lvl9pPr>
    </p:titleStyle>
    <p:bodyStyle>
      <a:lvl1pPr marL="342900" indent="-342900" algn="l" rtl="0" fontAlgn="base">
        <a:lnSpc>
          <a:spcPct val="110000"/>
        </a:lnSpc>
        <a:spcBef>
          <a:spcPct val="40000"/>
        </a:spcBef>
        <a:spcAft>
          <a:spcPct val="0"/>
        </a:spcAft>
        <a:buChar char="•"/>
        <a:defRPr sz="2200">
          <a:solidFill>
            <a:srgbClr val="33336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333366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333366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333366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3333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3333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3333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3333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33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4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138" y="4908550"/>
            <a:ext cx="1114425" cy="1524000"/>
          </a:xfrm>
          <a:prstGeom prst="rect">
            <a:avLst/>
          </a:prstGeom>
          <a:noFill/>
        </p:spPr>
      </p:pic>
      <p:sp>
        <p:nvSpPr>
          <p:cNvPr id="191491" name="Text Box 3"/>
          <p:cNvSpPr txBox="1">
            <a:spLocks noChangeArrowheads="1"/>
          </p:cNvSpPr>
          <p:nvPr/>
        </p:nvSpPr>
        <p:spPr bwMode="auto">
          <a:xfrm>
            <a:off x="1547813" y="1052513"/>
            <a:ext cx="7073900" cy="3880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l">
              <a:lnSpc>
                <a:spcPct val="110000"/>
              </a:lnSpc>
              <a:spcBef>
                <a:spcPct val="50000"/>
              </a:spcBef>
            </a:pPr>
            <a:r>
              <a:rPr lang="en-GB" sz="2800" dirty="0">
                <a:solidFill>
                  <a:srgbClr val="337FCC"/>
                </a:solidFill>
                <a:latin typeface="Verdana" pitchFamily="34" charset="0"/>
              </a:rPr>
              <a:t>Mixed Tenure Development: an obstacle to social housing? </a:t>
            </a:r>
          </a:p>
          <a:p>
            <a:pPr algn="l">
              <a:lnSpc>
                <a:spcPct val="110000"/>
              </a:lnSpc>
              <a:spcBef>
                <a:spcPct val="50000"/>
              </a:spcBef>
            </a:pPr>
            <a:endParaRPr lang="en-IE" sz="2800" dirty="0">
              <a:solidFill>
                <a:srgbClr val="337FCC"/>
              </a:solidFill>
              <a:latin typeface="Verdana" pitchFamily="34" charset="0"/>
            </a:endParaRPr>
          </a:p>
          <a:p>
            <a:pPr algn="l">
              <a:lnSpc>
                <a:spcPct val="110000"/>
              </a:lnSpc>
              <a:spcBef>
                <a:spcPct val="50000"/>
              </a:spcBef>
            </a:pPr>
            <a:endParaRPr lang="en-IE" sz="1400" dirty="0">
              <a:solidFill>
                <a:srgbClr val="337FCC"/>
              </a:solidFill>
              <a:latin typeface="Verdana" pitchFamily="34" charset="0"/>
            </a:endParaRPr>
          </a:p>
          <a:p>
            <a:pPr algn="l">
              <a:lnSpc>
                <a:spcPct val="110000"/>
              </a:lnSpc>
              <a:spcBef>
                <a:spcPct val="50000"/>
              </a:spcBef>
            </a:pPr>
            <a:r>
              <a:rPr lang="en-IE" sz="1800" dirty="0">
                <a:solidFill>
                  <a:srgbClr val="337FCC"/>
                </a:solidFill>
                <a:latin typeface="Verdana" pitchFamily="34" charset="0"/>
              </a:rPr>
              <a:t>Tony Fahey</a:t>
            </a:r>
          </a:p>
          <a:p>
            <a:pPr algn="l">
              <a:lnSpc>
                <a:spcPct val="110000"/>
              </a:lnSpc>
              <a:spcBef>
                <a:spcPct val="50000"/>
              </a:spcBef>
            </a:pPr>
            <a:r>
              <a:rPr lang="en-IE" sz="1800" dirty="0">
                <a:solidFill>
                  <a:srgbClr val="337FCC"/>
                </a:solidFill>
                <a:latin typeface="Verdana" pitchFamily="34" charset="0"/>
              </a:rPr>
              <a:t>Professor of Social Policy (Emeritus), UCD</a:t>
            </a:r>
          </a:p>
          <a:p>
            <a:pPr algn="l">
              <a:lnSpc>
                <a:spcPct val="110000"/>
              </a:lnSpc>
              <a:spcBef>
                <a:spcPct val="50000"/>
              </a:spcBef>
            </a:pPr>
            <a:endParaRPr lang="en-IE" sz="1400" dirty="0">
              <a:solidFill>
                <a:srgbClr val="337FCC"/>
              </a:solidFill>
              <a:latin typeface="Verdana" pitchFamily="34" charset="0"/>
            </a:endParaRPr>
          </a:p>
          <a:p>
            <a:pPr algn="l">
              <a:lnSpc>
                <a:spcPct val="110000"/>
              </a:lnSpc>
              <a:spcBef>
                <a:spcPct val="50000"/>
              </a:spcBef>
            </a:pPr>
            <a:r>
              <a:rPr lang="en-IE" sz="1400" dirty="0">
                <a:solidFill>
                  <a:srgbClr val="337FCC"/>
                </a:solidFill>
                <a:latin typeface="Verdana" pitchFamily="34" charset="0"/>
              </a:rPr>
              <a:t>‘Raise the Roof: Homes for All’ ICTU conference, CWU Conference Centre</a:t>
            </a:r>
          </a:p>
          <a:p>
            <a:pPr algn="l">
              <a:lnSpc>
                <a:spcPct val="110000"/>
              </a:lnSpc>
              <a:spcBef>
                <a:spcPct val="50000"/>
              </a:spcBef>
            </a:pPr>
            <a:r>
              <a:rPr lang="en-IE" sz="1400" dirty="0">
                <a:solidFill>
                  <a:srgbClr val="337FCC"/>
                </a:solidFill>
                <a:latin typeface="Verdana" pitchFamily="34" charset="0"/>
              </a:rPr>
              <a:t>30 January 2019</a:t>
            </a:r>
            <a:endParaRPr lang="en-GB" sz="1400" dirty="0">
              <a:solidFill>
                <a:srgbClr val="337FCC"/>
              </a:solidFill>
              <a:latin typeface="Verdana" pitchFamily="34" charset="0"/>
            </a:endParaRPr>
          </a:p>
        </p:txBody>
      </p:sp>
      <p:sp>
        <p:nvSpPr>
          <p:cNvPr id="191492" name="Text Box 4"/>
          <p:cNvSpPr txBox="1">
            <a:spLocks noChangeArrowheads="1"/>
          </p:cNvSpPr>
          <p:nvPr/>
        </p:nvSpPr>
        <p:spPr bwMode="auto">
          <a:xfrm>
            <a:off x="5943600" y="5257800"/>
            <a:ext cx="245903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l">
              <a:lnSpc>
                <a:spcPct val="130000"/>
              </a:lnSpc>
            </a:pPr>
            <a:r>
              <a:rPr lang="en-IE" sz="1100" b="1">
                <a:solidFill>
                  <a:srgbClr val="333366"/>
                </a:solidFill>
                <a:latin typeface="Verdana" pitchFamily="34" charset="0"/>
              </a:rPr>
              <a:t>Scoil an Léinn Shóisialta Fheidhmeannaigh UCD</a:t>
            </a:r>
            <a:endParaRPr lang="en-GB" sz="1100" b="1">
              <a:solidFill>
                <a:srgbClr val="333366"/>
              </a:solidFill>
              <a:latin typeface="Verdana" pitchFamily="34" charset="0"/>
            </a:endParaRPr>
          </a:p>
        </p:txBody>
      </p:sp>
      <p:sp>
        <p:nvSpPr>
          <p:cNvPr id="191493" name="Text Box 5"/>
          <p:cNvSpPr txBox="1">
            <a:spLocks noChangeArrowheads="1"/>
          </p:cNvSpPr>
          <p:nvPr/>
        </p:nvSpPr>
        <p:spPr bwMode="auto">
          <a:xfrm>
            <a:off x="3200400" y="5257800"/>
            <a:ext cx="245903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l">
              <a:lnSpc>
                <a:spcPct val="130000"/>
              </a:lnSpc>
            </a:pPr>
            <a:r>
              <a:rPr lang="en-IE" sz="1100" b="1">
                <a:solidFill>
                  <a:srgbClr val="333366"/>
                </a:solidFill>
                <a:latin typeface="Verdana" pitchFamily="34" charset="0"/>
              </a:rPr>
              <a:t>UCD School of Applied Social Studies</a:t>
            </a:r>
            <a:endParaRPr lang="en-GB" sz="1100" b="1">
              <a:solidFill>
                <a:srgbClr val="333366"/>
              </a:solidFill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BB08D-E26A-4587-8112-B566286A9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Mixed tenure development: a new orthodoxy</a:t>
            </a:r>
            <a:br>
              <a:rPr lang="en-IE" dirty="0"/>
            </a:br>
            <a:br>
              <a:rPr lang="en-IE" dirty="0"/>
            </a:b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2ACCA-4D2D-4CEE-A1DC-412712448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412776"/>
            <a:ext cx="7412038" cy="4176464"/>
          </a:xfrm>
        </p:spPr>
        <p:txBody>
          <a:bodyPr/>
          <a:lstStyle/>
          <a:p>
            <a:r>
              <a:rPr lang="en-IE" sz="1800" dirty="0"/>
              <a:t>Early instance: Dublin Docklands Development Authority</a:t>
            </a:r>
          </a:p>
          <a:p>
            <a:r>
              <a:rPr lang="en-IE" sz="1800" dirty="0"/>
              <a:t>Planning &amp; Development Act 2000</a:t>
            </a:r>
          </a:p>
          <a:p>
            <a:r>
              <a:rPr lang="en-IE" sz="1800" i="1" dirty="0"/>
              <a:t>Re-Building Ireland 2016</a:t>
            </a:r>
            <a:r>
              <a:rPr lang="en-IE" sz="1800" dirty="0"/>
              <a:t>: ‘Mixed tenure development on State lands’ (p. 50)</a:t>
            </a:r>
          </a:p>
          <a:p>
            <a:r>
              <a:rPr lang="en-IE" sz="1800" dirty="0"/>
              <a:t>Mixed tenure as proxy for mixed income, mixed social class </a:t>
            </a:r>
          </a:p>
          <a:p>
            <a:r>
              <a:rPr lang="en-IE" sz="1800" dirty="0"/>
              <a:t>Leads to sustainable, inclusive, integrated neighbourhoods? Better for low-income households (social integration, good local services, employment, etc.) </a:t>
            </a:r>
          </a:p>
          <a:p>
            <a:r>
              <a:rPr lang="en-IE" sz="1800" dirty="0"/>
              <a:t>Rejects traditional large-scale single-tenure social housing:</a:t>
            </a:r>
          </a:p>
          <a:p>
            <a:pPr lvl="1"/>
            <a:r>
              <a:rPr lang="en-IE" sz="1600" dirty="0"/>
              <a:t> Stigma, </a:t>
            </a:r>
            <a:r>
              <a:rPr lang="en-IE" sz="1600" dirty="0" err="1"/>
              <a:t>ghettoisation</a:t>
            </a:r>
            <a:r>
              <a:rPr lang="en-IE" sz="1600" dirty="0"/>
              <a:t>, concentration of poverty, social exclusion</a:t>
            </a:r>
          </a:p>
          <a:p>
            <a:pPr marL="0" indent="0">
              <a:buNone/>
            </a:pPr>
            <a:endParaRPr lang="en-IE" sz="1800" dirty="0"/>
          </a:p>
        </p:txBody>
      </p:sp>
    </p:spTree>
    <p:extLst>
      <p:ext uri="{BB962C8B-B14F-4D97-AF65-F5344CB8AC3E}">
        <p14:creationId xmlns:p14="http://schemas.microsoft.com/office/powerpoint/2010/main" val="1329675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2A21C-44A7-4184-9E8B-69ACB91AB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338138"/>
            <a:ext cx="7807846" cy="714598"/>
          </a:xfrm>
        </p:spPr>
        <p:txBody>
          <a:bodyPr/>
          <a:lstStyle/>
          <a:p>
            <a:r>
              <a:rPr lang="en-IE" dirty="0"/>
              <a:t>Doubts: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403A9-4C78-4999-8DD0-9C59588AA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908720"/>
            <a:ext cx="7807846" cy="5492080"/>
          </a:xfrm>
        </p:spPr>
        <p:txBody>
          <a:bodyPr/>
          <a:lstStyle/>
          <a:p>
            <a:r>
              <a:rPr lang="en-IE" sz="1800" dirty="0"/>
              <a:t>Unclear what mixed tenure means (pepper-potted, segmented, segregated)</a:t>
            </a:r>
          </a:p>
          <a:p>
            <a:r>
              <a:rPr lang="en-IE" sz="1800" dirty="0"/>
              <a:t>Research evidence for positive social effects is weak/mixed</a:t>
            </a:r>
          </a:p>
          <a:p>
            <a:pPr marL="457200" lvl="1" indent="0">
              <a:buNone/>
            </a:pPr>
            <a:r>
              <a:rPr lang="en-GB" sz="1400" dirty="0"/>
              <a:t>(e.g. E. </a:t>
            </a:r>
            <a:r>
              <a:rPr lang="en-GB" sz="1400" dirty="0" err="1"/>
              <a:t>Sautkina</a:t>
            </a:r>
            <a:r>
              <a:rPr lang="en-GB" sz="1400" dirty="0"/>
              <a:t>, L. Bond &amp; A. Kearns (2012) ‘Mixed Evidence on Mixed Tenure Effects: Findings from a Systematic Review of UK Studies, 1995–2009’ </a:t>
            </a:r>
            <a:r>
              <a:rPr lang="en-GB" sz="1400" i="1" dirty="0"/>
              <a:t>Housing Studies</a:t>
            </a:r>
            <a:r>
              <a:rPr lang="en-GB" sz="1400" dirty="0"/>
              <a:t>, 27:6, 748-782</a:t>
            </a:r>
          </a:p>
          <a:p>
            <a:pPr marL="457200" lvl="1" indent="0">
              <a:buNone/>
            </a:pPr>
            <a:r>
              <a:rPr lang="en-GB" sz="1400" dirty="0"/>
              <a:t>Carnegie, M. Norris, M. Byrne (2018) ‘Tenure mixing to combat public housing stigmatization: External beneﬁts, internal challenges and contextual inﬂuences in three Dublin </a:t>
            </a:r>
            <a:r>
              <a:rPr lang="en-GB" sz="1400" dirty="0" err="1"/>
              <a:t>neighborhoods’</a:t>
            </a:r>
            <a:r>
              <a:rPr lang="en-GB" sz="1400" dirty="0"/>
              <a:t> </a:t>
            </a:r>
            <a:r>
              <a:rPr lang="en-GB" sz="1400" i="1" dirty="0"/>
              <a:t>Cities </a:t>
            </a:r>
            <a:r>
              <a:rPr lang="en-GB" sz="1400" dirty="0"/>
              <a:t>89 (Sept) </a:t>
            </a:r>
          </a:p>
          <a:p>
            <a:pPr marL="400050"/>
            <a:r>
              <a:rPr lang="en-IE" sz="1800" dirty="0"/>
              <a:t>Can be difficult to sustain (e.g. Ballymun regeneration)</a:t>
            </a:r>
          </a:p>
          <a:p>
            <a:pPr marL="400050"/>
            <a:r>
              <a:rPr lang="en-IE" sz="1800" dirty="0"/>
              <a:t>Can produce internal social divisions (‘internal stigmatization’)</a:t>
            </a:r>
          </a:p>
          <a:p>
            <a:pPr marL="400050"/>
            <a:r>
              <a:rPr lang="en-IE" sz="1800" dirty="0"/>
              <a:t>Diverts attention from more important ingredients of successful neighbourhoods (e.g. good housing, facilities, social services) </a:t>
            </a:r>
          </a:p>
          <a:p>
            <a:pPr marL="400050"/>
            <a:r>
              <a:rPr lang="en-IE" sz="1800" dirty="0"/>
              <a:t>Reduces output of social housing</a:t>
            </a:r>
          </a:p>
          <a:p>
            <a:pPr marL="800100" lvl="1"/>
            <a:r>
              <a:rPr lang="en-IE" sz="1600" dirty="0"/>
              <a:t>Public land diverted to private sector</a:t>
            </a:r>
          </a:p>
          <a:p>
            <a:pPr marL="800100" lvl="1"/>
            <a:r>
              <a:rPr lang="en-IE" sz="1600" dirty="0"/>
              <a:t>Increases costs, reduces economies of scale: legal, planning, procurement, construction, management</a:t>
            </a:r>
          </a:p>
          <a:p>
            <a:pPr marL="400050"/>
            <a:r>
              <a:rPr lang="en-IE" sz="1800" dirty="0"/>
              <a:t>Unjustified rejection of old large-scale models of social housing</a:t>
            </a:r>
          </a:p>
          <a:p>
            <a:pPr marL="400050">
              <a:buAutoNum type="alphaUcPeriod"/>
            </a:pPr>
            <a:endParaRPr lang="en-IE" sz="1600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38735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5448A-DF9F-4F7B-AD06-072D15530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38138"/>
            <a:ext cx="7412038" cy="642590"/>
          </a:xfrm>
        </p:spPr>
        <p:txBody>
          <a:bodyPr/>
          <a:lstStyle/>
          <a:p>
            <a:r>
              <a:rPr lang="en-IE" dirty="0"/>
              <a:t>The case for the old model: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1F9D0-905A-46F3-9E28-686224791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980728"/>
            <a:ext cx="7412038" cy="5420072"/>
          </a:xfrm>
        </p:spPr>
        <p:txBody>
          <a:bodyPr/>
          <a:lstStyle/>
          <a:p>
            <a:r>
              <a:rPr lang="en-IE" sz="1800" dirty="0"/>
              <a:t>Rapid, large-scale, economical housing provision, 1930s-1980s:</a:t>
            </a:r>
          </a:p>
          <a:p>
            <a:pPr lvl="1"/>
            <a:r>
              <a:rPr lang="en-IE" sz="1600" dirty="0"/>
              <a:t>Reasonable quality, affordable rents, secure tenure</a:t>
            </a:r>
          </a:p>
          <a:p>
            <a:r>
              <a:rPr lang="en-IE" sz="1800" dirty="0"/>
              <a:t>Large single-tenure local authority estates evolved into stable, socially integrated neighbourhoods, tied into the settled urban fabric </a:t>
            </a:r>
            <a:r>
              <a:rPr lang="en-IE" sz="1600" dirty="0"/>
              <a:t>(Crumlin, </a:t>
            </a:r>
            <a:r>
              <a:rPr lang="en-IE" sz="1600" dirty="0" err="1"/>
              <a:t>Cabra</a:t>
            </a:r>
            <a:r>
              <a:rPr lang="en-IE" sz="1600" dirty="0"/>
              <a:t>, Ballyfermot …)</a:t>
            </a:r>
            <a:endParaRPr lang="en-IE" dirty="0"/>
          </a:p>
          <a:p>
            <a:r>
              <a:rPr lang="en-IE" sz="1800" dirty="0"/>
              <a:t>The case of Tallaght West (</a:t>
            </a:r>
            <a:r>
              <a:rPr lang="en-IE" sz="1800" dirty="0" err="1"/>
              <a:t>Jobstown</a:t>
            </a:r>
            <a:r>
              <a:rPr lang="en-IE" sz="1800" dirty="0"/>
              <a:t>, </a:t>
            </a:r>
            <a:r>
              <a:rPr lang="en-IE" sz="1800" dirty="0" err="1"/>
              <a:t>Fettercairn</a:t>
            </a:r>
            <a:r>
              <a:rPr lang="en-IE" sz="1800" dirty="0"/>
              <a:t>, Killinarden &amp; Brookfield) </a:t>
            </a:r>
            <a:r>
              <a:rPr lang="en-IE" sz="1600" i="1" dirty="0"/>
              <a:t>(based on forthcoming TW-CDI report on development of Tallaght West since 1970s)  </a:t>
            </a:r>
            <a:endParaRPr lang="en-IE" sz="1800" i="1" dirty="0"/>
          </a:p>
          <a:p>
            <a:pPr lvl="1"/>
            <a:r>
              <a:rPr lang="en-IE" sz="1600" dirty="0"/>
              <a:t>1979-1985: 4,300 new dwellings, 98% local authority (bigger than Mullingar &amp; Tullamore combined)</a:t>
            </a:r>
          </a:p>
          <a:p>
            <a:pPr lvl="1"/>
            <a:r>
              <a:rPr lang="en-IE" sz="1600" dirty="0"/>
              <a:t>Uninspired neighbourhood lay-outs, little-used open spaces</a:t>
            </a:r>
          </a:p>
          <a:p>
            <a:pPr lvl="1"/>
            <a:r>
              <a:rPr lang="en-IE" sz="1600" dirty="0"/>
              <a:t>Poor local social services in early years, weak estate management</a:t>
            </a:r>
          </a:p>
          <a:p>
            <a:pPr lvl="1"/>
            <a:r>
              <a:rPr lang="en-IE" sz="1600" dirty="0"/>
              <a:t>Hit by economic crisis of late 1980s: 50% unemployment rate in 1991</a:t>
            </a:r>
          </a:p>
          <a:p>
            <a:pPr lvl="1"/>
            <a:r>
              <a:rPr lang="en-IE" sz="1600" dirty="0"/>
              <a:t>Problems with anti-social behaviour in 1980s &amp; 1990s</a:t>
            </a:r>
          </a:p>
          <a:p>
            <a:pPr lvl="1"/>
            <a:r>
              <a:rPr lang="en-IE" sz="1600" dirty="0"/>
              <a:t>Lone parents with dependent children half of all households by early 2000s</a:t>
            </a:r>
          </a:p>
          <a:p>
            <a:pPr lvl="1"/>
            <a:endParaRPr lang="en-IE" sz="1600" dirty="0"/>
          </a:p>
        </p:txBody>
      </p:sp>
    </p:spTree>
    <p:extLst>
      <p:ext uri="{BB962C8B-B14F-4D97-AF65-F5344CB8AC3E}">
        <p14:creationId xmlns:p14="http://schemas.microsoft.com/office/powerpoint/2010/main" val="3697138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2E75B-A07A-410D-AC18-0D2A2AA1F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38138"/>
            <a:ext cx="7412038" cy="570582"/>
          </a:xfrm>
        </p:spPr>
        <p:txBody>
          <a:bodyPr/>
          <a:lstStyle/>
          <a:p>
            <a:r>
              <a:rPr lang="en-IE" dirty="0"/>
              <a:t>Yet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5040C-5B0E-4699-98CE-87F0D4ACD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980729"/>
            <a:ext cx="7412038" cy="5112568"/>
          </a:xfrm>
        </p:spPr>
        <p:txBody>
          <a:bodyPr/>
          <a:lstStyle/>
          <a:p>
            <a:r>
              <a:rPr lang="en-IE" sz="1800" dirty="0"/>
              <a:t>Tallaght West has evolved into a stable, vibrant, expanding and upwardly mobile urban community</a:t>
            </a:r>
          </a:p>
          <a:p>
            <a:r>
              <a:rPr lang="en-IE" sz="1800" dirty="0"/>
              <a:t>16,700 population in 1991 </a:t>
            </a:r>
            <a:r>
              <a:rPr lang="en-IE" sz="1800" dirty="0">
                <a:sym typeface="Wingdings" panose="05000000000000000000" pitchFamily="2" charset="2"/>
              </a:rPr>
              <a:t> 30,000 in 2016</a:t>
            </a:r>
          </a:p>
          <a:p>
            <a:r>
              <a:rPr lang="en-IE" sz="1800" dirty="0">
                <a:sym typeface="Wingdings" panose="05000000000000000000" pitchFamily="2" charset="2"/>
              </a:rPr>
              <a:t>Tenure mix: 50% owner occupation by 2002</a:t>
            </a:r>
          </a:p>
          <a:p>
            <a:r>
              <a:rPr lang="en-IE" sz="1800" dirty="0">
                <a:sym typeface="Wingdings" panose="05000000000000000000" pitchFamily="2" charset="2"/>
              </a:rPr>
              <a:t>Social mix: </a:t>
            </a:r>
          </a:p>
          <a:p>
            <a:pPr lvl="1"/>
            <a:r>
              <a:rPr lang="en-IE" sz="1600" dirty="0">
                <a:sym typeface="Wingdings" panose="05000000000000000000" pitchFamily="2" charset="2"/>
              </a:rPr>
              <a:t>Managers/professionals: 6% in 1991, 20% in 2016</a:t>
            </a:r>
          </a:p>
          <a:p>
            <a:pPr lvl="1"/>
            <a:r>
              <a:rPr lang="en-IE" sz="1600" dirty="0">
                <a:sym typeface="Wingdings" panose="05000000000000000000" pitchFamily="2" charset="2"/>
              </a:rPr>
              <a:t>Higher education: 3% in 1991, 21% in 2016</a:t>
            </a:r>
          </a:p>
          <a:p>
            <a:pPr lvl="1"/>
            <a:r>
              <a:rPr lang="en-IE" sz="1600" dirty="0">
                <a:sym typeface="Wingdings" panose="05000000000000000000" pitchFamily="2" charset="2"/>
              </a:rPr>
              <a:t>Primary education: 40% in 1991, 17% in 2016</a:t>
            </a:r>
            <a:endParaRPr lang="en-IE" sz="1800" dirty="0"/>
          </a:p>
          <a:p>
            <a:r>
              <a:rPr lang="en-IE" sz="1800" dirty="0"/>
              <a:t>Resident satisfaction: majority (esp. among young people) regard it as a good place to live &amp; a good place to rear children </a:t>
            </a:r>
          </a:p>
          <a:p>
            <a:r>
              <a:rPr lang="en-IE" sz="1800" dirty="0"/>
              <a:t>High demand housing: shown by vacancy rates, house prices, rents, social housing waiting lists</a:t>
            </a:r>
          </a:p>
          <a:p>
            <a:r>
              <a:rPr lang="en-IE" sz="1800" dirty="0"/>
              <a:t>An ordinary, settled working class/lower middle class city district</a:t>
            </a:r>
            <a:r>
              <a:rPr lang="en-IE" sz="1800"/>
              <a:t>: socially </a:t>
            </a:r>
            <a:r>
              <a:rPr lang="en-IE" sz="1800" dirty="0"/>
              <a:t>sustainable urban development in action </a:t>
            </a:r>
          </a:p>
        </p:txBody>
      </p:sp>
    </p:spTree>
    <p:extLst>
      <p:ext uri="{BB962C8B-B14F-4D97-AF65-F5344CB8AC3E}">
        <p14:creationId xmlns:p14="http://schemas.microsoft.com/office/powerpoint/2010/main" val="3895620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DFDC6-3F5B-44AA-AFC2-167960AF2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38138"/>
            <a:ext cx="7412038" cy="786606"/>
          </a:xfrm>
        </p:spPr>
        <p:txBody>
          <a:bodyPr/>
          <a:lstStyle/>
          <a:p>
            <a:r>
              <a:rPr lang="en-IE" dirty="0"/>
              <a:t>Lessons for housing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859F7-2805-46EE-9919-419DD6761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Do not repeat mistakes of the past …</a:t>
            </a:r>
          </a:p>
          <a:p>
            <a:r>
              <a:rPr lang="en-IE" dirty="0"/>
              <a:t>.. But DO repeat successes: large-scale social </a:t>
            </a:r>
            <a:r>
              <a:rPr lang="en-IE" dirty="0" err="1"/>
              <a:t>housig</a:t>
            </a:r>
            <a:r>
              <a:rPr lang="en-IE" dirty="0"/>
              <a:t> provision</a:t>
            </a:r>
          </a:p>
          <a:p>
            <a:r>
              <a:rPr lang="en-IE" dirty="0"/>
              <a:t>Local authorities: did the job in the past</a:t>
            </a:r>
          </a:p>
          <a:p>
            <a:r>
              <a:rPr lang="en-IE" dirty="0"/>
              <a:t>Can do it again now, only better</a:t>
            </a:r>
          </a:p>
          <a:p>
            <a:r>
              <a:rPr lang="en-IE" dirty="0"/>
              <a:t>Scale &amp; quality are essential</a:t>
            </a:r>
          </a:p>
          <a:p>
            <a:r>
              <a:rPr lang="en-IE" dirty="0"/>
              <a:t>Tenure mixing is not: may have some benefits but impedes  </a:t>
            </a:r>
          </a:p>
        </p:txBody>
      </p:sp>
    </p:spTree>
    <p:extLst>
      <p:ext uri="{BB962C8B-B14F-4D97-AF65-F5344CB8AC3E}">
        <p14:creationId xmlns:p14="http://schemas.microsoft.com/office/powerpoint/2010/main" val="292837028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337FCC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337FCC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1510</TotalTime>
  <Words>670</Words>
  <Application>Microsoft Office PowerPoint</Application>
  <PresentationFormat>On-screen Show (4:3)</PresentationFormat>
  <Paragraphs>59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Times</vt:lpstr>
      <vt:lpstr>Verdana</vt:lpstr>
      <vt:lpstr>Blank</vt:lpstr>
      <vt:lpstr>PowerPoint Presentation</vt:lpstr>
      <vt:lpstr>Mixed tenure development: a new orthodoxy  </vt:lpstr>
      <vt:lpstr>Doubts:</vt:lpstr>
      <vt:lpstr>The case for the old model: </vt:lpstr>
      <vt:lpstr>Yet …</vt:lpstr>
      <vt:lpstr>Lessons for housing policy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Fahey</dc:creator>
  <cp:lastModifiedBy>Tony Fahey</cp:lastModifiedBy>
  <cp:revision>41</cp:revision>
  <dcterms:created xsi:type="dcterms:W3CDTF">2018-11-12T16:13:18Z</dcterms:created>
  <dcterms:modified xsi:type="dcterms:W3CDTF">2019-01-29T22:30:05Z</dcterms:modified>
</cp:coreProperties>
</file>